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80" r:id="rId3"/>
    <p:sldId id="281" r:id="rId4"/>
    <p:sldId id="292" r:id="rId5"/>
    <p:sldId id="270" r:id="rId6"/>
    <p:sldId id="279" r:id="rId7"/>
    <p:sldId id="275" r:id="rId8"/>
    <p:sldId id="276" r:id="rId9"/>
    <p:sldId id="277" r:id="rId10"/>
    <p:sldId id="278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6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8604E7-6B82-43D0-9FF4-27D4C2AB9380}" v="518" dt="2022-08-29T15:34:02.9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 varScale="1">
        <p:scale>
          <a:sx n="85" d="100"/>
          <a:sy n="85" d="100"/>
        </p:scale>
        <p:origin x="49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44F85-5643-41E0-ABD5-CBCE45301ADE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954B6E-6961-4C37-A1BB-DE0D5E150C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921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1C9CF-71AE-4CA5-832A-ECB7E91FA3A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088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3.xml"/><Relationship Id="rId7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52258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626965-5784-A8C7-1BEC-8409ACA2A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18"/>
            <a:ext cx="12192000" cy="684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75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Рисунок 209715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Иван\Desktop\студсовет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35" b="27778"/>
          <a:stretch/>
        </p:blipFill>
        <p:spPr bwMode="auto">
          <a:xfrm>
            <a:off x="5921715" y="-25400"/>
            <a:ext cx="6270285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5"/>
          <p:cNvSpPr/>
          <p:nvPr/>
        </p:nvSpPr>
        <p:spPr>
          <a:xfrm>
            <a:off x="-50800" y="675"/>
            <a:ext cx="5972515" cy="6883400"/>
          </a:xfrm>
          <a:prstGeom prst="rect">
            <a:avLst/>
          </a:prstGeom>
          <a:solidFill>
            <a:srgbClr val="006531"/>
          </a:solidFill>
        </p:spPr>
      </p:sp>
      <p:sp>
        <p:nvSpPr>
          <p:cNvPr id="2" name="TextBox 2"/>
          <p:cNvSpPr txBox="1"/>
          <p:nvPr/>
        </p:nvSpPr>
        <p:spPr>
          <a:xfrm>
            <a:off x="216619" y="450752"/>
            <a:ext cx="5893492" cy="845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ru-RU" sz="5666" dirty="0" err="1">
                <a:solidFill>
                  <a:schemeClr val="bg1"/>
                </a:solidFill>
                <a:latin typeface="Moscow Sans Regular" pitchFamily="34" charset="-52"/>
              </a:rPr>
              <a:t>Студсовет</a:t>
            </a:r>
            <a:r>
              <a:rPr lang="ru-RU" sz="5666" dirty="0">
                <a:solidFill>
                  <a:schemeClr val="bg1"/>
                </a:solidFill>
                <a:latin typeface="Moscow Sans Regular" pitchFamily="34" charset="-52"/>
              </a:rPr>
              <a:t> – это:</a:t>
            </a:r>
            <a:endParaRPr lang="en-US" sz="5666" dirty="0">
              <a:solidFill>
                <a:schemeClr val="bg1"/>
              </a:solidFill>
              <a:latin typeface="Moscow Sans Regular" pitchFamily="34" charset="-52"/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863601" y="1534085"/>
            <a:ext cx="4978399" cy="7443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ru-RU" sz="2667" dirty="0">
                <a:solidFill>
                  <a:schemeClr val="bg1"/>
                </a:solidFill>
                <a:latin typeface="Moscow Sans Regular" pitchFamily="34" charset="-52"/>
              </a:rPr>
              <a:t>Масштабные мероприятия</a:t>
            </a:r>
            <a:endParaRPr lang="en-US" sz="2667" dirty="0">
              <a:solidFill>
                <a:schemeClr val="bg1"/>
              </a:solidFill>
              <a:latin typeface="Moscow Sans Regular" pitchFamily="34" charset="-52"/>
            </a:endParaRPr>
          </a:p>
        </p:txBody>
      </p:sp>
      <p:sp>
        <p:nvSpPr>
          <p:cNvPr id="12" name="TextBox 2"/>
          <p:cNvSpPr txBox="1"/>
          <p:nvPr/>
        </p:nvSpPr>
        <p:spPr>
          <a:xfrm>
            <a:off x="1226935" y="3306733"/>
            <a:ext cx="3657600" cy="7443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ru-RU" sz="2667" dirty="0">
                <a:solidFill>
                  <a:schemeClr val="bg1"/>
                </a:solidFill>
                <a:latin typeface="Moscow Sans Regular" pitchFamily="34" charset="-52"/>
              </a:rPr>
              <a:t>Работа со студентами</a:t>
            </a:r>
            <a:endParaRPr lang="en-US" sz="2667" dirty="0">
              <a:solidFill>
                <a:schemeClr val="bg1"/>
              </a:solidFill>
              <a:latin typeface="Moscow Sans Regular" pitchFamily="34" charset="-52"/>
            </a:endParaRPr>
          </a:p>
        </p:txBody>
      </p:sp>
      <p:sp>
        <p:nvSpPr>
          <p:cNvPr id="13" name="TextBox 2"/>
          <p:cNvSpPr txBox="1"/>
          <p:nvPr/>
        </p:nvSpPr>
        <p:spPr>
          <a:xfrm>
            <a:off x="1557135" y="4231466"/>
            <a:ext cx="3421265" cy="7443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ru-RU" sz="2667" dirty="0">
                <a:solidFill>
                  <a:schemeClr val="bg1"/>
                </a:solidFill>
                <a:latin typeface="Moscow Sans Regular" pitchFamily="34" charset="-52"/>
              </a:rPr>
              <a:t>Прокачка </a:t>
            </a:r>
            <a:r>
              <a:rPr lang="en-US" sz="2667" dirty="0">
                <a:solidFill>
                  <a:schemeClr val="bg1"/>
                </a:solidFill>
                <a:latin typeface="Moscow Sans Regular" pitchFamily="34" charset="-52"/>
              </a:rPr>
              <a:t>soft</a:t>
            </a:r>
            <a:r>
              <a:rPr lang="ru-RU" sz="2667" dirty="0">
                <a:solidFill>
                  <a:schemeClr val="bg1"/>
                </a:solidFill>
                <a:latin typeface="Moscow Sans Regular" pitchFamily="34" charset="-52"/>
              </a:rPr>
              <a:t>-</a:t>
            </a:r>
            <a:r>
              <a:rPr lang="en-US" sz="2667" dirty="0">
                <a:solidFill>
                  <a:schemeClr val="bg1"/>
                </a:solidFill>
                <a:latin typeface="Moscow Sans Regular" pitchFamily="34" charset="-52"/>
              </a:rPr>
              <a:t>skills </a:t>
            </a:r>
          </a:p>
        </p:txBody>
      </p:sp>
      <p:sp>
        <p:nvSpPr>
          <p:cNvPr id="17" name="TextBox 2"/>
          <p:cNvSpPr txBox="1"/>
          <p:nvPr/>
        </p:nvSpPr>
        <p:spPr>
          <a:xfrm>
            <a:off x="1742428" y="2404312"/>
            <a:ext cx="2755641" cy="7443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ru-RU" sz="2667" dirty="0">
                <a:solidFill>
                  <a:schemeClr val="bg1"/>
                </a:solidFill>
                <a:latin typeface="Moscow Sans Regular" pitchFamily="34" charset="-52"/>
              </a:rPr>
              <a:t>Крутая команда </a:t>
            </a:r>
            <a:endParaRPr lang="en-US" sz="2667" dirty="0">
              <a:solidFill>
                <a:schemeClr val="bg1"/>
              </a:solidFill>
              <a:latin typeface="Moscow Sans Regular" pitchFamily="34" charset="-52"/>
            </a:endParaRPr>
          </a:p>
        </p:txBody>
      </p:sp>
      <p:sp>
        <p:nvSpPr>
          <p:cNvPr id="18" name="TextBox 2"/>
          <p:cNvSpPr txBox="1"/>
          <p:nvPr/>
        </p:nvSpPr>
        <p:spPr>
          <a:xfrm>
            <a:off x="308182" y="5453579"/>
            <a:ext cx="5456781" cy="820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667" dirty="0">
                <a:solidFill>
                  <a:schemeClr val="bg1"/>
                </a:solidFill>
                <a:latin typeface="Moscow Sans Regular" pitchFamily="34" charset="-52"/>
              </a:rPr>
              <a:t>Уникальные тренинги и встречи с известными личностями</a:t>
            </a:r>
            <a:endParaRPr lang="en-US" sz="2667" dirty="0">
              <a:solidFill>
                <a:schemeClr val="bg1"/>
              </a:solidFill>
              <a:latin typeface="Moscow Sans Regular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296" y="2402399"/>
            <a:ext cx="2865433" cy="2149075"/>
          </a:xfrm>
          <a:prstGeom prst="rect">
            <a:avLst/>
          </a:prstGeom>
        </p:spPr>
      </p:pic>
      <p:pic>
        <p:nvPicPr>
          <p:cNvPr id="1028" name="Picture 4" descr="https://sun9-13.userapi.com/impg/03IsRqodZKP4pOYvccqSmqnIO8h-NkiYG55CYw/iVkg5ODBM6k.jpg?size=2560x1707&amp;quality=95&amp;sign=45ba9739ceec82e61cafcc1c6fb5d16e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227" y="4781404"/>
            <a:ext cx="2865555" cy="191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88.userapi.com/impg/80eY8ombfeApAXpNHJP7KLK_E7RKKDnjApTHtQ/aKjs1UJPfxk.jpg?size=2560x1920&amp;quality=95&amp;sign=ef548b0d069497ee288f1f70b13024c8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680" y="43524"/>
            <a:ext cx="2829099" cy="226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un9-57.userapi.com/impg/YEjFvKM6oLlCM-wX9_Dgl2sdhmrQ301ylLLS0A/lx4jDEHmcrU.jpg?size=1000x750&amp;quality=95&amp;sign=3db9f94880879ae6ba1e33c457020b06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679" y="4648200"/>
            <a:ext cx="2841043" cy="206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sun9-70.userapi.com/impg/oposVr0L-Klq-OQ3eLJvAx-HUaWV93uKC2Unpg/xgd6UGk0zAg.jpg?size=1000x750&amp;quality=95&amp;sign=c78b924d613a53fe7dcbfbd5d75f18fe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228" y="27842"/>
            <a:ext cx="2859501" cy="214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sun9-51.userapi.com/impg/Kz2OxEXo2SLNLsnJTGwOMnATnF5AzfVqQD81TQ/g2S17cKmrY8.jpg?size=2560x1707&amp;quality=95&amp;sign=14c55f70221e196afb38654681322ab8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679" y="2529736"/>
            <a:ext cx="2841043" cy="189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ван\Desktop\студсовет 20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3467" y="-838200"/>
            <a:ext cx="13953067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198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8F1EF8-D55F-4EAB-9B5F-B1D632BB5452}"/>
              </a:ext>
            </a:extLst>
          </p:cNvPr>
          <p:cNvSpPr/>
          <p:nvPr/>
        </p:nvSpPr>
        <p:spPr>
          <a:xfrm>
            <a:off x="0" y="-1"/>
            <a:ext cx="12192000" cy="188007"/>
          </a:xfrm>
          <a:prstGeom prst="rect">
            <a:avLst/>
          </a:prstGeom>
          <a:solidFill>
            <a:srgbClr val="094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60EA6C-E7C9-438A-A850-C2C66A350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8750" y="6356350"/>
            <a:ext cx="2743200" cy="365125"/>
          </a:xfrm>
        </p:spPr>
        <p:txBody>
          <a:bodyPr/>
          <a:lstStyle/>
          <a:p>
            <a:fld id="{1046B996-B622-4B67-A455-51FC79324563}" type="slidenum">
              <a:rPr lang="en-US" smtClean="0">
                <a:solidFill>
                  <a:schemeClr val="bg1"/>
                </a:solidFill>
              </a:rPr>
              <a:pPr/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54DB008-DFF5-4219-8FCA-4FDB53F8BB1D}"/>
              </a:ext>
            </a:extLst>
          </p:cNvPr>
          <p:cNvGrpSpPr/>
          <p:nvPr/>
        </p:nvGrpSpPr>
        <p:grpSpPr>
          <a:xfrm flipH="1">
            <a:off x="700922" y="364307"/>
            <a:ext cx="11014827" cy="4012384"/>
            <a:chOff x="444500" y="1739267"/>
            <a:chExt cx="11303000" cy="4242434"/>
          </a:xfrm>
        </p:grpSpPr>
        <p:sp>
          <p:nvSpPr>
            <p:cNvPr id="43" name="Rounded Rectangle 24">
              <a:extLst>
                <a:ext uri="{FF2B5EF4-FFF2-40B4-BE49-F238E27FC236}">
                  <a16:creationId xmlns:a16="http://schemas.microsoft.com/office/drawing/2014/main" id="{44CBFC28-29F2-4D3B-AA4B-7A2C7813C8C7}"/>
                </a:ext>
              </a:extLst>
            </p:cNvPr>
            <p:cNvSpPr/>
            <p:nvPr/>
          </p:nvSpPr>
          <p:spPr>
            <a:xfrm>
              <a:off x="2514600" y="2879777"/>
              <a:ext cx="9232900" cy="854582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26">
              <a:extLst>
                <a:ext uri="{FF2B5EF4-FFF2-40B4-BE49-F238E27FC236}">
                  <a16:creationId xmlns:a16="http://schemas.microsoft.com/office/drawing/2014/main" id="{030A0458-170A-4986-853D-E645265EC96E}"/>
                </a:ext>
              </a:extLst>
            </p:cNvPr>
            <p:cNvSpPr/>
            <p:nvPr/>
          </p:nvSpPr>
          <p:spPr>
            <a:xfrm>
              <a:off x="2514600" y="3881956"/>
              <a:ext cx="9232900" cy="85458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ounded Rectangle 28">
              <a:extLst>
                <a:ext uri="{FF2B5EF4-FFF2-40B4-BE49-F238E27FC236}">
                  <a16:creationId xmlns:a16="http://schemas.microsoft.com/office/drawing/2014/main" id="{42D99CBC-852C-4D13-A83A-74EA18A42918}"/>
                </a:ext>
              </a:extLst>
            </p:cNvPr>
            <p:cNvSpPr/>
            <p:nvPr/>
          </p:nvSpPr>
          <p:spPr>
            <a:xfrm>
              <a:off x="2514600" y="4884136"/>
              <a:ext cx="9232900" cy="854582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13">
              <a:extLst>
                <a:ext uri="{FF2B5EF4-FFF2-40B4-BE49-F238E27FC236}">
                  <a16:creationId xmlns:a16="http://schemas.microsoft.com/office/drawing/2014/main" id="{AB38CDF9-152F-4BF3-879D-371EB5BE9E98}"/>
                </a:ext>
              </a:extLst>
            </p:cNvPr>
            <p:cNvSpPr/>
            <p:nvPr/>
          </p:nvSpPr>
          <p:spPr>
            <a:xfrm>
              <a:off x="2514600" y="1877598"/>
              <a:ext cx="9232900" cy="85458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5440D85-C8CA-4F47-84C3-73E09A029BE3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572001" y="2056995"/>
              <a:ext cx="6781799" cy="48813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2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ГРАНТОВЫЕ КОНКУРСЫ И НАУЧНАЯ СТИПЕНДИЯ</a:t>
              </a:r>
              <a:endParaRPr lang="en-US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2136CEF-B766-4C31-9943-3FFB3EF3D73A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572001" y="3060329"/>
              <a:ext cx="6781799" cy="48813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2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ВЫЕЗДНЫЕ ЭКСКУРСИИ НА ПРЕДПРИЯТИЯ</a:t>
              </a:r>
              <a:endParaRPr lang="en-US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8B47D28-9801-4068-BAAC-B9F33C2AE469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4572001" y="4063661"/>
              <a:ext cx="6781799" cy="48813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2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НАУЧНОЕ ПРЕДПРИНИМАТЕЛЬСТВО</a:t>
              </a:r>
              <a:endParaRPr lang="en-US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642D314-ECD5-4B42-96CF-9FDA6B0C325C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572001" y="5063533"/>
              <a:ext cx="6781799" cy="48813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2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КЛУБ МЫШЛЕНИЯ И НАУЧНЫЕ КОНФЕРЕНЦИИ</a:t>
              </a:r>
              <a:endParaRPr lang="en-US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52C9D12-685C-4785-8F70-5720F35F66C3}"/>
                </a:ext>
              </a:extLst>
            </p:cNvPr>
            <p:cNvSpPr/>
            <p:nvPr/>
          </p:nvSpPr>
          <p:spPr>
            <a:xfrm>
              <a:off x="444500" y="1739267"/>
              <a:ext cx="4242434" cy="4242434"/>
            </a:xfrm>
            <a:prstGeom prst="ellipse">
              <a:avLst/>
            </a:prstGeom>
            <a:solidFill>
              <a:srgbClr val="094E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EA5BC24-2790-A17D-680D-7FEAF8D8F2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480" y="464144"/>
            <a:ext cx="3793088" cy="370113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40CCC36-CE92-321A-9043-8C7B4887E0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691" y="4139645"/>
            <a:ext cx="2787203" cy="283346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4F72C12-452C-C3DD-2B21-26BBC2BCC4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77" y="4606788"/>
            <a:ext cx="1901785" cy="1901785"/>
          </a:xfrm>
          <a:prstGeom prst="roundRect">
            <a:avLst/>
          </a:prstGeom>
          <a:ln w="127000" cap="sq">
            <a:solidFill>
              <a:srgbClr val="094E8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5207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41606"/>
          </a:xfrm>
        </p:spPr>
        <p:txBody>
          <a:bodyPr>
            <a:normAutofit fontScale="90000"/>
          </a:bodyPr>
          <a:lstStyle/>
          <a:p>
            <a:r>
              <a:rPr lang="ru-RU" dirty="0"/>
              <a:t>ССО НИУ МГСУ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9" y="1863968"/>
            <a:ext cx="10466717" cy="3812213"/>
          </a:xfrm>
        </p:spPr>
        <p:txBody>
          <a:bodyPr>
            <a:normAutofit fontScale="92500"/>
          </a:bodyPr>
          <a:lstStyle/>
          <a:p>
            <a:pPr algn="l"/>
            <a:r>
              <a:rPr lang="ru-RU" dirty="0"/>
              <a:t>Студенческие строительные отряды — это крутая возможность получить трудовую занятость летом, даже не имея опыта работы. Как? Мы предлагаем первокурснику получить необходимую кредитованную квалификацию и обучаем в течении года важным навыкам на стройке!</a:t>
            </a:r>
          </a:p>
          <a:p>
            <a:pPr algn="l"/>
            <a:r>
              <a:rPr lang="ru-RU" dirty="0"/>
              <a:t>Кто мы? — Лучшее молодежное движение в стране! </a:t>
            </a:r>
          </a:p>
          <a:p>
            <a:pPr algn="l"/>
            <a:r>
              <a:rPr lang="ru-RU" dirty="0"/>
              <a:t>Чему сможешь обучиться? — Взаимодействовать с людьми, приобретешь управленческие навыки, получишь перспективы в карьерном росте и новые знания!</a:t>
            </a:r>
          </a:p>
          <a:p>
            <a:pPr algn="l"/>
            <a:r>
              <a:rPr lang="ru-RU" dirty="0"/>
              <a:t>Что ты получишь?  — Гарантированное трудоустройство летом, дополнительное профессиональное образование, и, самое главное, незабываемый опыт на строительной площадке в атмосфере отрядной романтики!</a:t>
            </a:r>
          </a:p>
          <a:p>
            <a:pPr algn="l"/>
            <a:endParaRPr lang="ru-RU" dirty="0"/>
          </a:p>
          <a:p>
            <a:pPr algn="l"/>
            <a:endParaRPr lang="ru-RU" dirty="0"/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9356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Овал 22">
            <a:extLst>
              <a:ext uri="{FF2B5EF4-FFF2-40B4-BE49-F238E27FC236}">
                <a16:creationId xmlns:a16="http://schemas.microsoft.com/office/drawing/2014/main" id="{102A2AA1-BA4D-486F-81C5-F854C6F38B25}"/>
              </a:ext>
            </a:extLst>
          </p:cNvPr>
          <p:cNvSpPr>
            <a:spLocks noChangeAspect="1"/>
          </p:cNvSpPr>
          <p:nvPr/>
        </p:nvSpPr>
        <p:spPr>
          <a:xfrm>
            <a:off x="4051410" y="-1618505"/>
            <a:ext cx="10162828" cy="10162828"/>
          </a:xfrm>
          <a:prstGeom prst="ellipse">
            <a:avLst/>
          </a:prstGeom>
          <a:blipFill dpi="0"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3EC6CA9-3FAB-4FF1-A317-07BC1AE9D358}"/>
              </a:ext>
            </a:extLst>
          </p:cNvPr>
          <p:cNvGrpSpPr/>
          <p:nvPr/>
        </p:nvGrpSpPr>
        <p:grpSpPr>
          <a:xfrm>
            <a:off x="365857" y="770869"/>
            <a:ext cx="3616863" cy="2261117"/>
            <a:chOff x="3705200" y="-369482"/>
            <a:chExt cx="3246699" cy="2299076"/>
          </a:xfrm>
        </p:grpSpPr>
        <p:sp>
          <p:nvSpPr>
            <p:cNvPr id="7" name="Рамка 6">
              <a:extLst>
                <a:ext uri="{FF2B5EF4-FFF2-40B4-BE49-F238E27FC236}">
                  <a16:creationId xmlns:a16="http://schemas.microsoft.com/office/drawing/2014/main" id="{A12506B3-0817-497B-8712-5AB953E53D3D}"/>
                </a:ext>
              </a:extLst>
            </p:cNvPr>
            <p:cNvSpPr/>
            <p:nvPr/>
          </p:nvSpPr>
          <p:spPr>
            <a:xfrm>
              <a:off x="3723214" y="220967"/>
              <a:ext cx="3165155" cy="1425469"/>
            </a:xfrm>
            <a:prstGeom prst="frame">
              <a:avLst>
                <a:gd name="adj1" fmla="val 1224"/>
              </a:avLst>
            </a:prstGeom>
            <a:solidFill>
              <a:srgbClr val="1B14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1B1464"/>
                </a:solidFill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7014A784-923D-45A7-B06D-88A5C9BE431A}"/>
                </a:ext>
              </a:extLst>
            </p:cNvPr>
            <p:cNvSpPr/>
            <p:nvPr/>
          </p:nvSpPr>
          <p:spPr>
            <a:xfrm>
              <a:off x="3705200" y="-101731"/>
              <a:ext cx="3246699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rgbClr val="1B1464"/>
                  </a:solidFill>
                  <a:latin typeface="Constantia" panose="02030602050306030303" pitchFamily="18" charset="0"/>
                </a:rPr>
                <a:t>Около </a:t>
              </a:r>
            </a:p>
            <a:p>
              <a:endParaRPr lang="ru-RU" dirty="0">
                <a:solidFill>
                  <a:srgbClr val="1B1464"/>
                </a:solidFill>
                <a:latin typeface="Constantia" panose="02030602050306030303" pitchFamily="18" charset="0"/>
              </a:endParaRPr>
            </a:p>
            <a:p>
              <a:endParaRPr lang="ru-RU" dirty="0">
                <a:solidFill>
                  <a:srgbClr val="1B1464"/>
                </a:solidFill>
                <a:latin typeface="Constantia" panose="02030602050306030303" pitchFamily="18" charset="0"/>
              </a:endParaRPr>
            </a:p>
            <a:p>
              <a:r>
                <a:rPr lang="ru-RU" dirty="0">
                  <a:solidFill>
                    <a:srgbClr val="1B1464"/>
                  </a:solidFill>
                  <a:latin typeface="Constantia" panose="02030602050306030303" pitchFamily="18" charset="0"/>
                </a:rPr>
                <a:t>иностранных студентов учатся в университете и одновременно являются нашими активистами</a:t>
              </a: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D4036C5C-A31E-4BAC-A453-28007A137676}"/>
                </a:ext>
              </a:extLst>
            </p:cNvPr>
            <p:cNvSpPr/>
            <p:nvPr/>
          </p:nvSpPr>
          <p:spPr>
            <a:xfrm>
              <a:off x="4615279" y="-369482"/>
              <a:ext cx="2225289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8000" dirty="0">
                  <a:solidFill>
                    <a:srgbClr val="1B1464"/>
                  </a:solidFill>
                  <a:latin typeface="Impact" panose="020B0806030902050204" pitchFamily="34" charset="0"/>
                </a:rPr>
                <a:t>1000</a:t>
              </a:r>
              <a:endParaRPr lang="ru-RU" sz="4800" dirty="0">
                <a:solidFill>
                  <a:srgbClr val="1B1464"/>
                </a:solidFill>
              </a:endParaRP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01AD1E7B-EC13-4AF0-B996-790027EC9CB2}"/>
              </a:ext>
            </a:extLst>
          </p:cNvPr>
          <p:cNvGrpSpPr/>
          <p:nvPr/>
        </p:nvGrpSpPr>
        <p:grpSpPr>
          <a:xfrm>
            <a:off x="7140319" y="1171444"/>
            <a:ext cx="3599727" cy="2395140"/>
            <a:chOff x="8267676" y="1259958"/>
            <a:chExt cx="3599727" cy="2395140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B8D0F2BA-C439-4560-99CE-A0B5D5A9972F}"/>
                </a:ext>
              </a:extLst>
            </p:cNvPr>
            <p:cNvSpPr/>
            <p:nvPr/>
          </p:nvSpPr>
          <p:spPr>
            <a:xfrm>
              <a:off x="8389088" y="1315143"/>
              <a:ext cx="3440765" cy="16055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hangingPunct="0">
                <a:spcBef>
                  <a:spcPts val="520"/>
                </a:spcBef>
              </a:pPr>
              <a:r>
                <a:rPr lang="ru-RU" dirty="0">
                  <a:solidFill>
                    <a:srgbClr val="1B1464"/>
                  </a:solidFill>
                  <a:latin typeface="Constantia" panose="02030602050306030303" pitchFamily="18" charset="0"/>
                </a:rPr>
                <a:t>Для свободного изучения английского языка в этом году был открыт разговорный клуб. </a:t>
              </a:r>
            </a:p>
            <a:p>
              <a:pPr algn="r" hangingPunct="0">
                <a:spcBef>
                  <a:spcPts val="520"/>
                </a:spcBef>
              </a:pPr>
              <a:r>
                <a:rPr lang="ru-RU" dirty="0">
                  <a:solidFill>
                    <a:srgbClr val="1B1464"/>
                  </a:solidFill>
                  <a:latin typeface="Constantia" panose="02030602050306030303" pitchFamily="18" charset="0"/>
                </a:rPr>
                <a:t>Его посетило более </a:t>
              </a:r>
            </a:p>
            <a:p>
              <a:pPr algn="r" hangingPunct="0">
                <a:spcBef>
                  <a:spcPts val="100"/>
                </a:spcBef>
              </a:pPr>
              <a:r>
                <a:rPr lang="ru-RU" dirty="0">
                  <a:solidFill>
                    <a:srgbClr val="1B1464"/>
                  </a:solidFill>
                  <a:latin typeface="Constantia" panose="02030602050306030303" pitchFamily="18" charset="0"/>
                </a:rPr>
                <a:t>обучающихся</a:t>
              </a:r>
            </a:p>
          </p:txBody>
        </p:sp>
        <p:sp>
          <p:nvSpPr>
            <p:cNvPr id="10" name="Рамка 9">
              <a:extLst>
                <a:ext uri="{FF2B5EF4-FFF2-40B4-BE49-F238E27FC236}">
                  <a16:creationId xmlns:a16="http://schemas.microsoft.com/office/drawing/2014/main" id="{2734341C-A9B9-468A-ACB8-B003F7E02CB8}"/>
                </a:ext>
              </a:extLst>
            </p:cNvPr>
            <p:cNvSpPr/>
            <p:nvPr/>
          </p:nvSpPr>
          <p:spPr>
            <a:xfrm>
              <a:off x="8267676" y="1259958"/>
              <a:ext cx="3599727" cy="1583227"/>
            </a:xfrm>
            <a:prstGeom prst="frame">
              <a:avLst>
                <a:gd name="adj1" fmla="val 2161"/>
              </a:avLst>
            </a:prstGeom>
            <a:solidFill>
              <a:srgbClr val="1B14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1B1464"/>
                </a:solidFill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55BF4CBC-CE73-4F8E-BD9B-08C384512E88}"/>
                </a:ext>
              </a:extLst>
            </p:cNvPr>
            <p:cNvSpPr/>
            <p:nvPr/>
          </p:nvSpPr>
          <p:spPr>
            <a:xfrm>
              <a:off x="8509356" y="2331659"/>
              <a:ext cx="1798890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8000" dirty="0">
                  <a:solidFill>
                    <a:srgbClr val="1B1464"/>
                  </a:solidFill>
                  <a:latin typeface="Impact" panose="020B0806030902050204" pitchFamily="34" charset="0"/>
                </a:rPr>
                <a:t>200</a:t>
              </a:r>
              <a:endParaRPr lang="ru-RU" sz="8000" dirty="0">
                <a:solidFill>
                  <a:srgbClr val="1B1464"/>
                </a:solidFill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3F77303-B589-4FA8-A604-11359200A5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246" y="4902409"/>
            <a:ext cx="1559663" cy="1658620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013DFDE8-4486-470D-A75D-7A00259474DB}"/>
              </a:ext>
            </a:extLst>
          </p:cNvPr>
          <p:cNvGrpSpPr/>
          <p:nvPr/>
        </p:nvGrpSpPr>
        <p:grpSpPr>
          <a:xfrm>
            <a:off x="209856" y="3056454"/>
            <a:ext cx="3728085" cy="1494227"/>
            <a:chOff x="557157" y="1648164"/>
            <a:chExt cx="2841585" cy="1494227"/>
          </a:xfrm>
        </p:grpSpPr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5F7E28EA-0802-440C-B87D-A6B2912395F3}"/>
                </a:ext>
              </a:extLst>
            </p:cNvPr>
            <p:cNvGrpSpPr/>
            <p:nvPr/>
          </p:nvGrpSpPr>
          <p:grpSpPr>
            <a:xfrm>
              <a:off x="557157" y="1648164"/>
              <a:ext cx="2841585" cy="1100301"/>
              <a:chOff x="562023" y="2989717"/>
              <a:chExt cx="2841585" cy="1100301"/>
            </a:xfrm>
          </p:grpSpPr>
          <p:sp>
            <p:nvSpPr>
              <p:cNvPr id="3" name="Рамка 2">
                <a:extLst>
                  <a:ext uri="{FF2B5EF4-FFF2-40B4-BE49-F238E27FC236}">
                    <a16:creationId xmlns:a16="http://schemas.microsoft.com/office/drawing/2014/main" id="{6072556A-29AF-4DE0-9B9F-D99FDDEDB94E}"/>
                  </a:ext>
                </a:extLst>
              </p:cNvPr>
              <p:cNvSpPr/>
              <p:nvPr/>
            </p:nvSpPr>
            <p:spPr>
              <a:xfrm>
                <a:off x="694481" y="2989717"/>
                <a:ext cx="2691114" cy="792281"/>
              </a:xfrm>
              <a:prstGeom prst="frame">
                <a:avLst>
                  <a:gd name="adj1" fmla="val 1532"/>
                </a:avLst>
              </a:prstGeom>
              <a:solidFill>
                <a:srgbClr val="1B14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1B1464"/>
                  </a:solidFill>
                </a:endParaRPr>
              </a:p>
            </p:txBody>
          </p:sp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8874B58B-6D9D-4AE5-9AF1-A074B4F94C6D}"/>
                  </a:ext>
                </a:extLst>
              </p:cNvPr>
              <p:cNvSpPr/>
              <p:nvPr/>
            </p:nvSpPr>
            <p:spPr>
              <a:xfrm>
                <a:off x="562023" y="2989717"/>
                <a:ext cx="2841585" cy="11003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hangingPunct="0">
                  <a:spcBef>
                    <a:spcPts val="520"/>
                  </a:spcBef>
                </a:pPr>
                <a:r>
                  <a:rPr lang="ru-RU" dirty="0">
                    <a:solidFill>
                      <a:srgbClr val="1B1464"/>
                    </a:solidFill>
                    <a:latin typeface="Constantia" panose="02030602050306030303" pitchFamily="18" charset="0"/>
                    <a:ea typeface="Helvetica Neue"/>
                    <a:cs typeface="Helvetica Neue"/>
                  </a:rPr>
                  <a:t>Наш актив представляют почти </a:t>
                </a:r>
              </a:p>
              <a:p>
                <a:pPr algn="ctr" hangingPunct="0"/>
                <a:r>
                  <a:rPr lang="ru-RU" sz="700" dirty="0">
                    <a:solidFill>
                      <a:srgbClr val="1B1464"/>
                    </a:solidFill>
                    <a:latin typeface="Constantia" panose="02030602050306030303" pitchFamily="18" charset="0"/>
                    <a:ea typeface="Helvetica Neue"/>
                    <a:cs typeface="Helvetica Neue"/>
                  </a:rPr>
                  <a:t>          </a:t>
                </a:r>
                <a:r>
                  <a:rPr lang="ru-RU" sz="1050" dirty="0">
                    <a:solidFill>
                      <a:srgbClr val="1B1464"/>
                    </a:solidFill>
                    <a:latin typeface="Constantia" panose="02030602050306030303" pitchFamily="18" charset="0"/>
                    <a:ea typeface="Helvetica Neue"/>
                    <a:cs typeface="Helvetica Neue"/>
                  </a:rPr>
                  <a:t>   </a:t>
                </a:r>
              </a:p>
              <a:p>
                <a:pPr algn="ctr" hangingPunct="0"/>
                <a:endParaRPr lang="ru-RU" sz="1000" dirty="0">
                  <a:solidFill>
                    <a:srgbClr val="1B1464"/>
                  </a:solidFill>
                  <a:latin typeface="Constantia" panose="02030602050306030303" pitchFamily="18" charset="0"/>
                  <a:ea typeface="Helvetica Neue"/>
                  <a:cs typeface="Helvetica Neue"/>
                </a:endParaRPr>
              </a:p>
              <a:p>
                <a:pPr algn="ctr" hangingPunct="0"/>
                <a:endParaRPr lang="ru-RU" sz="900" dirty="0">
                  <a:solidFill>
                    <a:srgbClr val="1B1464"/>
                  </a:solidFill>
                  <a:latin typeface="Constantia" panose="02030602050306030303" pitchFamily="18" charset="0"/>
                  <a:ea typeface="Helvetica Neue"/>
                  <a:cs typeface="Helvetica Neue"/>
                </a:endParaRPr>
              </a:p>
              <a:p>
                <a:pPr algn="ctr" hangingPunct="0"/>
                <a:r>
                  <a:rPr lang="ru-RU" dirty="0">
                    <a:solidFill>
                      <a:srgbClr val="1B1464"/>
                    </a:solidFill>
                    <a:latin typeface="Constantia" panose="02030602050306030303" pitchFamily="18" charset="0"/>
                    <a:ea typeface="Helvetica Neue"/>
                    <a:cs typeface="Helvetica Neue"/>
                  </a:rPr>
                  <a:t>          землячеств</a:t>
                </a:r>
                <a:endParaRPr lang="ru-RU" dirty="0">
                  <a:solidFill>
                    <a:srgbClr val="1B1464"/>
                  </a:solidFill>
                  <a:effectLst/>
                </a:endParaRPr>
              </a:p>
            </p:txBody>
          </p:sp>
        </p:grp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CAB28F7E-B9B5-44BD-BD64-D365F47A8E6A}"/>
                </a:ext>
              </a:extLst>
            </p:cNvPr>
            <p:cNvSpPr/>
            <p:nvPr/>
          </p:nvSpPr>
          <p:spPr>
            <a:xfrm>
              <a:off x="814435" y="1818952"/>
              <a:ext cx="1284326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8000" dirty="0">
                  <a:solidFill>
                    <a:srgbClr val="1B1464"/>
                  </a:solidFill>
                  <a:latin typeface="Impact" panose="020B0806030902050204" pitchFamily="34" charset="0"/>
                  <a:ea typeface="Helvetica Neue"/>
                  <a:cs typeface="Helvetica Neue"/>
                </a:rPr>
                <a:t>50</a:t>
              </a:r>
              <a:endParaRPr lang="ru-RU" sz="8000" dirty="0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29ED3B4B-B8F6-4F65-93C0-1235E325E4AB}"/>
              </a:ext>
            </a:extLst>
          </p:cNvPr>
          <p:cNvGrpSpPr/>
          <p:nvPr/>
        </p:nvGrpSpPr>
        <p:grpSpPr>
          <a:xfrm>
            <a:off x="223626" y="4246842"/>
            <a:ext cx="3706015" cy="2270048"/>
            <a:chOff x="486560" y="3185762"/>
            <a:chExt cx="3706015" cy="2270048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A8AC9CBA-7811-436F-A2E8-F054F405BE8F}"/>
                </a:ext>
              </a:extLst>
            </p:cNvPr>
            <p:cNvGrpSpPr/>
            <p:nvPr/>
          </p:nvGrpSpPr>
          <p:grpSpPr>
            <a:xfrm>
              <a:off x="486560" y="3757909"/>
              <a:ext cx="3706015" cy="1697901"/>
              <a:chOff x="562023" y="2481264"/>
              <a:chExt cx="2841585" cy="1697901"/>
            </a:xfrm>
          </p:grpSpPr>
          <p:sp>
            <p:nvSpPr>
              <p:cNvPr id="15" name="Рамка 14">
                <a:extLst>
                  <a:ext uri="{FF2B5EF4-FFF2-40B4-BE49-F238E27FC236}">
                    <a16:creationId xmlns:a16="http://schemas.microsoft.com/office/drawing/2014/main" id="{5EBC2827-F90E-4C44-A2A4-9DEF1A2A26C4}"/>
                  </a:ext>
                </a:extLst>
              </p:cNvPr>
              <p:cNvSpPr/>
              <p:nvPr/>
            </p:nvSpPr>
            <p:spPr>
              <a:xfrm>
                <a:off x="694481" y="2784482"/>
                <a:ext cx="2691114" cy="1394683"/>
              </a:xfrm>
              <a:prstGeom prst="frame">
                <a:avLst>
                  <a:gd name="adj1" fmla="val 1532"/>
                </a:avLst>
              </a:prstGeom>
              <a:solidFill>
                <a:srgbClr val="1B14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1B1464"/>
                  </a:solidFill>
                </a:endParaRPr>
              </a:p>
            </p:txBody>
          </p:sp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F80628FF-2E04-4FEB-83AB-34C28ADFB493}"/>
                  </a:ext>
                </a:extLst>
              </p:cNvPr>
              <p:cNvSpPr/>
              <p:nvPr/>
            </p:nvSpPr>
            <p:spPr>
              <a:xfrm>
                <a:off x="562023" y="2481264"/>
                <a:ext cx="2841585" cy="16979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hangingPunct="0">
                  <a:spcBef>
                    <a:spcPts val="520"/>
                  </a:spcBef>
                </a:pPr>
                <a:r>
                  <a:rPr lang="ru-RU" dirty="0">
                    <a:solidFill>
                      <a:srgbClr val="1B1464"/>
                    </a:solidFill>
                    <a:latin typeface="Constantia" panose="02030602050306030303" pitchFamily="18" charset="0"/>
                    <a:ea typeface="Helvetica Neue"/>
                    <a:cs typeface="Helvetica Neue"/>
                  </a:rPr>
                  <a:t>Весной                                      года</a:t>
                </a:r>
              </a:p>
              <a:p>
                <a:pPr algn="r" hangingPunct="0">
                  <a:spcBef>
                    <a:spcPts val="520"/>
                  </a:spcBef>
                </a:pPr>
                <a:endParaRPr lang="ru-RU" sz="600" dirty="0">
                  <a:solidFill>
                    <a:srgbClr val="1B1464"/>
                  </a:solidFill>
                  <a:latin typeface="Constantia" panose="02030602050306030303" pitchFamily="18" charset="0"/>
                  <a:ea typeface="Helvetica Neue"/>
                  <a:cs typeface="Helvetica Neue"/>
                </a:endParaRPr>
              </a:p>
              <a:p>
                <a:pPr algn="r" hangingPunct="0">
                  <a:spcBef>
                    <a:spcPts val="520"/>
                  </a:spcBef>
                </a:pPr>
                <a:r>
                  <a:rPr lang="ru-RU" dirty="0">
                    <a:solidFill>
                      <a:srgbClr val="1B1464"/>
                    </a:solidFill>
                    <a:latin typeface="Constantia" panose="02030602050306030303" pitchFamily="18" charset="0"/>
                    <a:ea typeface="Helvetica Neue"/>
                    <a:cs typeface="Helvetica Neue"/>
                  </a:rPr>
                  <a:t> была открыта школа </a:t>
                </a:r>
                <a:br>
                  <a:rPr lang="ru-RU" dirty="0">
                    <a:solidFill>
                      <a:srgbClr val="1B1464"/>
                    </a:solidFill>
                    <a:latin typeface="Constantia" panose="02030602050306030303" pitchFamily="18" charset="0"/>
                    <a:ea typeface="Helvetica Neue"/>
                    <a:cs typeface="Helvetica Neue"/>
                  </a:rPr>
                </a:br>
                <a:r>
                  <a:rPr lang="ru-RU" dirty="0">
                    <a:solidFill>
                      <a:srgbClr val="1B1464"/>
                    </a:solidFill>
                    <a:latin typeface="Constantia" panose="02030602050306030303" pitchFamily="18" charset="0"/>
                    <a:ea typeface="Helvetica Neue"/>
                    <a:cs typeface="Helvetica Neue"/>
                  </a:rPr>
                  <a:t>Тьюторов </a:t>
                </a:r>
                <a:r>
                  <a:rPr lang="en-US" dirty="0" err="1">
                    <a:solidFill>
                      <a:srgbClr val="1B1464"/>
                    </a:solidFill>
                    <a:latin typeface="Constantia" panose="02030602050306030303" pitchFamily="18" charset="0"/>
                    <a:ea typeface="Helvetica Neue"/>
                    <a:cs typeface="Helvetica Neue"/>
                  </a:rPr>
                  <a:t>INTERSchool</a:t>
                </a:r>
                <a:r>
                  <a:rPr lang="ru-RU" dirty="0">
                    <a:solidFill>
                      <a:srgbClr val="1B1464"/>
                    </a:solidFill>
                    <a:latin typeface="Constantia" panose="02030602050306030303" pitchFamily="18" charset="0"/>
                    <a:ea typeface="Helvetica Neue"/>
                    <a:cs typeface="Helvetica Neue"/>
                  </a:rPr>
                  <a:t> для помощи в адаптации иностранным обучающимся </a:t>
                </a:r>
              </a:p>
            </p:txBody>
          </p:sp>
        </p:grp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AE46624A-45EF-4629-9A8C-8D2B4B41E215}"/>
                </a:ext>
              </a:extLst>
            </p:cNvPr>
            <p:cNvSpPr/>
            <p:nvPr/>
          </p:nvSpPr>
          <p:spPr>
            <a:xfrm>
              <a:off x="1467103" y="3185762"/>
              <a:ext cx="2278188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8000" dirty="0">
                  <a:solidFill>
                    <a:srgbClr val="1B1464"/>
                  </a:solidFill>
                  <a:latin typeface="Impact" panose="020B0806030902050204" pitchFamily="34" charset="0"/>
                  <a:ea typeface="Helvetica Neue"/>
                  <a:cs typeface="Helvetica Neue"/>
                </a:rPr>
                <a:t>2022</a:t>
              </a:r>
              <a:endParaRPr lang="ru-RU" sz="8000" dirty="0"/>
            </a:p>
          </p:txBody>
        </p:sp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2700986-40FE-4DE9-8CB3-646E967D1A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55" y="978102"/>
            <a:ext cx="2355303" cy="235530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60149AA-9AA9-4C64-B0EB-42F8402219B8}"/>
              </a:ext>
            </a:extLst>
          </p:cNvPr>
          <p:cNvSpPr txBox="1"/>
          <p:nvPr/>
        </p:nvSpPr>
        <p:spPr>
          <a:xfrm>
            <a:off x="252743" y="78390"/>
            <a:ext cx="40463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spc="600" dirty="0">
                <a:solidFill>
                  <a:srgbClr val="1B1464"/>
                </a:solidFill>
                <a:latin typeface="Impact" panose="020B0806030902050204" pitchFamily="34" charset="0"/>
              </a:rPr>
              <a:t>Интерклуб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690A6B8B-F33B-4A0F-9BE7-44C1C9734ACA}"/>
              </a:ext>
            </a:extLst>
          </p:cNvPr>
          <p:cNvSpPr/>
          <p:nvPr/>
        </p:nvSpPr>
        <p:spPr>
          <a:xfrm>
            <a:off x="5888646" y="4011859"/>
            <a:ext cx="4419600" cy="2505031"/>
          </a:xfrm>
          <a:prstGeom prst="rect">
            <a:avLst/>
          </a:prstGeom>
          <a:solidFill>
            <a:schemeClr val="bg1"/>
          </a:solidFill>
          <a:ln w="3810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spc="300" dirty="0">
                <a:solidFill>
                  <a:srgbClr val="1B1464"/>
                </a:solidFill>
                <a:latin typeface="Impact" panose="020B0806030902050204" pitchFamily="34" charset="0"/>
                <a:ea typeface="Cambria Math" panose="02040503050406030204" pitchFamily="18" charset="0"/>
              </a:rPr>
              <a:t>Крупные мероприятия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B1464"/>
                </a:solidFill>
                <a:latin typeface="Constantia" panose="02030602050306030303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Фестивали Культур разных народов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B1464"/>
                </a:solidFill>
                <a:latin typeface="Constantia" panose="02030602050306030303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День национальностей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B1464"/>
                </a:solidFill>
                <a:latin typeface="Constantia" panose="02030602050306030303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Международный День студента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00" dirty="0">
              <a:solidFill>
                <a:srgbClr val="1B1464"/>
              </a:solidFill>
              <a:latin typeface="Constantia" panose="02030602050306030303" pitchFamily="18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B1464"/>
                </a:solidFill>
                <a:latin typeface="Constantia" panose="02030602050306030303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 Турниры землячеств по разным видам спорта</a:t>
            </a:r>
          </a:p>
        </p:txBody>
      </p:sp>
    </p:spTree>
    <p:extLst>
      <p:ext uri="{BB962C8B-B14F-4D97-AF65-F5344CB8AC3E}">
        <p14:creationId xmlns:p14="http://schemas.microsoft.com/office/powerpoint/2010/main" val="1528856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Овал 22">
            <a:extLst>
              <a:ext uri="{FF2B5EF4-FFF2-40B4-BE49-F238E27FC236}">
                <a16:creationId xmlns:a16="http://schemas.microsoft.com/office/drawing/2014/main" id="{102A2AA1-BA4D-486F-81C5-F854C6F38B25}"/>
              </a:ext>
            </a:extLst>
          </p:cNvPr>
          <p:cNvSpPr>
            <a:spLocks noChangeAspect="1"/>
          </p:cNvSpPr>
          <p:nvPr/>
        </p:nvSpPr>
        <p:spPr>
          <a:xfrm>
            <a:off x="4051410" y="-1618505"/>
            <a:ext cx="10162828" cy="10162828"/>
          </a:xfrm>
          <a:prstGeom prst="ellipse">
            <a:avLst/>
          </a:prstGeom>
          <a:blipFill dpi="0"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3EC6CA9-3FAB-4FF1-A317-07BC1AE9D358}"/>
              </a:ext>
            </a:extLst>
          </p:cNvPr>
          <p:cNvGrpSpPr/>
          <p:nvPr/>
        </p:nvGrpSpPr>
        <p:grpSpPr>
          <a:xfrm>
            <a:off x="365857" y="770869"/>
            <a:ext cx="3616863" cy="2261117"/>
            <a:chOff x="3705200" y="-369482"/>
            <a:chExt cx="3246699" cy="2299076"/>
          </a:xfrm>
        </p:grpSpPr>
        <p:sp>
          <p:nvSpPr>
            <p:cNvPr id="7" name="Рамка 6">
              <a:extLst>
                <a:ext uri="{FF2B5EF4-FFF2-40B4-BE49-F238E27FC236}">
                  <a16:creationId xmlns:a16="http://schemas.microsoft.com/office/drawing/2014/main" id="{A12506B3-0817-497B-8712-5AB953E53D3D}"/>
                </a:ext>
              </a:extLst>
            </p:cNvPr>
            <p:cNvSpPr/>
            <p:nvPr/>
          </p:nvSpPr>
          <p:spPr>
            <a:xfrm>
              <a:off x="3723214" y="220967"/>
              <a:ext cx="3165155" cy="1425469"/>
            </a:xfrm>
            <a:prstGeom prst="frame">
              <a:avLst>
                <a:gd name="adj1" fmla="val 1224"/>
              </a:avLst>
            </a:prstGeom>
            <a:solidFill>
              <a:srgbClr val="1B14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1B1464"/>
                </a:solidFill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7014A784-923D-45A7-B06D-88A5C9BE431A}"/>
                </a:ext>
              </a:extLst>
            </p:cNvPr>
            <p:cNvSpPr/>
            <p:nvPr/>
          </p:nvSpPr>
          <p:spPr>
            <a:xfrm>
              <a:off x="3705200" y="-101731"/>
              <a:ext cx="3246699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rgbClr val="1B1464"/>
                  </a:solidFill>
                  <a:latin typeface="Constantia" panose="02030602050306030303" pitchFamily="18" charset="0"/>
                </a:rPr>
                <a:t>Около </a:t>
              </a:r>
            </a:p>
            <a:p>
              <a:endParaRPr lang="ru-RU" dirty="0">
                <a:solidFill>
                  <a:srgbClr val="1B1464"/>
                </a:solidFill>
                <a:latin typeface="Constantia" panose="02030602050306030303" pitchFamily="18" charset="0"/>
              </a:endParaRPr>
            </a:p>
            <a:p>
              <a:endParaRPr lang="ru-RU" dirty="0">
                <a:solidFill>
                  <a:srgbClr val="1B1464"/>
                </a:solidFill>
                <a:latin typeface="Constantia" panose="02030602050306030303" pitchFamily="18" charset="0"/>
              </a:endParaRPr>
            </a:p>
            <a:p>
              <a:r>
                <a:rPr lang="ru-RU" dirty="0">
                  <a:solidFill>
                    <a:srgbClr val="1B1464"/>
                  </a:solidFill>
                  <a:latin typeface="Constantia" panose="02030602050306030303" pitchFamily="18" charset="0"/>
                </a:rPr>
                <a:t>иностранных студентов учатся в университете и одновременно являются нашими активистами</a:t>
              </a: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D4036C5C-A31E-4BAC-A453-28007A137676}"/>
                </a:ext>
              </a:extLst>
            </p:cNvPr>
            <p:cNvSpPr/>
            <p:nvPr/>
          </p:nvSpPr>
          <p:spPr>
            <a:xfrm>
              <a:off x="4615279" y="-369482"/>
              <a:ext cx="2225289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8000" dirty="0">
                  <a:solidFill>
                    <a:srgbClr val="1B1464"/>
                  </a:solidFill>
                  <a:latin typeface="Impact" panose="020B0806030902050204" pitchFamily="34" charset="0"/>
                </a:rPr>
                <a:t>1000</a:t>
              </a:r>
              <a:endParaRPr lang="ru-RU" sz="4800" dirty="0">
                <a:solidFill>
                  <a:srgbClr val="1B1464"/>
                </a:solidFill>
              </a:endParaRP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01AD1E7B-EC13-4AF0-B996-790027EC9CB2}"/>
              </a:ext>
            </a:extLst>
          </p:cNvPr>
          <p:cNvGrpSpPr/>
          <p:nvPr/>
        </p:nvGrpSpPr>
        <p:grpSpPr>
          <a:xfrm>
            <a:off x="7140319" y="1171444"/>
            <a:ext cx="3599727" cy="2395140"/>
            <a:chOff x="8267676" y="1259958"/>
            <a:chExt cx="3599727" cy="2395140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B8D0F2BA-C439-4560-99CE-A0B5D5A9972F}"/>
                </a:ext>
              </a:extLst>
            </p:cNvPr>
            <p:cNvSpPr/>
            <p:nvPr/>
          </p:nvSpPr>
          <p:spPr>
            <a:xfrm>
              <a:off x="8389088" y="1315143"/>
              <a:ext cx="3440765" cy="16055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hangingPunct="0">
                <a:spcBef>
                  <a:spcPts val="520"/>
                </a:spcBef>
              </a:pPr>
              <a:r>
                <a:rPr lang="ru-RU" dirty="0">
                  <a:solidFill>
                    <a:srgbClr val="1B1464"/>
                  </a:solidFill>
                  <a:latin typeface="Constantia" panose="02030602050306030303" pitchFamily="18" charset="0"/>
                </a:rPr>
                <a:t>Для свободного изучения английского языка в этом году был открыт разговорный клуб. </a:t>
              </a:r>
            </a:p>
            <a:p>
              <a:pPr algn="r" hangingPunct="0">
                <a:spcBef>
                  <a:spcPts val="520"/>
                </a:spcBef>
              </a:pPr>
              <a:r>
                <a:rPr lang="ru-RU" dirty="0">
                  <a:solidFill>
                    <a:srgbClr val="1B1464"/>
                  </a:solidFill>
                  <a:latin typeface="Constantia" panose="02030602050306030303" pitchFamily="18" charset="0"/>
                </a:rPr>
                <a:t>Его посетило более </a:t>
              </a:r>
            </a:p>
            <a:p>
              <a:pPr algn="r" hangingPunct="0">
                <a:spcBef>
                  <a:spcPts val="100"/>
                </a:spcBef>
              </a:pPr>
              <a:r>
                <a:rPr lang="ru-RU" dirty="0">
                  <a:solidFill>
                    <a:srgbClr val="1B1464"/>
                  </a:solidFill>
                  <a:latin typeface="Constantia" panose="02030602050306030303" pitchFamily="18" charset="0"/>
                </a:rPr>
                <a:t>обучающихся</a:t>
              </a:r>
            </a:p>
          </p:txBody>
        </p:sp>
        <p:sp>
          <p:nvSpPr>
            <p:cNvPr id="10" name="Рамка 9">
              <a:extLst>
                <a:ext uri="{FF2B5EF4-FFF2-40B4-BE49-F238E27FC236}">
                  <a16:creationId xmlns:a16="http://schemas.microsoft.com/office/drawing/2014/main" id="{2734341C-A9B9-468A-ACB8-B003F7E02CB8}"/>
                </a:ext>
              </a:extLst>
            </p:cNvPr>
            <p:cNvSpPr/>
            <p:nvPr/>
          </p:nvSpPr>
          <p:spPr>
            <a:xfrm>
              <a:off x="8267676" y="1259958"/>
              <a:ext cx="3599727" cy="1583227"/>
            </a:xfrm>
            <a:prstGeom prst="frame">
              <a:avLst>
                <a:gd name="adj1" fmla="val 2161"/>
              </a:avLst>
            </a:prstGeom>
            <a:solidFill>
              <a:srgbClr val="1B14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1B1464"/>
                </a:solidFill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55BF4CBC-CE73-4F8E-BD9B-08C384512E88}"/>
                </a:ext>
              </a:extLst>
            </p:cNvPr>
            <p:cNvSpPr/>
            <p:nvPr/>
          </p:nvSpPr>
          <p:spPr>
            <a:xfrm>
              <a:off x="8509356" y="2331659"/>
              <a:ext cx="1798890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8000" dirty="0">
                  <a:solidFill>
                    <a:srgbClr val="1B1464"/>
                  </a:solidFill>
                  <a:latin typeface="Impact" panose="020B0806030902050204" pitchFamily="34" charset="0"/>
                </a:rPr>
                <a:t>200</a:t>
              </a:r>
              <a:endParaRPr lang="ru-RU" sz="8000" dirty="0">
                <a:solidFill>
                  <a:srgbClr val="1B1464"/>
                </a:solidFill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3F77303-B589-4FA8-A604-11359200A5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246" y="4902409"/>
            <a:ext cx="1559663" cy="1658620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013DFDE8-4486-470D-A75D-7A00259474DB}"/>
              </a:ext>
            </a:extLst>
          </p:cNvPr>
          <p:cNvGrpSpPr/>
          <p:nvPr/>
        </p:nvGrpSpPr>
        <p:grpSpPr>
          <a:xfrm>
            <a:off x="209856" y="3056454"/>
            <a:ext cx="3728085" cy="1494227"/>
            <a:chOff x="557157" y="1648164"/>
            <a:chExt cx="2841585" cy="1494227"/>
          </a:xfrm>
        </p:grpSpPr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5F7E28EA-0802-440C-B87D-A6B2912395F3}"/>
                </a:ext>
              </a:extLst>
            </p:cNvPr>
            <p:cNvGrpSpPr/>
            <p:nvPr/>
          </p:nvGrpSpPr>
          <p:grpSpPr>
            <a:xfrm>
              <a:off x="557157" y="1648164"/>
              <a:ext cx="2841585" cy="1100301"/>
              <a:chOff x="562023" y="2989717"/>
              <a:chExt cx="2841585" cy="1100301"/>
            </a:xfrm>
          </p:grpSpPr>
          <p:sp>
            <p:nvSpPr>
              <p:cNvPr id="3" name="Рамка 2">
                <a:extLst>
                  <a:ext uri="{FF2B5EF4-FFF2-40B4-BE49-F238E27FC236}">
                    <a16:creationId xmlns:a16="http://schemas.microsoft.com/office/drawing/2014/main" id="{6072556A-29AF-4DE0-9B9F-D99FDDEDB94E}"/>
                  </a:ext>
                </a:extLst>
              </p:cNvPr>
              <p:cNvSpPr/>
              <p:nvPr/>
            </p:nvSpPr>
            <p:spPr>
              <a:xfrm>
                <a:off x="694481" y="2989717"/>
                <a:ext cx="2691114" cy="792281"/>
              </a:xfrm>
              <a:prstGeom prst="frame">
                <a:avLst>
                  <a:gd name="adj1" fmla="val 1532"/>
                </a:avLst>
              </a:prstGeom>
              <a:solidFill>
                <a:srgbClr val="1B14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1B1464"/>
                  </a:solidFill>
                </a:endParaRPr>
              </a:p>
            </p:txBody>
          </p:sp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8874B58B-6D9D-4AE5-9AF1-A074B4F94C6D}"/>
                  </a:ext>
                </a:extLst>
              </p:cNvPr>
              <p:cNvSpPr/>
              <p:nvPr/>
            </p:nvSpPr>
            <p:spPr>
              <a:xfrm>
                <a:off x="562023" y="2989717"/>
                <a:ext cx="2841585" cy="11003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hangingPunct="0">
                  <a:spcBef>
                    <a:spcPts val="520"/>
                  </a:spcBef>
                </a:pPr>
                <a:r>
                  <a:rPr lang="ru-RU" dirty="0">
                    <a:solidFill>
                      <a:srgbClr val="1B1464"/>
                    </a:solidFill>
                    <a:latin typeface="Constantia" panose="02030602050306030303" pitchFamily="18" charset="0"/>
                    <a:ea typeface="Helvetica Neue"/>
                    <a:cs typeface="Helvetica Neue"/>
                  </a:rPr>
                  <a:t>Наш актив представляют почти </a:t>
                </a:r>
              </a:p>
              <a:p>
                <a:pPr algn="ctr" hangingPunct="0"/>
                <a:r>
                  <a:rPr lang="ru-RU" sz="700" dirty="0">
                    <a:solidFill>
                      <a:srgbClr val="1B1464"/>
                    </a:solidFill>
                    <a:latin typeface="Constantia" panose="02030602050306030303" pitchFamily="18" charset="0"/>
                    <a:ea typeface="Helvetica Neue"/>
                    <a:cs typeface="Helvetica Neue"/>
                  </a:rPr>
                  <a:t>          </a:t>
                </a:r>
                <a:r>
                  <a:rPr lang="ru-RU" sz="1050" dirty="0">
                    <a:solidFill>
                      <a:srgbClr val="1B1464"/>
                    </a:solidFill>
                    <a:latin typeface="Constantia" panose="02030602050306030303" pitchFamily="18" charset="0"/>
                    <a:ea typeface="Helvetica Neue"/>
                    <a:cs typeface="Helvetica Neue"/>
                  </a:rPr>
                  <a:t>   </a:t>
                </a:r>
              </a:p>
              <a:p>
                <a:pPr algn="ctr" hangingPunct="0"/>
                <a:endParaRPr lang="ru-RU" sz="1000" dirty="0">
                  <a:solidFill>
                    <a:srgbClr val="1B1464"/>
                  </a:solidFill>
                  <a:latin typeface="Constantia" panose="02030602050306030303" pitchFamily="18" charset="0"/>
                  <a:ea typeface="Helvetica Neue"/>
                  <a:cs typeface="Helvetica Neue"/>
                </a:endParaRPr>
              </a:p>
              <a:p>
                <a:pPr algn="ctr" hangingPunct="0"/>
                <a:endParaRPr lang="ru-RU" sz="900" dirty="0">
                  <a:solidFill>
                    <a:srgbClr val="1B1464"/>
                  </a:solidFill>
                  <a:latin typeface="Constantia" panose="02030602050306030303" pitchFamily="18" charset="0"/>
                  <a:ea typeface="Helvetica Neue"/>
                  <a:cs typeface="Helvetica Neue"/>
                </a:endParaRPr>
              </a:p>
              <a:p>
                <a:pPr algn="ctr" hangingPunct="0"/>
                <a:r>
                  <a:rPr lang="ru-RU" dirty="0">
                    <a:solidFill>
                      <a:srgbClr val="1B1464"/>
                    </a:solidFill>
                    <a:latin typeface="Constantia" panose="02030602050306030303" pitchFamily="18" charset="0"/>
                    <a:ea typeface="Helvetica Neue"/>
                    <a:cs typeface="Helvetica Neue"/>
                  </a:rPr>
                  <a:t>          землячеств</a:t>
                </a:r>
                <a:endParaRPr lang="ru-RU" dirty="0">
                  <a:solidFill>
                    <a:srgbClr val="1B1464"/>
                  </a:solidFill>
                  <a:effectLst/>
                </a:endParaRPr>
              </a:p>
            </p:txBody>
          </p:sp>
        </p:grp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CAB28F7E-B9B5-44BD-BD64-D365F47A8E6A}"/>
                </a:ext>
              </a:extLst>
            </p:cNvPr>
            <p:cNvSpPr/>
            <p:nvPr/>
          </p:nvSpPr>
          <p:spPr>
            <a:xfrm>
              <a:off x="814435" y="1818952"/>
              <a:ext cx="1284326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8000" dirty="0">
                  <a:solidFill>
                    <a:srgbClr val="1B1464"/>
                  </a:solidFill>
                  <a:latin typeface="Impact" panose="020B0806030902050204" pitchFamily="34" charset="0"/>
                  <a:ea typeface="Helvetica Neue"/>
                  <a:cs typeface="Helvetica Neue"/>
                </a:rPr>
                <a:t>50</a:t>
              </a:r>
              <a:endParaRPr lang="ru-RU" sz="8000" dirty="0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29ED3B4B-B8F6-4F65-93C0-1235E325E4AB}"/>
              </a:ext>
            </a:extLst>
          </p:cNvPr>
          <p:cNvGrpSpPr/>
          <p:nvPr/>
        </p:nvGrpSpPr>
        <p:grpSpPr>
          <a:xfrm>
            <a:off x="223626" y="4246842"/>
            <a:ext cx="3706015" cy="2270048"/>
            <a:chOff x="486560" y="3185762"/>
            <a:chExt cx="3706015" cy="2270048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A8AC9CBA-7811-436F-A2E8-F054F405BE8F}"/>
                </a:ext>
              </a:extLst>
            </p:cNvPr>
            <p:cNvGrpSpPr/>
            <p:nvPr/>
          </p:nvGrpSpPr>
          <p:grpSpPr>
            <a:xfrm>
              <a:off x="486560" y="3757909"/>
              <a:ext cx="3706015" cy="1697901"/>
              <a:chOff x="562023" y="2481264"/>
              <a:chExt cx="2841585" cy="1697901"/>
            </a:xfrm>
          </p:grpSpPr>
          <p:sp>
            <p:nvSpPr>
              <p:cNvPr id="15" name="Рамка 14">
                <a:extLst>
                  <a:ext uri="{FF2B5EF4-FFF2-40B4-BE49-F238E27FC236}">
                    <a16:creationId xmlns:a16="http://schemas.microsoft.com/office/drawing/2014/main" id="{5EBC2827-F90E-4C44-A2A4-9DEF1A2A26C4}"/>
                  </a:ext>
                </a:extLst>
              </p:cNvPr>
              <p:cNvSpPr/>
              <p:nvPr/>
            </p:nvSpPr>
            <p:spPr>
              <a:xfrm>
                <a:off x="694481" y="2784482"/>
                <a:ext cx="2691114" cy="1394683"/>
              </a:xfrm>
              <a:prstGeom prst="frame">
                <a:avLst>
                  <a:gd name="adj1" fmla="val 1532"/>
                </a:avLst>
              </a:prstGeom>
              <a:solidFill>
                <a:srgbClr val="1B14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1B1464"/>
                  </a:solidFill>
                </a:endParaRPr>
              </a:p>
            </p:txBody>
          </p:sp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F80628FF-2E04-4FEB-83AB-34C28ADFB493}"/>
                  </a:ext>
                </a:extLst>
              </p:cNvPr>
              <p:cNvSpPr/>
              <p:nvPr/>
            </p:nvSpPr>
            <p:spPr>
              <a:xfrm>
                <a:off x="562023" y="2481264"/>
                <a:ext cx="2841585" cy="16979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hangingPunct="0">
                  <a:spcBef>
                    <a:spcPts val="520"/>
                  </a:spcBef>
                </a:pPr>
                <a:r>
                  <a:rPr lang="ru-RU" dirty="0">
                    <a:solidFill>
                      <a:srgbClr val="1B1464"/>
                    </a:solidFill>
                    <a:latin typeface="Constantia" panose="02030602050306030303" pitchFamily="18" charset="0"/>
                    <a:ea typeface="Helvetica Neue"/>
                    <a:cs typeface="Helvetica Neue"/>
                  </a:rPr>
                  <a:t>Весной                                      года</a:t>
                </a:r>
              </a:p>
              <a:p>
                <a:pPr algn="r" hangingPunct="0">
                  <a:spcBef>
                    <a:spcPts val="520"/>
                  </a:spcBef>
                </a:pPr>
                <a:endParaRPr lang="ru-RU" sz="600" dirty="0">
                  <a:solidFill>
                    <a:srgbClr val="1B1464"/>
                  </a:solidFill>
                  <a:latin typeface="Constantia" panose="02030602050306030303" pitchFamily="18" charset="0"/>
                  <a:ea typeface="Helvetica Neue"/>
                  <a:cs typeface="Helvetica Neue"/>
                </a:endParaRPr>
              </a:p>
              <a:p>
                <a:pPr algn="r" hangingPunct="0">
                  <a:spcBef>
                    <a:spcPts val="520"/>
                  </a:spcBef>
                </a:pPr>
                <a:r>
                  <a:rPr lang="ru-RU" dirty="0">
                    <a:solidFill>
                      <a:srgbClr val="1B1464"/>
                    </a:solidFill>
                    <a:latin typeface="Constantia" panose="02030602050306030303" pitchFamily="18" charset="0"/>
                    <a:ea typeface="Helvetica Neue"/>
                    <a:cs typeface="Helvetica Neue"/>
                  </a:rPr>
                  <a:t> была открыта школа </a:t>
                </a:r>
                <a:br>
                  <a:rPr lang="ru-RU" dirty="0">
                    <a:solidFill>
                      <a:srgbClr val="1B1464"/>
                    </a:solidFill>
                    <a:latin typeface="Constantia" panose="02030602050306030303" pitchFamily="18" charset="0"/>
                    <a:ea typeface="Helvetica Neue"/>
                    <a:cs typeface="Helvetica Neue"/>
                  </a:rPr>
                </a:br>
                <a:r>
                  <a:rPr lang="ru-RU" dirty="0">
                    <a:solidFill>
                      <a:srgbClr val="1B1464"/>
                    </a:solidFill>
                    <a:latin typeface="Constantia" panose="02030602050306030303" pitchFamily="18" charset="0"/>
                    <a:ea typeface="Helvetica Neue"/>
                    <a:cs typeface="Helvetica Neue"/>
                  </a:rPr>
                  <a:t>Тьюторов </a:t>
                </a:r>
                <a:r>
                  <a:rPr lang="en-US" dirty="0" err="1">
                    <a:solidFill>
                      <a:srgbClr val="1B1464"/>
                    </a:solidFill>
                    <a:latin typeface="Constantia" panose="02030602050306030303" pitchFamily="18" charset="0"/>
                    <a:ea typeface="Helvetica Neue"/>
                    <a:cs typeface="Helvetica Neue"/>
                  </a:rPr>
                  <a:t>INTERSchool</a:t>
                </a:r>
                <a:r>
                  <a:rPr lang="ru-RU" dirty="0">
                    <a:solidFill>
                      <a:srgbClr val="1B1464"/>
                    </a:solidFill>
                    <a:latin typeface="Constantia" panose="02030602050306030303" pitchFamily="18" charset="0"/>
                    <a:ea typeface="Helvetica Neue"/>
                    <a:cs typeface="Helvetica Neue"/>
                  </a:rPr>
                  <a:t> для помощи в адаптации иностранным обучающимся </a:t>
                </a:r>
              </a:p>
            </p:txBody>
          </p:sp>
        </p:grp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AE46624A-45EF-4629-9A8C-8D2B4B41E215}"/>
                </a:ext>
              </a:extLst>
            </p:cNvPr>
            <p:cNvSpPr/>
            <p:nvPr/>
          </p:nvSpPr>
          <p:spPr>
            <a:xfrm>
              <a:off x="1467103" y="3185762"/>
              <a:ext cx="2278188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8000" dirty="0">
                  <a:solidFill>
                    <a:srgbClr val="1B1464"/>
                  </a:solidFill>
                  <a:latin typeface="Impact" panose="020B0806030902050204" pitchFamily="34" charset="0"/>
                  <a:ea typeface="Helvetica Neue"/>
                  <a:cs typeface="Helvetica Neue"/>
                </a:rPr>
                <a:t>2022</a:t>
              </a:r>
              <a:endParaRPr lang="ru-RU" sz="8000" dirty="0"/>
            </a:p>
          </p:txBody>
        </p:sp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2700986-40FE-4DE9-8CB3-646E967D1A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55" y="978102"/>
            <a:ext cx="2355303" cy="235530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60149AA-9AA9-4C64-B0EB-42F8402219B8}"/>
              </a:ext>
            </a:extLst>
          </p:cNvPr>
          <p:cNvSpPr txBox="1"/>
          <p:nvPr/>
        </p:nvSpPr>
        <p:spPr>
          <a:xfrm>
            <a:off x="252743" y="78390"/>
            <a:ext cx="40463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spc="600" dirty="0">
                <a:solidFill>
                  <a:srgbClr val="1B1464"/>
                </a:solidFill>
                <a:latin typeface="Impact" panose="020B0806030902050204" pitchFamily="34" charset="0"/>
              </a:rPr>
              <a:t>Интерклуб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690A6B8B-F33B-4A0F-9BE7-44C1C9734ACA}"/>
              </a:ext>
            </a:extLst>
          </p:cNvPr>
          <p:cNvSpPr/>
          <p:nvPr/>
        </p:nvSpPr>
        <p:spPr>
          <a:xfrm>
            <a:off x="5888646" y="4011859"/>
            <a:ext cx="4419600" cy="2505031"/>
          </a:xfrm>
          <a:prstGeom prst="rect">
            <a:avLst/>
          </a:prstGeom>
          <a:solidFill>
            <a:schemeClr val="bg1"/>
          </a:solidFill>
          <a:ln w="3810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spc="300" dirty="0">
                <a:solidFill>
                  <a:srgbClr val="1B1464"/>
                </a:solidFill>
                <a:latin typeface="Impact" panose="020B0806030902050204" pitchFamily="34" charset="0"/>
                <a:ea typeface="Cambria Math" panose="02040503050406030204" pitchFamily="18" charset="0"/>
              </a:rPr>
              <a:t>Крупные мероприятия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B1464"/>
                </a:solidFill>
                <a:latin typeface="Constantia" panose="02030602050306030303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Фестивали Культур разных народов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B1464"/>
                </a:solidFill>
                <a:latin typeface="Constantia" panose="02030602050306030303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День национальностей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B1464"/>
                </a:solidFill>
                <a:latin typeface="Constantia" panose="02030602050306030303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Международный День студента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00" dirty="0">
              <a:solidFill>
                <a:srgbClr val="1B1464"/>
              </a:solidFill>
              <a:latin typeface="Constantia" panose="02030602050306030303" pitchFamily="18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B1464"/>
                </a:solidFill>
                <a:latin typeface="Constantia" panose="02030602050306030303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 Турниры землячеств по разным видам спорта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E15F208-B6F3-E69E-7724-A0492ACE4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392F6C6-3240-F058-4D1D-4503752C9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06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9083C8-52B3-EAAE-DC89-0BFB402A2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F97F3E-DCD8-610F-D426-31132592A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52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s0ZFlFNik6939OAyqUIf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s0ZFlFNik6939OAyqUIf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s0ZFlFNik6939OAyqUIf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s0ZFlFNik6939OAyqUIfg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286</Words>
  <Application>Microsoft Office PowerPoint</Application>
  <PresentationFormat>Широкоэкранный</PresentationFormat>
  <Paragraphs>70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Moscow Sans Regular</vt:lpstr>
      <vt:lpstr>Arial</vt:lpstr>
      <vt:lpstr>Calibri</vt:lpstr>
      <vt:lpstr>Calibri Light</vt:lpstr>
      <vt:lpstr>Constantia</vt:lpstr>
      <vt:lpstr>Impact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ССО НИУ МГСУ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Поляна Наумова</dc:creator>
  <cp:lastModifiedBy>Azao Metal</cp:lastModifiedBy>
  <cp:revision>243</cp:revision>
  <dcterms:created xsi:type="dcterms:W3CDTF">2022-08-29T12:51:18Z</dcterms:created>
  <dcterms:modified xsi:type="dcterms:W3CDTF">2022-09-01T15:54:57Z</dcterms:modified>
</cp:coreProperties>
</file>