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537" r:id="rId2"/>
    <p:sldId id="538" r:id="rId3"/>
    <p:sldId id="539" r:id="rId4"/>
    <p:sldId id="546" r:id="rId5"/>
    <p:sldId id="547" r:id="rId6"/>
    <p:sldId id="548" r:id="rId7"/>
    <p:sldId id="540" r:id="rId8"/>
    <p:sldId id="541" r:id="rId9"/>
    <p:sldId id="542" r:id="rId10"/>
    <p:sldId id="543" r:id="rId11"/>
    <p:sldId id="544" r:id="rId12"/>
    <p:sldId id="545" r:id="rId13"/>
  </p:sldIdLst>
  <p:sldSz cx="9144000" cy="5143500" type="screen16x9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87" autoAdjust="0"/>
    <p:restoredTop sz="96110" autoAdjust="0"/>
  </p:normalViewPr>
  <p:slideViewPr>
    <p:cSldViewPr>
      <p:cViewPr>
        <p:scale>
          <a:sx n="150" d="100"/>
          <a:sy n="150" d="100"/>
        </p:scale>
        <p:origin x="-64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EB96C-D7F7-4775-9C4E-37F668597E8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0ABAE-6512-4A5E-B591-0EC4F23F23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6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4249266" y="3600484"/>
            <a:ext cx="3016644" cy="222022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lnSpc>
                <a:spcPct val="90000"/>
              </a:lnSpc>
              <a:spcBef>
                <a:spcPts val="749"/>
              </a:spcBef>
              <a:buFont typeface="Arial" charset="0"/>
              <a:buNone/>
              <a:defRPr sz="900" baseline="0"/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ru-RU" altLang="ru-RU" sz="1200" dirty="0">
                <a:solidFill>
                  <a:srgbClr val="445469"/>
                </a:solidFill>
                <a:latin typeface="Helvetica Light" charset="0"/>
              </a:rPr>
              <a:t>Подзаголовок темы страницы</a:t>
            </a:r>
            <a:endParaRPr lang="en-US" altLang="ru-RU" sz="1200" dirty="0">
              <a:solidFill>
                <a:srgbClr val="445469"/>
              </a:solidFill>
              <a:latin typeface="Helvetica Light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49266" y="3221477"/>
            <a:ext cx="2904600" cy="307779"/>
          </a:xfrm>
          <a:prstGeom prst="rect">
            <a:avLst/>
          </a:prstGeom>
        </p:spPr>
        <p:txBody>
          <a:bodyPr lIns="68461" tIns="34231" rIns="68461" bIns="34231"/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2393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722" y="2398184"/>
            <a:ext cx="6992555" cy="347133"/>
          </a:xfrm>
          <a:prstGeom prst="rect">
            <a:avLst/>
          </a:prstGeom>
          <a:noFill/>
        </p:spPr>
        <p:txBody>
          <a:bodyPr wrap="square" lIns="68461" tIns="34231" rIns="68461" bIns="34231" rtlCol="0" anchor="ctr">
            <a:spAutoFit/>
          </a:bodyPr>
          <a:lstStyle/>
          <a:p>
            <a:pPr algn="ctr"/>
            <a:r>
              <a:rPr lang="ru-RU" altLang="ru-RU" dirty="0">
                <a:solidFill>
                  <a:srgbClr val="F6F8F8"/>
                </a:solidFill>
                <a:latin typeface="Helvetica Light" charset="0"/>
                <a:ea typeface="ＭＳ Ｐゴシック" charset="-128"/>
              </a:rPr>
              <a:t>Спасибо за внимание</a:t>
            </a:r>
            <a:r>
              <a:rPr lang="en-US" altLang="ru-RU" dirty="0">
                <a:solidFill>
                  <a:srgbClr val="F6F8F8"/>
                </a:solidFill>
                <a:latin typeface="Helvetica Light" charset="0"/>
                <a:ea typeface="ＭＳ Ｐゴシック" charset="-128"/>
              </a:rPr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19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 noGrp="1"/>
          </p:cNvSpPr>
          <p:nvPr>
            <p:ph type="pic" sz="quarter" idx="10" hasCustomPrompt="1"/>
          </p:nvPr>
        </p:nvSpPr>
        <p:spPr>
          <a:xfrm>
            <a:off x="-1485900" y="8792"/>
            <a:ext cx="6709833" cy="5143500"/>
          </a:xfrm>
          <a:custGeom>
            <a:avLst/>
            <a:gdLst>
              <a:gd name="connsiteX0" fmla="*/ 1714500 w 8026400"/>
              <a:gd name="connsiteY0" fmla="*/ 0 h 6858000"/>
              <a:gd name="connsiteX1" fmla="*/ 8026400 w 8026400"/>
              <a:gd name="connsiteY1" fmla="*/ 0 h 6858000"/>
              <a:gd name="connsiteX2" fmla="*/ 6311901 w 8026400"/>
              <a:gd name="connsiteY2" fmla="*/ 6858000 h 6858000"/>
              <a:gd name="connsiteX3" fmla="*/ 0 w 8026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26400" h="6858000">
                <a:moveTo>
                  <a:pt x="1714500" y="0"/>
                </a:moveTo>
                <a:lnTo>
                  <a:pt x="8026400" y="0"/>
                </a:lnTo>
                <a:lnTo>
                  <a:pt x="6311901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900" b="0">
                <a:solidFill>
                  <a:srgbClr val="154076"/>
                </a:solidFill>
              </a:defRPr>
            </a:lvl1pPr>
          </a:lstStyle>
          <a:p>
            <a:r>
              <a:rPr lang="ru-RU" dirty="0"/>
              <a:t>Вставить изображение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7F2789-1CA6-884F-9BDB-927739A1BAB2}"/>
              </a:ext>
            </a:extLst>
          </p:cNvPr>
          <p:cNvSpPr txBox="1"/>
          <p:nvPr userDrawn="1"/>
        </p:nvSpPr>
        <p:spPr>
          <a:xfrm>
            <a:off x="8747443" y="4789044"/>
            <a:ext cx="279164" cy="207749"/>
          </a:xfrm>
          <a:prstGeom prst="rect">
            <a:avLst/>
          </a:prstGeom>
          <a:noFill/>
        </p:spPr>
        <p:txBody>
          <a:bodyPr wrap="none" lIns="68580" tIns="34290" rIns="68580" bIns="34290" rtlCol="0" anchor="ctr">
            <a:spAutoFit/>
          </a:bodyPr>
          <a:lstStyle/>
          <a:p>
            <a:pPr algn="ctr"/>
            <a:fld id="{2011EDBF-69F7-4E83-A8A8-FAC41C3FC6A0}" type="slidenum">
              <a:rPr lang="en-US" sz="900" b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200" b="0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91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375912" y="405996"/>
            <a:ext cx="3227852" cy="378727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6" name="Текст 6"/>
          <p:cNvSpPr>
            <a:spLocks noGrp="1"/>
          </p:cNvSpPr>
          <p:nvPr>
            <p:ph type="body" sz="quarter" idx="14" hasCustomPrompt="1"/>
          </p:nvPr>
        </p:nvSpPr>
        <p:spPr>
          <a:xfrm>
            <a:off x="375911" y="839147"/>
            <a:ext cx="3227889" cy="216575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Подзаголовок темы страницы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5" hasCustomPrompt="1"/>
          </p:nvPr>
        </p:nvSpPr>
        <p:spPr>
          <a:xfrm>
            <a:off x="2704723" y="2621019"/>
            <a:ext cx="6447180" cy="2530229"/>
          </a:xfrm>
          <a:custGeom>
            <a:avLst/>
            <a:gdLst>
              <a:gd name="connsiteX0" fmla="*/ 9 w 8653150"/>
              <a:gd name="connsiteY0" fmla="*/ 1298152 h 3398614"/>
              <a:gd name="connsiteX1" fmla="*/ 4326575 w 8653150"/>
              <a:gd name="connsiteY1" fmla="*/ 0 h 3398614"/>
              <a:gd name="connsiteX2" fmla="*/ 8653141 w 8653150"/>
              <a:gd name="connsiteY2" fmla="*/ 1298152 h 3398614"/>
              <a:gd name="connsiteX3" fmla="*/ 7000540 w 8653150"/>
              <a:gd name="connsiteY3" fmla="*/ 3398605 h 3398614"/>
              <a:gd name="connsiteX4" fmla="*/ 1652610 w 8653150"/>
              <a:gd name="connsiteY4" fmla="*/ 3398605 h 3398614"/>
              <a:gd name="connsiteX5" fmla="*/ 9 w 8653150"/>
              <a:gd name="connsiteY5" fmla="*/ 1298152 h 3398614"/>
              <a:gd name="connsiteX0" fmla="*/ 606505 w 7000531"/>
              <a:gd name="connsiteY0" fmla="*/ 614273 h 3398605"/>
              <a:gd name="connsiteX1" fmla="*/ 2673965 w 7000531"/>
              <a:gd name="connsiteY1" fmla="*/ 0 h 3398605"/>
              <a:gd name="connsiteX2" fmla="*/ 7000531 w 7000531"/>
              <a:gd name="connsiteY2" fmla="*/ 1298152 h 3398605"/>
              <a:gd name="connsiteX3" fmla="*/ 5347930 w 7000531"/>
              <a:gd name="connsiteY3" fmla="*/ 3398605 h 3398605"/>
              <a:gd name="connsiteX4" fmla="*/ 0 w 7000531"/>
              <a:gd name="connsiteY4" fmla="*/ 3398605 h 3398605"/>
              <a:gd name="connsiteX5" fmla="*/ 606505 w 7000531"/>
              <a:gd name="connsiteY5" fmla="*/ 614273 h 3398605"/>
              <a:gd name="connsiteX0" fmla="*/ 383668 w 7000531"/>
              <a:gd name="connsiteY0" fmla="*/ 652693 h 3398605"/>
              <a:gd name="connsiteX1" fmla="*/ 2673965 w 7000531"/>
              <a:gd name="connsiteY1" fmla="*/ 0 h 3398605"/>
              <a:gd name="connsiteX2" fmla="*/ 7000531 w 7000531"/>
              <a:gd name="connsiteY2" fmla="*/ 1298152 h 3398605"/>
              <a:gd name="connsiteX3" fmla="*/ 5347930 w 7000531"/>
              <a:gd name="connsiteY3" fmla="*/ 3398605 h 3398605"/>
              <a:gd name="connsiteX4" fmla="*/ 0 w 7000531"/>
              <a:gd name="connsiteY4" fmla="*/ 3398605 h 3398605"/>
              <a:gd name="connsiteX5" fmla="*/ 383668 w 7000531"/>
              <a:gd name="connsiteY5" fmla="*/ 652693 h 3398605"/>
              <a:gd name="connsiteX0" fmla="*/ 383668 w 7000531"/>
              <a:gd name="connsiteY0" fmla="*/ 673381 h 3419293"/>
              <a:gd name="connsiteX1" fmla="*/ 5036510 w 7000531"/>
              <a:gd name="connsiteY1" fmla="*/ 0 h 3419293"/>
              <a:gd name="connsiteX2" fmla="*/ 7000531 w 7000531"/>
              <a:gd name="connsiteY2" fmla="*/ 1318840 h 3419293"/>
              <a:gd name="connsiteX3" fmla="*/ 5347930 w 7000531"/>
              <a:gd name="connsiteY3" fmla="*/ 3419293 h 3419293"/>
              <a:gd name="connsiteX4" fmla="*/ 0 w 7000531"/>
              <a:gd name="connsiteY4" fmla="*/ 3419293 h 3419293"/>
              <a:gd name="connsiteX5" fmla="*/ 383668 w 7000531"/>
              <a:gd name="connsiteY5" fmla="*/ 673381 h 3419293"/>
              <a:gd name="connsiteX0" fmla="*/ 383668 w 6988119"/>
              <a:gd name="connsiteY0" fmla="*/ 673381 h 3419293"/>
              <a:gd name="connsiteX1" fmla="*/ 5036510 w 6988119"/>
              <a:gd name="connsiteY1" fmla="*/ 0 h 3419293"/>
              <a:gd name="connsiteX2" fmla="*/ 6988119 w 6988119"/>
              <a:gd name="connsiteY2" fmla="*/ 1509167 h 3419293"/>
              <a:gd name="connsiteX3" fmla="*/ 5347930 w 6988119"/>
              <a:gd name="connsiteY3" fmla="*/ 3419293 h 3419293"/>
              <a:gd name="connsiteX4" fmla="*/ 0 w 6988119"/>
              <a:gd name="connsiteY4" fmla="*/ 3419293 h 3419293"/>
              <a:gd name="connsiteX5" fmla="*/ 383668 w 6988119"/>
              <a:gd name="connsiteY5" fmla="*/ 673381 h 3419293"/>
              <a:gd name="connsiteX0" fmla="*/ 2026488 w 8630939"/>
              <a:gd name="connsiteY0" fmla="*/ 673381 h 3419293"/>
              <a:gd name="connsiteX1" fmla="*/ 6679330 w 8630939"/>
              <a:gd name="connsiteY1" fmla="*/ 0 h 3419293"/>
              <a:gd name="connsiteX2" fmla="*/ 8630939 w 8630939"/>
              <a:gd name="connsiteY2" fmla="*/ 1509167 h 3419293"/>
              <a:gd name="connsiteX3" fmla="*/ 6990750 w 8630939"/>
              <a:gd name="connsiteY3" fmla="*/ 3419293 h 3419293"/>
              <a:gd name="connsiteX4" fmla="*/ 0 w 8630939"/>
              <a:gd name="connsiteY4" fmla="*/ 3365049 h 3419293"/>
              <a:gd name="connsiteX5" fmla="*/ 2026488 w 8630939"/>
              <a:gd name="connsiteY5" fmla="*/ 673381 h 3419293"/>
              <a:gd name="connsiteX0" fmla="*/ 2026488 w 8630939"/>
              <a:gd name="connsiteY0" fmla="*/ 673381 h 3365049"/>
              <a:gd name="connsiteX1" fmla="*/ 6679330 w 8630939"/>
              <a:gd name="connsiteY1" fmla="*/ 0 h 3365049"/>
              <a:gd name="connsiteX2" fmla="*/ 8630939 w 8630939"/>
              <a:gd name="connsiteY2" fmla="*/ 1509167 h 3365049"/>
              <a:gd name="connsiteX3" fmla="*/ 8625821 w 8630939"/>
              <a:gd name="connsiteY3" fmla="*/ 3357300 h 3365049"/>
              <a:gd name="connsiteX4" fmla="*/ 0 w 8630939"/>
              <a:gd name="connsiteY4" fmla="*/ 3365049 h 3365049"/>
              <a:gd name="connsiteX5" fmla="*/ 2026488 w 8630939"/>
              <a:gd name="connsiteY5" fmla="*/ 673381 h 3365049"/>
              <a:gd name="connsiteX0" fmla="*/ 1989165 w 8630939"/>
              <a:gd name="connsiteY0" fmla="*/ 664050 h 3365049"/>
              <a:gd name="connsiteX1" fmla="*/ 6679330 w 8630939"/>
              <a:gd name="connsiteY1" fmla="*/ 0 h 3365049"/>
              <a:gd name="connsiteX2" fmla="*/ 8630939 w 8630939"/>
              <a:gd name="connsiteY2" fmla="*/ 1509167 h 3365049"/>
              <a:gd name="connsiteX3" fmla="*/ 8625821 w 8630939"/>
              <a:gd name="connsiteY3" fmla="*/ 3357300 h 3365049"/>
              <a:gd name="connsiteX4" fmla="*/ 0 w 8630939"/>
              <a:gd name="connsiteY4" fmla="*/ 3365049 h 3365049"/>
              <a:gd name="connsiteX5" fmla="*/ 1989165 w 8630939"/>
              <a:gd name="connsiteY5" fmla="*/ 664050 h 3365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30939" h="3365049">
                <a:moveTo>
                  <a:pt x="1989165" y="664050"/>
                </a:moveTo>
                <a:lnTo>
                  <a:pt x="6679330" y="0"/>
                </a:lnTo>
                <a:lnTo>
                  <a:pt x="8630939" y="1509167"/>
                </a:lnTo>
                <a:lnTo>
                  <a:pt x="8625821" y="3357300"/>
                </a:lnTo>
                <a:lnTo>
                  <a:pt x="0" y="3365049"/>
                </a:lnTo>
                <a:lnTo>
                  <a:pt x="1989165" y="664050"/>
                </a:lnTo>
                <a:close/>
              </a:path>
            </a:pathLst>
          </a:custGeom>
        </p:spPr>
        <p:txBody>
          <a:bodyPr lIns="68461" tIns="34231" rIns="68461" bIns="34231"/>
          <a:lstStyle>
            <a:lvl1pPr marL="0" indent="0" algn="ctr">
              <a:buNone/>
              <a:defRPr sz="1200" baseline="-25000"/>
            </a:lvl1pPr>
          </a:lstStyle>
          <a:p>
            <a:r>
              <a:rPr lang="ru-RU" dirty="0"/>
              <a:t>                               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                          Рисунок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10"/>
          </p:nvPr>
        </p:nvSpPr>
        <p:spPr>
          <a:xfrm>
            <a:off x="441132" y="1499243"/>
            <a:ext cx="2624261" cy="2777657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 algn="l">
              <a:buNone/>
              <a:defRPr sz="900" i="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10"/>
          <p:cNvSpPr>
            <a:spLocks noGrp="1"/>
          </p:cNvSpPr>
          <p:nvPr>
            <p:ph type="body" sz="quarter" idx="11"/>
          </p:nvPr>
        </p:nvSpPr>
        <p:spPr>
          <a:xfrm>
            <a:off x="3281086" y="1499065"/>
            <a:ext cx="2624261" cy="2777657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 algn="l">
              <a:buNone/>
              <a:defRPr sz="9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Текст 10"/>
          <p:cNvSpPr>
            <a:spLocks noGrp="1"/>
          </p:cNvSpPr>
          <p:nvPr>
            <p:ph type="body" sz="quarter" idx="12"/>
          </p:nvPr>
        </p:nvSpPr>
        <p:spPr>
          <a:xfrm>
            <a:off x="6120795" y="1499065"/>
            <a:ext cx="2624261" cy="2777657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 algn="l">
              <a:buNone/>
              <a:defRPr sz="9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375912" y="297708"/>
            <a:ext cx="3227852" cy="487015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 в три колонки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 hasCustomPrompt="1"/>
          </p:nvPr>
        </p:nvSpPr>
        <p:spPr>
          <a:xfrm>
            <a:off x="375911" y="839147"/>
            <a:ext cx="3227889" cy="216575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 темы страницы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>
          <a:xfrm>
            <a:off x="684229" y="1499243"/>
            <a:ext cx="3619179" cy="2936414"/>
          </a:xfrm>
          <a:prstGeom prst="rect">
            <a:avLst/>
          </a:prstGeom>
        </p:spPr>
        <p:txBody>
          <a:bodyPr lIns="68461" tIns="34231" rIns="68461" bIns="34231"/>
          <a:lstStyle>
            <a:lvl1pPr marL="342306" indent="-342306">
              <a:buFont typeface="+mj-lt"/>
              <a:buAutoNum type="arabicPeriod"/>
              <a:defRPr sz="1500"/>
            </a:lvl1pPr>
            <a:lvl2pPr>
              <a:buFont typeface="+mj-lt"/>
              <a:buAutoNum type="arabicPeriod"/>
              <a:defRPr sz="1300"/>
            </a:lvl2pPr>
            <a:lvl3pPr marL="1170948" indent="-256729">
              <a:buFont typeface="+mj-lt"/>
              <a:buAutoNum type="arabicPeriod"/>
              <a:defRPr sz="1000"/>
            </a:lvl3pPr>
            <a:lvl4pPr>
              <a:buFont typeface="+mj-lt"/>
              <a:buAutoNum type="arabicPeriod"/>
              <a:defRPr sz="900"/>
            </a:lvl4pPr>
            <a:lvl5pPr>
              <a:buFont typeface="+mj-lt"/>
              <a:buAutoNum type="arabicPeriod"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4" name="Текст 11"/>
          <p:cNvSpPr>
            <a:spLocks noGrp="1"/>
          </p:cNvSpPr>
          <p:nvPr>
            <p:ph type="body" sz="quarter" idx="12"/>
          </p:nvPr>
        </p:nvSpPr>
        <p:spPr>
          <a:xfrm>
            <a:off x="4666274" y="1488873"/>
            <a:ext cx="3619179" cy="2936414"/>
          </a:xfrm>
          <a:prstGeom prst="rect">
            <a:avLst/>
          </a:prstGeom>
        </p:spPr>
        <p:txBody>
          <a:bodyPr lIns="68461" tIns="34231" rIns="68461" bIns="34231"/>
          <a:lstStyle>
            <a:lvl1pPr marL="342306" indent="-342306">
              <a:buFont typeface="+mj-lt"/>
              <a:buAutoNum type="arabicPeriod"/>
              <a:defRPr sz="1500"/>
            </a:lvl1pPr>
            <a:lvl2pPr>
              <a:buFont typeface="+mj-lt"/>
              <a:buAutoNum type="arabicPeriod"/>
              <a:defRPr sz="1300"/>
            </a:lvl2pPr>
            <a:lvl3pPr marL="1170948" indent="-256729">
              <a:buFont typeface="+mj-lt"/>
              <a:buAutoNum type="arabicPeriod"/>
              <a:defRPr sz="1000"/>
            </a:lvl3pPr>
            <a:lvl4pPr>
              <a:buFont typeface="+mj-lt"/>
              <a:buAutoNum type="arabicPeriod"/>
              <a:defRPr sz="900"/>
            </a:lvl4pPr>
            <a:lvl5pPr>
              <a:buFont typeface="+mj-lt"/>
              <a:buAutoNum type="arabicPeriod"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375911" y="839147"/>
            <a:ext cx="2582756" cy="216053"/>
          </a:xfrm>
          <a:prstGeom prst="rect">
            <a:avLst/>
          </a:prstGeom>
          <a:solidFill>
            <a:schemeClr val="bg1"/>
          </a:solidFill>
        </p:spPr>
        <p:txBody>
          <a:bodyPr lIns="68461" tIns="34231" rIns="68461" bIns="34231"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 темы страницы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 hasCustomPrompt="1"/>
          </p:nvPr>
        </p:nvSpPr>
        <p:spPr>
          <a:xfrm>
            <a:off x="375911" y="352132"/>
            <a:ext cx="3119940" cy="378391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 в две колонки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Рисунок 27"/>
          <p:cNvSpPr>
            <a:spLocks noGrp="1"/>
          </p:cNvSpPr>
          <p:nvPr>
            <p:ph type="pic" sz="quarter" idx="11"/>
          </p:nvPr>
        </p:nvSpPr>
        <p:spPr>
          <a:xfrm>
            <a:off x="521769" y="1532665"/>
            <a:ext cx="2375235" cy="2956707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26" name="Объект 25"/>
          <p:cNvSpPr>
            <a:spLocks noGrp="1"/>
          </p:cNvSpPr>
          <p:nvPr>
            <p:ph sz="quarter" idx="10"/>
          </p:nvPr>
        </p:nvSpPr>
        <p:spPr>
          <a:xfrm>
            <a:off x="3322720" y="1499243"/>
            <a:ext cx="2647791" cy="2967543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1500"/>
            </a:lvl1pPr>
            <a:lvl2pPr>
              <a:defRPr sz="13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623751" y="3362553"/>
            <a:ext cx="2011182" cy="992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61" tIns="34231" rIns="68461" bIns="34231">
            <a:spAutoFit/>
          </a:bodyPr>
          <a:lstStyle>
            <a:lvl1pPr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35"/>
              </a:lnSpc>
              <a:spcAft>
                <a:spcPts val="1123"/>
              </a:spcAft>
            </a:pPr>
            <a:r>
              <a:rPr lang="en-US" altLang="ru-RU" sz="900">
                <a:solidFill>
                  <a:schemeClr val="bg1"/>
                </a:solidFill>
              </a:rPr>
              <a:t>Lorem ipsum dolor sit amet, consectetur adipiscing elit. Nam viverra euismod odio, gravida pellentesque urna varius vitae. Sed dui lorem, adipiscing in adipiscing et, interdum nec metus. </a:t>
            </a:r>
          </a:p>
        </p:txBody>
      </p:sp>
      <p:sp>
        <p:nvSpPr>
          <p:cNvPr id="17" name="Shape 2784"/>
          <p:cNvSpPr/>
          <p:nvPr/>
        </p:nvSpPr>
        <p:spPr>
          <a:xfrm>
            <a:off x="1434864" y="2950738"/>
            <a:ext cx="369982" cy="343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0694" tIns="10694" rIns="10694" bIns="10694" anchor="ctr"/>
          <a:lstStyle/>
          <a:p>
            <a:pPr defTabSz="128328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" name="Объект 25"/>
          <p:cNvSpPr>
            <a:spLocks noGrp="1"/>
          </p:cNvSpPr>
          <p:nvPr>
            <p:ph sz="quarter" idx="12"/>
          </p:nvPr>
        </p:nvSpPr>
        <p:spPr>
          <a:xfrm>
            <a:off x="6131878" y="1499243"/>
            <a:ext cx="2647791" cy="2967543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1500"/>
            </a:lvl1pPr>
            <a:lvl2pPr>
              <a:defRPr sz="13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375911" y="352131"/>
            <a:ext cx="3442488" cy="433300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 в две колонки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5911" y="839147"/>
            <a:ext cx="3442488" cy="270961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С фотоизображением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екст 21"/>
          <p:cNvSpPr>
            <a:spLocks noGrp="1"/>
          </p:cNvSpPr>
          <p:nvPr>
            <p:ph type="body" sz="quarter" idx="14"/>
          </p:nvPr>
        </p:nvSpPr>
        <p:spPr>
          <a:xfrm>
            <a:off x="6567173" y="3462821"/>
            <a:ext cx="1667289" cy="892861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Текст 21"/>
          <p:cNvSpPr>
            <a:spLocks noGrp="1"/>
          </p:cNvSpPr>
          <p:nvPr>
            <p:ph type="body" sz="quarter" idx="15"/>
          </p:nvPr>
        </p:nvSpPr>
        <p:spPr>
          <a:xfrm>
            <a:off x="841352" y="3467424"/>
            <a:ext cx="1667289" cy="892861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8" name="Рисунок 2"/>
          <p:cNvSpPr>
            <a:spLocks noGrp="1"/>
          </p:cNvSpPr>
          <p:nvPr>
            <p:ph type="pic" sz="quarter" idx="13"/>
          </p:nvPr>
        </p:nvSpPr>
        <p:spPr>
          <a:xfrm>
            <a:off x="6713238" y="1795272"/>
            <a:ext cx="1374386" cy="1521922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1200"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7" name="Рисунок 2"/>
          <p:cNvSpPr>
            <a:spLocks noGrp="1"/>
          </p:cNvSpPr>
          <p:nvPr>
            <p:ph type="pic" sz="quarter" idx="12"/>
          </p:nvPr>
        </p:nvSpPr>
        <p:spPr>
          <a:xfrm>
            <a:off x="4802390" y="1779301"/>
            <a:ext cx="1374386" cy="1521922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1200"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6" name="Рисунок 2"/>
          <p:cNvSpPr>
            <a:spLocks noGrp="1"/>
          </p:cNvSpPr>
          <p:nvPr>
            <p:ph type="pic" sz="quarter" idx="11"/>
          </p:nvPr>
        </p:nvSpPr>
        <p:spPr>
          <a:xfrm>
            <a:off x="2908619" y="1795272"/>
            <a:ext cx="1374386" cy="1521922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1200"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>
          <a:xfrm>
            <a:off x="1006777" y="1800046"/>
            <a:ext cx="1374386" cy="1521922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1200"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24" name="Текст 21"/>
          <p:cNvSpPr>
            <a:spLocks noGrp="1"/>
          </p:cNvSpPr>
          <p:nvPr>
            <p:ph type="body" sz="quarter" idx="16"/>
          </p:nvPr>
        </p:nvSpPr>
        <p:spPr>
          <a:xfrm>
            <a:off x="2743178" y="3462821"/>
            <a:ext cx="1667289" cy="892861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Текст 21"/>
          <p:cNvSpPr>
            <a:spLocks noGrp="1"/>
          </p:cNvSpPr>
          <p:nvPr>
            <p:ph type="body" sz="quarter" idx="17"/>
          </p:nvPr>
        </p:nvSpPr>
        <p:spPr>
          <a:xfrm>
            <a:off x="4666275" y="3462821"/>
            <a:ext cx="1667289" cy="892861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376467" y="839147"/>
            <a:ext cx="2582756" cy="216053"/>
          </a:xfrm>
          <a:prstGeom prst="rect">
            <a:avLst/>
          </a:prstGeom>
          <a:solidFill>
            <a:schemeClr val="bg1"/>
          </a:solidFill>
        </p:spPr>
        <p:txBody>
          <a:bodyPr lIns="68461" tIns="34231" rIns="68461" bIns="34231"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С подписями</a:t>
            </a:r>
          </a:p>
        </p:txBody>
      </p:sp>
      <p:sp>
        <p:nvSpPr>
          <p:cNvPr id="27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375911" y="352132"/>
            <a:ext cx="3119940" cy="378391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Фотоизображения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2550"/>
          <p:cNvSpPr/>
          <p:nvPr/>
        </p:nvSpPr>
        <p:spPr>
          <a:xfrm>
            <a:off x="4551248" y="1802433"/>
            <a:ext cx="272743" cy="2387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0694" tIns="10694" rIns="10694" bIns="10694" anchor="ctr"/>
          <a:lstStyle/>
          <a:p>
            <a:pPr defTabSz="128328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5" name="Shape 2550"/>
          <p:cNvSpPr/>
          <p:nvPr/>
        </p:nvSpPr>
        <p:spPr>
          <a:xfrm>
            <a:off x="4551248" y="2657097"/>
            <a:ext cx="272743" cy="2387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10694" tIns="10694" rIns="10694" bIns="10694" anchor="ctr"/>
          <a:lstStyle/>
          <a:p>
            <a:pPr defTabSz="128328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solidFill>
                <a:srgbClr val="0000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6" name="Shape 2550"/>
          <p:cNvSpPr/>
          <p:nvPr/>
        </p:nvSpPr>
        <p:spPr>
          <a:xfrm>
            <a:off x="4551248" y="3504598"/>
            <a:ext cx="272743" cy="2387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10694" tIns="10694" rIns="10694" bIns="10694" anchor="ctr"/>
          <a:lstStyle/>
          <a:p>
            <a:pPr defTabSz="128328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8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375911" y="839147"/>
            <a:ext cx="2582756" cy="216053"/>
          </a:xfrm>
          <a:prstGeom prst="rect">
            <a:avLst/>
          </a:prstGeom>
          <a:solidFill>
            <a:schemeClr val="bg1"/>
          </a:solidFill>
        </p:spPr>
        <p:txBody>
          <a:bodyPr lIns="68461" tIns="34231" rIns="68461" bIns="34231"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Вместе с текстом</a:t>
            </a:r>
          </a:p>
        </p:txBody>
      </p:sp>
      <p:sp>
        <p:nvSpPr>
          <p:cNvPr id="20" name="Текст 5"/>
          <p:cNvSpPr>
            <a:spLocks noGrp="1"/>
          </p:cNvSpPr>
          <p:nvPr>
            <p:ph type="body" sz="quarter" idx="14" hasCustomPrompt="1"/>
          </p:nvPr>
        </p:nvSpPr>
        <p:spPr>
          <a:xfrm>
            <a:off x="375911" y="352132"/>
            <a:ext cx="4311708" cy="378391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Использование графики</a:t>
            </a:r>
          </a:p>
        </p:txBody>
      </p:sp>
      <p:sp>
        <p:nvSpPr>
          <p:cNvPr id="17" name="Рисунок 4"/>
          <p:cNvSpPr>
            <a:spLocks noGrp="1"/>
          </p:cNvSpPr>
          <p:nvPr>
            <p:ph type="pic" sz="quarter" idx="15"/>
          </p:nvPr>
        </p:nvSpPr>
        <p:spPr>
          <a:xfrm>
            <a:off x="376467" y="1272298"/>
            <a:ext cx="3496407" cy="3572637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1200" baseline="0"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8" name="Текст 21"/>
          <p:cNvSpPr>
            <a:spLocks noGrp="1"/>
          </p:cNvSpPr>
          <p:nvPr>
            <p:ph type="body" sz="quarter" idx="16"/>
          </p:nvPr>
        </p:nvSpPr>
        <p:spPr>
          <a:xfrm>
            <a:off x="4948522" y="1536265"/>
            <a:ext cx="3603855" cy="771070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1" name="Текст 21"/>
          <p:cNvSpPr>
            <a:spLocks noGrp="1"/>
          </p:cNvSpPr>
          <p:nvPr>
            <p:ph type="body" sz="quarter" idx="17"/>
          </p:nvPr>
        </p:nvSpPr>
        <p:spPr>
          <a:xfrm>
            <a:off x="4948522" y="2409319"/>
            <a:ext cx="3603855" cy="771070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8"/>
          </p:nvPr>
        </p:nvSpPr>
        <p:spPr>
          <a:xfrm>
            <a:off x="4948522" y="3275620"/>
            <a:ext cx="3603855" cy="771070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540"/>
          <p:cNvSpPr>
            <a:spLocks noChangeAspect="1"/>
          </p:cNvSpPr>
          <p:nvPr/>
        </p:nvSpPr>
        <p:spPr>
          <a:xfrm>
            <a:off x="611893" y="2026842"/>
            <a:ext cx="296460" cy="2984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 w="12700">
            <a:miter lim="400000"/>
          </a:ln>
        </p:spPr>
        <p:txBody>
          <a:bodyPr lIns="28518" tIns="28518" rIns="28518" bIns="28518" anchor="ctr"/>
          <a:lstStyle/>
          <a:p>
            <a:pPr defTabSz="342203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2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" name="Shape 2540"/>
          <p:cNvSpPr>
            <a:spLocks noChangeAspect="1"/>
          </p:cNvSpPr>
          <p:nvPr/>
        </p:nvSpPr>
        <p:spPr>
          <a:xfrm>
            <a:off x="611893" y="2905379"/>
            <a:ext cx="296460" cy="2984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 w="12700">
            <a:miter lim="400000"/>
          </a:ln>
        </p:spPr>
        <p:txBody>
          <a:bodyPr lIns="28518" tIns="28518" rIns="28518" bIns="28518" anchor="ctr"/>
          <a:lstStyle/>
          <a:p>
            <a:pPr defTabSz="342203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2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" name="Shape 2540"/>
          <p:cNvSpPr>
            <a:spLocks noChangeAspect="1"/>
          </p:cNvSpPr>
          <p:nvPr/>
        </p:nvSpPr>
        <p:spPr>
          <a:xfrm>
            <a:off x="611893" y="3825695"/>
            <a:ext cx="296460" cy="297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 w="12700">
            <a:miter lim="400000"/>
          </a:ln>
        </p:spPr>
        <p:txBody>
          <a:bodyPr lIns="28518" tIns="28518" rIns="28518" bIns="28518" anchor="ctr"/>
          <a:lstStyle/>
          <a:p>
            <a:pPr defTabSz="342203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2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375911" y="839147"/>
            <a:ext cx="2582756" cy="216053"/>
          </a:xfrm>
          <a:prstGeom prst="rect">
            <a:avLst/>
          </a:prstGeom>
          <a:solidFill>
            <a:schemeClr val="bg1"/>
          </a:solidFill>
        </p:spPr>
        <p:txBody>
          <a:bodyPr lIns="68461" tIns="34231" rIns="68461" bIns="34231"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 темы страницы</a:t>
            </a:r>
          </a:p>
        </p:txBody>
      </p:sp>
      <p:sp>
        <p:nvSpPr>
          <p:cNvPr id="33" name="Текст 5"/>
          <p:cNvSpPr>
            <a:spLocks noGrp="1"/>
          </p:cNvSpPr>
          <p:nvPr>
            <p:ph type="body" sz="quarter" idx="14" hasCustomPrompt="1"/>
          </p:nvPr>
        </p:nvSpPr>
        <p:spPr>
          <a:xfrm>
            <a:off x="375911" y="352132"/>
            <a:ext cx="4311708" cy="378391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Использование графиков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5" hasCustomPrompt="1"/>
          </p:nvPr>
        </p:nvSpPr>
        <p:spPr>
          <a:xfrm>
            <a:off x="5325045" y="1218732"/>
            <a:ext cx="3496407" cy="3572637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1200" baseline="0"/>
            </a:lvl1pPr>
          </a:lstStyle>
          <a:p>
            <a:r>
              <a:rPr lang="ru-RU" dirty="0"/>
              <a:t>Вставка графика</a:t>
            </a:r>
          </a:p>
        </p:txBody>
      </p:sp>
      <p:sp>
        <p:nvSpPr>
          <p:cNvPr id="11" name="Текст 21"/>
          <p:cNvSpPr>
            <a:spLocks noGrp="1"/>
          </p:cNvSpPr>
          <p:nvPr>
            <p:ph type="body" sz="quarter" idx="16"/>
          </p:nvPr>
        </p:nvSpPr>
        <p:spPr>
          <a:xfrm>
            <a:off x="1075722" y="1867880"/>
            <a:ext cx="3603855" cy="771070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1"/>
          <p:cNvSpPr>
            <a:spLocks noGrp="1"/>
          </p:cNvSpPr>
          <p:nvPr>
            <p:ph type="body" sz="quarter" idx="17"/>
          </p:nvPr>
        </p:nvSpPr>
        <p:spPr>
          <a:xfrm>
            <a:off x="1075722" y="2740934"/>
            <a:ext cx="3603855" cy="771070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Текст 21"/>
          <p:cNvSpPr>
            <a:spLocks noGrp="1"/>
          </p:cNvSpPr>
          <p:nvPr>
            <p:ph type="body" sz="quarter" idx="18"/>
          </p:nvPr>
        </p:nvSpPr>
        <p:spPr>
          <a:xfrm>
            <a:off x="1075722" y="3607236"/>
            <a:ext cx="3603855" cy="771070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2583942" y="3793466"/>
            <a:ext cx="444433" cy="25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61" tIns="34231" rIns="68461" bIns="34231">
            <a:spAutoFit/>
          </a:bodyPr>
          <a:lstStyle>
            <a:lvl1pPr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9pPr>
          </a:lstStyle>
          <a:p>
            <a:pPr eaLnBrk="1" hangingPunct="1"/>
            <a:r>
              <a:rPr lang="id-ID" altLang="ru-RU" sz="1200">
                <a:solidFill>
                  <a:schemeClr val="bg1"/>
                </a:solidFill>
              </a:rPr>
              <a:t>45%</a:t>
            </a:r>
            <a:endParaRPr lang="en-US" altLang="ru-RU" sz="1200">
              <a:solidFill>
                <a:schemeClr val="bg1"/>
              </a:solidFill>
            </a:endParaRP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3708117" y="3342261"/>
            <a:ext cx="444433" cy="25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61" tIns="34231" rIns="68461" bIns="34231">
            <a:spAutoFit/>
          </a:bodyPr>
          <a:lstStyle>
            <a:lvl1pPr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9pPr>
          </a:lstStyle>
          <a:p>
            <a:pPr eaLnBrk="1" hangingPunct="1"/>
            <a:r>
              <a:rPr lang="id-ID" altLang="ru-RU" sz="1200" dirty="0">
                <a:solidFill>
                  <a:schemeClr val="bg1"/>
                </a:solidFill>
              </a:rPr>
              <a:t>60%</a:t>
            </a:r>
            <a:endParaRPr lang="en-US" altLang="ru-RU" sz="1200" dirty="0">
              <a:solidFill>
                <a:schemeClr val="bg1"/>
              </a:solidFill>
            </a:endParaRPr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4812132" y="3797047"/>
            <a:ext cx="444433" cy="25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61" tIns="34231" rIns="68461" bIns="34231">
            <a:spAutoFit/>
          </a:bodyPr>
          <a:lstStyle>
            <a:lvl1pPr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9pPr>
          </a:lstStyle>
          <a:p>
            <a:pPr eaLnBrk="1" hangingPunct="1"/>
            <a:r>
              <a:rPr lang="id-ID" altLang="ru-RU" sz="1200">
                <a:solidFill>
                  <a:schemeClr val="bg1"/>
                </a:solidFill>
              </a:rPr>
              <a:t>40%</a:t>
            </a:r>
            <a:endParaRPr lang="en-US" altLang="ru-RU" sz="1200">
              <a:solidFill>
                <a:schemeClr val="bg1"/>
              </a:solidFill>
            </a:endParaRPr>
          </a:p>
        </p:txBody>
      </p: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5843812" y="3797047"/>
            <a:ext cx="444433" cy="25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61" tIns="34231" rIns="68461" bIns="34231">
            <a:spAutoFit/>
          </a:bodyPr>
          <a:lstStyle>
            <a:lvl1pPr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9pPr>
          </a:lstStyle>
          <a:p>
            <a:pPr eaLnBrk="1" hangingPunct="1"/>
            <a:r>
              <a:rPr lang="id-ID" altLang="ru-RU" sz="1200">
                <a:solidFill>
                  <a:schemeClr val="bg1"/>
                </a:solidFill>
              </a:rPr>
              <a:t>20%</a:t>
            </a:r>
            <a:endParaRPr lang="en-US" altLang="ru-RU" sz="1200">
              <a:solidFill>
                <a:schemeClr val="bg1"/>
              </a:solidFill>
            </a:endParaRPr>
          </a:p>
        </p:txBody>
      </p:sp>
      <p:sp>
        <p:nvSpPr>
          <p:cNvPr id="24" name="TextBox 28"/>
          <p:cNvSpPr txBox="1">
            <a:spLocks noChangeArrowheads="1"/>
          </p:cNvSpPr>
          <p:nvPr/>
        </p:nvSpPr>
        <p:spPr bwMode="auto">
          <a:xfrm>
            <a:off x="2370491" y="4072783"/>
            <a:ext cx="852617" cy="20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61" tIns="34231" rIns="68461" bIns="34231">
            <a:spAutoFit/>
          </a:bodyPr>
          <a:lstStyle>
            <a:lvl1pPr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ru-RU" altLang="ru-RU" sz="900">
                <a:solidFill>
                  <a:schemeClr val="bg1"/>
                </a:solidFill>
              </a:rPr>
              <a:t>Показатель 1</a:t>
            </a:r>
            <a:endParaRPr lang="id-ID" altLang="ru-RU" sz="900">
              <a:solidFill>
                <a:schemeClr val="bg1"/>
              </a:solidFill>
            </a:endParaRPr>
          </a:p>
        </p:txBody>
      </p:sp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3540301" y="3733782"/>
            <a:ext cx="668854" cy="48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61" tIns="34231" rIns="68461" bIns="34231">
            <a:spAutoFit/>
          </a:bodyPr>
          <a:lstStyle>
            <a:lvl1pPr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ru-RU" altLang="ru-RU" sz="900">
                <a:solidFill>
                  <a:schemeClr val="bg1"/>
                </a:solidFill>
              </a:rPr>
              <a:t>Потянуть </a:t>
            </a:r>
          </a:p>
          <a:p>
            <a:pPr algn="ctr" eaLnBrk="1" hangingPunct="1"/>
            <a:r>
              <a:rPr lang="ru-RU" altLang="ru-RU" sz="900">
                <a:solidFill>
                  <a:schemeClr val="bg1"/>
                </a:solidFill>
              </a:rPr>
              <a:t>столбец </a:t>
            </a:r>
          </a:p>
          <a:p>
            <a:pPr algn="ctr" eaLnBrk="1" hangingPunct="1"/>
            <a:r>
              <a:rPr lang="ru-RU" altLang="ru-RU" sz="900">
                <a:solidFill>
                  <a:schemeClr val="bg1"/>
                </a:solidFill>
              </a:rPr>
              <a:t>наверх</a:t>
            </a:r>
            <a:endParaRPr lang="id-ID" altLang="ru-RU" sz="900">
              <a:solidFill>
                <a:schemeClr val="bg1"/>
              </a:solidFill>
            </a:endParaRPr>
          </a:p>
        </p:txBody>
      </p:sp>
      <p:sp>
        <p:nvSpPr>
          <p:cNvPr id="26" name="TextBox 30"/>
          <p:cNvSpPr txBox="1">
            <a:spLocks noChangeArrowheads="1"/>
          </p:cNvSpPr>
          <p:nvPr/>
        </p:nvSpPr>
        <p:spPr bwMode="auto">
          <a:xfrm>
            <a:off x="4605797" y="4069202"/>
            <a:ext cx="852618" cy="20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61" tIns="34231" rIns="68461" bIns="34231">
            <a:spAutoFit/>
          </a:bodyPr>
          <a:lstStyle>
            <a:lvl1pPr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ru-RU" altLang="ru-RU" sz="900">
                <a:solidFill>
                  <a:schemeClr val="bg1"/>
                </a:solidFill>
              </a:rPr>
              <a:t>Показатель 3</a:t>
            </a:r>
            <a:endParaRPr lang="id-ID" altLang="ru-RU" sz="900">
              <a:solidFill>
                <a:schemeClr val="bg1"/>
              </a:solidFill>
            </a:endParaRPr>
          </a:p>
        </p:txBody>
      </p:sp>
      <p:sp>
        <p:nvSpPr>
          <p:cNvPr id="27" name="TextBox 31"/>
          <p:cNvSpPr txBox="1">
            <a:spLocks noChangeArrowheads="1"/>
          </p:cNvSpPr>
          <p:nvPr/>
        </p:nvSpPr>
        <p:spPr bwMode="auto">
          <a:xfrm>
            <a:off x="5657636" y="4065621"/>
            <a:ext cx="851432" cy="20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61" tIns="34231" rIns="68461" bIns="34231">
            <a:spAutoFit/>
          </a:bodyPr>
          <a:lstStyle>
            <a:lvl1pPr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 Light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ru-RU" altLang="ru-RU" sz="900">
                <a:solidFill>
                  <a:schemeClr val="bg1"/>
                </a:solidFill>
              </a:rPr>
              <a:t>Показатель 4</a:t>
            </a:r>
            <a:endParaRPr lang="id-ID" altLang="ru-RU" sz="900">
              <a:solidFill>
                <a:schemeClr val="bg1"/>
              </a:solidFill>
            </a:endParaRPr>
          </a:p>
        </p:txBody>
      </p:sp>
      <p:sp>
        <p:nvSpPr>
          <p:cNvPr id="28" name="Rectangle 32"/>
          <p:cNvSpPr/>
          <p:nvPr/>
        </p:nvSpPr>
        <p:spPr>
          <a:xfrm>
            <a:off x="6967986" y="1945673"/>
            <a:ext cx="1755041" cy="2591446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2563" tIns="182563" rIns="182563" bIns="182563" spcCol="951"/>
          <a:lstStyle/>
          <a:p>
            <a:pPr defTabSz="665578" eaLnBrk="1" fontAlgn="auto" hangingPunct="1">
              <a:lnSpc>
                <a:spcPct val="90000"/>
              </a:lnSpc>
              <a:spcAft>
                <a:spcPts val="200"/>
              </a:spcAft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9" name="Rectangle 33"/>
          <p:cNvSpPr/>
          <p:nvPr/>
        </p:nvSpPr>
        <p:spPr>
          <a:xfrm>
            <a:off x="6967986" y="1371521"/>
            <a:ext cx="1755041" cy="56937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2563" tIns="91282" rIns="182563" bIns="182563" spcCol="951">
            <a:spAutoFit/>
          </a:bodyPr>
          <a:lstStyle/>
          <a:p>
            <a:pPr algn="r" defTabSz="665578" eaLnBrk="1" fontAlgn="auto" hangingPunct="1">
              <a:lnSpc>
                <a:spcPct val="90000"/>
              </a:lnSpc>
              <a:spcAft>
                <a:spcPts val="200"/>
              </a:spcAft>
              <a:defRPr/>
            </a:pPr>
            <a:endParaRPr lang="en-US" sz="2100" dirty="0">
              <a:solidFill>
                <a:srgbClr val="FFFFFF"/>
              </a:solidFill>
            </a:endParaRPr>
          </a:p>
        </p:txBody>
      </p:sp>
      <p:sp>
        <p:nvSpPr>
          <p:cNvPr id="32" name="Rectangle 38"/>
          <p:cNvSpPr/>
          <p:nvPr/>
        </p:nvSpPr>
        <p:spPr>
          <a:xfrm>
            <a:off x="224124" y="1938511"/>
            <a:ext cx="1753855" cy="2591446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2563" tIns="182563" rIns="182563" bIns="182563" spcCol="951"/>
          <a:lstStyle/>
          <a:p>
            <a:pPr defTabSz="665578" eaLnBrk="1" fontAlgn="auto" hangingPunct="1">
              <a:lnSpc>
                <a:spcPct val="90000"/>
              </a:lnSpc>
              <a:spcAft>
                <a:spcPts val="200"/>
              </a:spcAft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3" name="Rectangle 39"/>
          <p:cNvSpPr/>
          <p:nvPr/>
        </p:nvSpPr>
        <p:spPr>
          <a:xfrm>
            <a:off x="224124" y="1364359"/>
            <a:ext cx="1753855" cy="56937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2563" tIns="91282" rIns="182563" bIns="182563" spcCol="951">
            <a:spAutoFit/>
          </a:bodyPr>
          <a:lstStyle/>
          <a:p>
            <a:pPr algn="r" defTabSz="665578" eaLnBrk="1" fontAlgn="auto" hangingPunct="1">
              <a:lnSpc>
                <a:spcPct val="90000"/>
              </a:lnSpc>
              <a:spcAft>
                <a:spcPts val="200"/>
              </a:spcAft>
              <a:defRPr/>
            </a:pPr>
            <a:endParaRPr lang="en-US" sz="2100" dirty="0">
              <a:solidFill>
                <a:srgbClr val="FFFFFF"/>
              </a:solidFill>
            </a:endParaRPr>
          </a:p>
        </p:txBody>
      </p:sp>
      <p:sp>
        <p:nvSpPr>
          <p:cNvPr id="40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375911" y="839147"/>
            <a:ext cx="2582756" cy="216053"/>
          </a:xfrm>
          <a:prstGeom prst="rect">
            <a:avLst/>
          </a:prstGeom>
          <a:solidFill>
            <a:schemeClr val="bg1"/>
          </a:solidFill>
        </p:spPr>
        <p:txBody>
          <a:bodyPr lIns="68461" tIns="34231" rIns="68461" bIns="34231"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 страницы</a:t>
            </a:r>
          </a:p>
        </p:txBody>
      </p:sp>
      <p:sp>
        <p:nvSpPr>
          <p:cNvPr id="41" name="Текст 5"/>
          <p:cNvSpPr>
            <a:spLocks noGrp="1"/>
          </p:cNvSpPr>
          <p:nvPr>
            <p:ph type="body" sz="quarter" idx="14" hasCustomPrompt="1"/>
          </p:nvPr>
        </p:nvSpPr>
        <p:spPr>
          <a:xfrm>
            <a:off x="375911" y="352132"/>
            <a:ext cx="4311708" cy="378391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Пример </a:t>
            </a:r>
            <a:r>
              <a:rPr lang="ru-RU" dirty="0" err="1"/>
              <a:t>инфографики</a:t>
            </a:r>
            <a:endParaRPr lang="ru-RU" dirty="0"/>
          </a:p>
        </p:txBody>
      </p:sp>
      <p:sp>
        <p:nvSpPr>
          <p:cNvPr id="38" name="Рисунок 37"/>
          <p:cNvSpPr>
            <a:spLocks noGrp="1"/>
          </p:cNvSpPr>
          <p:nvPr>
            <p:ph type="pic" sz="quarter" idx="15" hasCustomPrompt="1"/>
          </p:nvPr>
        </p:nvSpPr>
        <p:spPr>
          <a:xfrm>
            <a:off x="2370491" y="1371520"/>
            <a:ext cx="4138577" cy="3158436"/>
          </a:xfrm>
          <a:prstGeom prst="rect">
            <a:avLst/>
          </a:prstGeom>
        </p:spPr>
        <p:txBody>
          <a:bodyPr lIns="68461" tIns="34231" rIns="68461" bIns="34231"/>
          <a:lstStyle>
            <a:lvl1pPr algn="l">
              <a:defRPr sz="1200" baseline="0"/>
            </a:lvl1pPr>
          </a:lstStyle>
          <a:p>
            <a:r>
              <a:rPr lang="ru-RU" dirty="0"/>
              <a:t>Вставить график</a:t>
            </a:r>
          </a:p>
        </p:txBody>
      </p:sp>
      <p:sp>
        <p:nvSpPr>
          <p:cNvPr id="42" name="Текст 41"/>
          <p:cNvSpPr>
            <a:spLocks noGrp="1"/>
          </p:cNvSpPr>
          <p:nvPr>
            <p:ph type="body" sz="quarter" idx="16" hasCustomPrompt="1"/>
          </p:nvPr>
        </p:nvSpPr>
        <p:spPr>
          <a:xfrm>
            <a:off x="430460" y="1488500"/>
            <a:ext cx="1290192" cy="324677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</a:p>
        </p:txBody>
      </p:sp>
      <p:sp>
        <p:nvSpPr>
          <p:cNvPr id="43" name="Текст 41"/>
          <p:cNvSpPr>
            <a:spLocks noGrp="1"/>
          </p:cNvSpPr>
          <p:nvPr>
            <p:ph type="body" sz="quarter" idx="17" hasCustomPrompt="1"/>
          </p:nvPr>
        </p:nvSpPr>
        <p:spPr>
          <a:xfrm>
            <a:off x="7200411" y="1486709"/>
            <a:ext cx="1290192" cy="324677"/>
          </a:xfrm>
          <a:prstGeom prst="rect">
            <a:avLst/>
          </a:prstGeom>
        </p:spPr>
        <p:txBody>
          <a:bodyPr lIns="68461" tIns="34231" rIns="68461" bIns="34231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</a:p>
        </p:txBody>
      </p:sp>
      <p:sp>
        <p:nvSpPr>
          <p:cNvPr id="45" name="Текст 44"/>
          <p:cNvSpPr>
            <a:spLocks noGrp="1"/>
          </p:cNvSpPr>
          <p:nvPr>
            <p:ph type="body" sz="quarter" idx="18" hasCustomPrompt="1"/>
          </p:nvPr>
        </p:nvSpPr>
        <p:spPr>
          <a:xfrm>
            <a:off x="322548" y="2030312"/>
            <a:ext cx="1560008" cy="2382666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dirty="0"/>
              <a:t>Вставить текст </a:t>
            </a:r>
          </a:p>
        </p:txBody>
      </p:sp>
      <p:sp>
        <p:nvSpPr>
          <p:cNvPr id="46" name="Текст 44"/>
          <p:cNvSpPr>
            <a:spLocks noGrp="1"/>
          </p:cNvSpPr>
          <p:nvPr>
            <p:ph type="body" sz="quarter" idx="19" hasCustomPrompt="1"/>
          </p:nvPr>
        </p:nvSpPr>
        <p:spPr>
          <a:xfrm>
            <a:off x="7065503" y="2042900"/>
            <a:ext cx="1560008" cy="2382666"/>
          </a:xfrm>
          <a:prstGeom prst="rect">
            <a:avLst/>
          </a:prstGeom>
        </p:spPr>
        <p:txBody>
          <a:bodyPr lIns="68461" tIns="34231" rIns="68461" bIns="34231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dirty="0"/>
              <a:t>Вставить текст </a:t>
            </a:r>
          </a:p>
        </p:txBody>
      </p:sp>
    </p:spTree>
    <p:extLst>
      <p:ext uri="{BB962C8B-B14F-4D97-AF65-F5344CB8AC3E}">
        <p14:creationId xmlns:p14="http://schemas.microsoft.com/office/powerpoint/2010/main" val="326634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7" r:id="rId11"/>
  </p:sldLayoutIdLst>
  <p:txStyles>
    <p:titleStyle>
      <a:lvl1pPr algn="ctr" defTabSz="91422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2" indent="-342832" algn="l" defTabSz="91422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3" indent="-285693" algn="l" defTabSz="91422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74" indent="-228555" algn="l" defTabSz="91422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84" indent="-228555" algn="l" defTabSz="91422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93" indent="-228555" algn="l" defTabSz="91422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03" indent="-228555" algn="l" defTabSz="91422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13" indent="-228555" algn="l" defTabSz="91422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23" indent="-228555" algn="l" defTabSz="91422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32" indent="-228555" algn="l" defTabSz="91422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1" algn="l" defTabSz="9142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0" algn="l" defTabSz="9142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9" algn="l" defTabSz="9142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8" algn="l" defTabSz="9142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8" algn="l" defTabSz="9142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8" algn="l" defTabSz="9142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7" algn="l" defTabSz="9142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78" algn="l" defTabSz="9142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gsu.ru/universityabout/Struktura/Kafedri/Isp-Soor/nid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gsu.ru/universityabout/Struktura/Kafedri/ZhBK/nid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gsu.ru/universityabout/Struktura/Kafedri/Metall_i_der_konstr/about-the-directions-and-specialtie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gsu.ru/universityabout/Struktura/Kafedri/Tehnol_i_org_str_proizv/nid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141822"/>
            <a:ext cx="6640600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lvl="0"/>
            <a:r>
              <a:rPr lang="ru-RU" b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Кафедра </a:t>
            </a:r>
          </a:p>
          <a:p>
            <a:pPr lvl="0"/>
            <a:r>
              <a:rPr lang="ru-RU" b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 и организации строительного производства</a:t>
            </a:r>
            <a:endParaRPr lang="ru-RU" b="1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534040"/>
              </p:ext>
            </p:extLst>
          </p:nvPr>
        </p:nvGraphicFramePr>
        <p:xfrm>
          <a:off x="3491880" y="1347614"/>
          <a:ext cx="424847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</a:tblGrid>
              <a:tr h="662937">
                <a:tc>
                  <a:txBody>
                    <a:bodyPr/>
                    <a:lstStyle/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000" dirty="0" smtClean="0"/>
                        <a:t>Заведующий кафедрой</a:t>
                      </a:r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000" b="1" dirty="0" smtClean="0"/>
                        <a:t>Лапидус Азарий Абрамович</a:t>
                      </a:r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000" b="1" dirty="0" smtClean="0"/>
                        <a:t>Профессор, доктор</a:t>
                      </a:r>
                      <a:r>
                        <a:rPr lang="ru-RU" sz="1000" b="1" baseline="0" dirty="0" smtClean="0"/>
                        <a:t> технических наук</a:t>
                      </a:r>
                    </a:p>
                  </a:txBody>
                  <a:tcPr/>
                </a:tc>
              </a:tr>
              <a:tr h="1497303">
                <a:tc>
                  <a:txBody>
                    <a:bodyPr/>
                    <a:lstStyle/>
                    <a:p>
                      <a:pPr algn="ctr"/>
                      <a:endParaRPr lang="ru-RU" sz="1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129337, Москва, Ярославское шоссе, д. 26 </a:t>
                      </a:r>
                    </a:p>
                    <a:p>
                      <a:pPr algn="ctr"/>
                      <a:endParaRPr lang="ru-RU" sz="1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Мы находимся : УЛК  4 этаж, ауд. 414, 415,416.  </a:t>
                      </a:r>
                    </a:p>
                    <a:p>
                      <a:pPr algn="ctr"/>
                      <a:endParaRPr lang="ru-RU" sz="1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Тел.: +7 (495) 287-49-14 доб.3136</a:t>
                      </a:r>
                      <a:endParaRPr lang="ru-RU" sz="10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upload.wikimedia.org/wikipedia/commons/thumb/2/25/%D0%90%D0%B7%D0%B0%D1%80%D0%B8%D0%B9_%D0%90%D0%B1%D1%80%D0%B0%D0%BC%D0%BE%D0%B2%D0%B8%D1%87_%D0%9B%D0%B0%D0%BF%D0%B8%D0%B4%D1%83%D1%81.jpg/1200px-%D0%90%D0%B7%D0%B0%D1%80%D0%B8%D0%B9_%D0%90%D0%B1%D1%80%D0%B0%D0%BC%D0%BE%D0%B2%D0%B8%D1%87_%D0%9B%D0%B0%D0%BF%D0%B8%D0%B4%D1%83%D1%8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85416"/>
            <a:ext cx="2112235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373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0148" y="54696"/>
            <a:ext cx="3940631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ru-RU"/>
            </a:defPPr>
            <a:lvl1pPr algn="ctr" defTabSz="914220">
              <a:defRPr b="1">
                <a:solidFill>
                  <a:srgbClr val="990033"/>
                </a:solidFill>
              </a:defRPr>
            </a:lvl1pPr>
          </a:lstStyle>
          <a:p>
            <a:r>
              <a:rPr lang="ru-RU" altLang="ru-RU" dirty="0"/>
              <a:t>Кафедра испытания сооружений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06912" y="627534"/>
            <a:ext cx="65293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</a:rPr>
              <a:t>Основные направления научной деятельности кафедры: 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Строительный контроль и технический </a:t>
            </a:r>
            <a:r>
              <a:rPr lang="ru-RU" sz="1400" dirty="0" smtClean="0">
                <a:solidFill>
                  <a:srgbClr val="002060"/>
                </a:solidFill>
              </a:rPr>
              <a:t>надзор;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Обследование и мониторинг в жизненном цикле </a:t>
            </a:r>
            <a:r>
              <a:rPr lang="ru-RU" sz="1400" dirty="0" smtClean="0">
                <a:solidFill>
                  <a:srgbClr val="002060"/>
                </a:solidFill>
              </a:rPr>
              <a:t>зданий;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Методы обследования, мониторинг и испытания </a:t>
            </a:r>
            <a:r>
              <a:rPr lang="ru-RU" sz="1400" dirty="0" smtClean="0">
                <a:solidFill>
                  <a:srgbClr val="002060"/>
                </a:solidFill>
              </a:rPr>
              <a:t>конструкций;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Методы и технологии усиления конструкций зданий и </a:t>
            </a:r>
            <a:r>
              <a:rPr lang="ru-RU" sz="1400" dirty="0" smtClean="0">
                <a:solidFill>
                  <a:srgbClr val="002060"/>
                </a:solidFill>
              </a:rPr>
              <a:t>сооружений;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Современные методы мониторинга и диагностики  строительных </a:t>
            </a:r>
            <a:r>
              <a:rPr lang="ru-RU" sz="1400" dirty="0" smtClean="0">
                <a:solidFill>
                  <a:srgbClr val="002060"/>
                </a:solidFill>
              </a:rPr>
              <a:t>конструкций;</a:t>
            </a:r>
          </a:p>
          <a:p>
            <a:pPr marL="342900" indent="-342900">
              <a:buAutoNum type="arabicPeriod"/>
            </a:pPr>
            <a:r>
              <a:rPr lang="ru-RU" sz="1400" dirty="0" err="1">
                <a:solidFill>
                  <a:srgbClr val="002060"/>
                </a:solidFill>
              </a:rPr>
              <a:t>Энергоэффективность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зданий;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Обследование зданий и </a:t>
            </a:r>
            <a:r>
              <a:rPr lang="ru-RU" sz="1400" dirty="0" smtClean="0">
                <a:solidFill>
                  <a:srgbClr val="002060"/>
                </a:solidFill>
              </a:rPr>
              <a:t>сооружений;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Диагностика состояния строительных конструкций на стадиях возведения, эксплуатации и </a:t>
            </a:r>
            <a:r>
              <a:rPr lang="ru-RU" sz="1400" dirty="0" smtClean="0">
                <a:solidFill>
                  <a:srgbClr val="002060"/>
                </a:solidFill>
              </a:rPr>
              <a:t>реконструкции;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Методы и технологии усиления конструкций зданий и </a:t>
            </a:r>
            <a:r>
              <a:rPr lang="ru-RU" sz="1400" dirty="0" smtClean="0">
                <a:solidFill>
                  <a:srgbClr val="002060"/>
                </a:solidFill>
              </a:rPr>
              <a:t>сооружений;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Экспериментальные методы исследования  </a:t>
            </a:r>
            <a:r>
              <a:rPr lang="ru-RU" sz="1400" dirty="0" smtClean="0">
                <a:solidFill>
                  <a:srgbClr val="002060"/>
                </a:solidFill>
              </a:rPr>
              <a:t>конструкций и т.п.</a:t>
            </a: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400" dirty="0" smtClean="0">
              <a:solidFill>
                <a:srgbClr val="002060"/>
              </a:solidFill>
            </a:endParaRPr>
          </a:p>
          <a:p>
            <a:pPr algn="r"/>
            <a:r>
              <a:rPr lang="ru-RU" sz="1400" dirty="0">
                <a:solidFill>
                  <a:srgbClr val="0033CC"/>
                </a:solidFill>
                <a:hlinkClick r:id="rId3"/>
              </a:rPr>
              <a:t>Подробнее…(перейти на страницу кафедры)</a:t>
            </a:r>
            <a:endParaRPr lang="ru-RU" sz="1400" dirty="0">
              <a:solidFill>
                <a:srgbClr val="0033CC"/>
              </a:solidFill>
            </a:endParaRPr>
          </a:p>
          <a:p>
            <a:endParaRPr lang="ru-R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248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0562" y="142874"/>
            <a:ext cx="6079229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 defTabSz="914220">
              <a:defRPr/>
            </a:pPr>
            <a:r>
              <a:rPr lang="ru-RU" altLang="ru-RU" b="1" dirty="0">
                <a:solidFill>
                  <a:srgbClr val="990033"/>
                </a:solidFill>
              </a:rPr>
              <a:t>Кафедра железобетонных и каменных конструкций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06912" y="627534"/>
            <a:ext cx="65293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</a:rPr>
              <a:t>Основные направления научной деятельности кафедры: 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Расчет </a:t>
            </a:r>
            <a:r>
              <a:rPr lang="ru-RU" sz="1400" dirty="0">
                <a:solidFill>
                  <a:srgbClr val="002060"/>
                </a:solidFill>
              </a:rPr>
              <a:t>и конструирование высотных и уникальных зданий и сооружений. 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Безопасность </a:t>
            </a:r>
            <a:r>
              <a:rPr lang="ru-RU" sz="1400" dirty="0">
                <a:solidFill>
                  <a:srgbClr val="002060"/>
                </a:solidFill>
              </a:rPr>
              <a:t>и живучесть зданий и сооружений при особых воздействиях техногенного характера. Методы оценки и снижения рисков. 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Сейсмостойкость </a:t>
            </a:r>
            <a:r>
              <a:rPr lang="ru-RU" sz="1400" dirty="0">
                <a:solidFill>
                  <a:srgbClr val="002060"/>
                </a:solidFill>
              </a:rPr>
              <a:t>железобетонных и каменных зданий с учетом возникающих повреждений. 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Конструкционная </a:t>
            </a:r>
            <a:r>
              <a:rPr lang="ru-RU" sz="1400" dirty="0">
                <a:solidFill>
                  <a:srgbClr val="002060"/>
                </a:solidFill>
              </a:rPr>
              <a:t>безопасность железобетонных, каменных и армокаменных конструкций. Методы усиления и восстановления. 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Утилизация </a:t>
            </a:r>
            <a:r>
              <a:rPr lang="ru-RU" sz="1400" dirty="0">
                <a:solidFill>
                  <a:srgbClr val="002060"/>
                </a:solidFill>
              </a:rPr>
              <a:t>железобетона. Железобетонные конструкции с использованием бетонов на вторичных заполнителях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/>
            </a:pP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400" dirty="0" smtClean="0">
              <a:solidFill>
                <a:srgbClr val="002060"/>
              </a:solidFill>
            </a:endParaRPr>
          </a:p>
          <a:p>
            <a:pPr algn="r"/>
            <a:r>
              <a:rPr lang="ru-RU" sz="1400" dirty="0">
                <a:solidFill>
                  <a:srgbClr val="0033CC"/>
                </a:solidFill>
                <a:hlinkClick r:id="rId3"/>
              </a:rPr>
              <a:t>Подробнее…(перейти на страницу кафедры)</a:t>
            </a:r>
            <a:endParaRPr lang="ru-RU" sz="1400" dirty="0">
              <a:solidFill>
                <a:srgbClr val="0033CC"/>
              </a:solidFill>
            </a:endParaRPr>
          </a:p>
          <a:p>
            <a:endParaRPr lang="ru-R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359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42874"/>
            <a:ext cx="7056784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 algn="ctr" defTabSz="914220">
              <a:defRPr b="1">
                <a:solidFill>
                  <a:srgbClr val="990033"/>
                </a:solidFill>
              </a:defRPr>
            </a:lvl1pPr>
          </a:lstStyle>
          <a:p>
            <a:r>
              <a:rPr lang="ru-RU" altLang="ru-RU" dirty="0"/>
              <a:t>Кафедра </a:t>
            </a:r>
            <a:r>
              <a:rPr lang="ru-RU" altLang="ru-RU" dirty="0" smtClean="0"/>
              <a:t>металлических </a:t>
            </a:r>
            <a:r>
              <a:rPr lang="ru-RU" altLang="ru-RU" dirty="0"/>
              <a:t>и деревянных конструкций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06912" y="627534"/>
            <a:ext cx="652938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</a:rPr>
              <a:t>Основные направления научной деятельности кафедры: 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Исследование работы и расчёта пространственных стержневых систем, в том числе с учётом стеснённого кручения тонкостенных стержней открытого профиля и конструкции узлов сопряжения стержней</a:t>
            </a:r>
            <a:r>
              <a:rPr lang="ru-RU" sz="1400" dirty="0" smtClean="0">
                <a:solidFill>
                  <a:srgbClr val="002060"/>
                </a:solidFill>
              </a:rPr>
              <a:t>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Исследование </a:t>
            </a:r>
            <a:r>
              <a:rPr lang="ru-RU" sz="1400" dirty="0">
                <a:solidFill>
                  <a:srgbClr val="002060"/>
                </a:solidFill>
              </a:rPr>
              <a:t>работы влияния начальных несовершенств на несущую способность металлических конструкций; 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Исследование </a:t>
            </a:r>
            <a:r>
              <a:rPr lang="ru-RU" sz="1400" dirty="0">
                <a:solidFill>
                  <a:srgbClr val="002060"/>
                </a:solidFill>
              </a:rPr>
              <a:t>работы несущих и ограждающих конструкций с применением стержней из гнутых профилей, профилированного настила и трёхслойных панелей; 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Разработка </a:t>
            </a:r>
            <a:r>
              <a:rPr lang="ru-RU" sz="1400" dirty="0">
                <a:solidFill>
                  <a:srgbClr val="002060"/>
                </a:solidFill>
              </a:rPr>
              <a:t>методики расчёта и проектирование висячих мембранных металлических конструкций; Металлические купольные покрытия – схемы каркасов, конструкции элементов, способы возведения, методы монтажа, точность сборки, компьютерное моделирование монтажа, исследование погрешностей возведения, оценка влияния погрешностей на напряженно-деформированное </a:t>
            </a:r>
            <a:r>
              <a:rPr lang="ru-RU" sz="1400" dirty="0" smtClean="0">
                <a:solidFill>
                  <a:srgbClr val="002060"/>
                </a:solidFill>
              </a:rPr>
              <a:t>состояние;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Исследование </a:t>
            </a:r>
            <a:r>
              <a:rPr lang="ru-RU" sz="1400" dirty="0">
                <a:solidFill>
                  <a:srgbClr val="002060"/>
                </a:solidFill>
              </a:rPr>
              <a:t>живучести металлических конструкций при повреждениях отдельных </a:t>
            </a:r>
            <a:r>
              <a:rPr lang="ru-RU" sz="1400" dirty="0" smtClean="0">
                <a:solidFill>
                  <a:srgbClr val="002060"/>
                </a:solidFill>
              </a:rPr>
              <a:t>элементов</a:t>
            </a:r>
          </a:p>
          <a:p>
            <a:pPr marL="342900" indent="-342900">
              <a:buAutoNum type="arabicPeriod"/>
            </a:pPr>
            <a:endParaRPr lang="ru-RU" sz="1400" dirty="0">
              <a:solidFill>
                <a:srgbClr val="002060"/>
              </a:solidFill>
            </a:endParaRPr>
          </a:p>
          <a:p>
            <a:pPr algn="r"/>
            <a:r>
              <a:rPr lang="ru-RU" sz="1400" dirty="0" smtClean="0">
                <a:solidFill>
                  <a:srgbClr val="0033CC"/>
                </a:solidFill>
                <a:hlinkClick r:id="rId3"/>
              </a:rPr>
              <a:t>Подробнее…(перейти на страницу кафедры)</a:t>
            </a:r>
            <a:endParaRPr lang="ru-RU" sz="1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97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627534"/>
            <a:ext cx="69847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</a:rPr>
              <a:t>Образовательная программа ориентирована на подготовку руководителей строительных проектов, а также высококлассных специалистов в области проектирования, возведения, эксплуатации, мониторинга, и реконструкции зданий и сооружений. 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just"/>
            <a:endParaRPr lang="ru-RU" sz="1400" dirty="0" smtClean="0">
              <a:solidFill>
                <a:srgbClr val="00206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Обучающиеся </a:t>
            </a:r>
            <a:r>
              <a:rPr lang="ru-RU" sz="1400" dirty="0">
                <a:solidFill>
                  <a:srgbClr val="002060"/>
                </a:solidFill>
              </a:rPr>
              <a:t>по программе получают не только профессиональные знания и навыки в сфере организации и управления инвестиционно-строительными проектами, но также углубленные базовые знания в области строительства.  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just"/>
            <a:endParaRPr lang="ru-RU" sz="1400" dirty="0">
              <a:solidFill>
                <a:srgbClr val="00206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По </a:t>
            </a:r>
            <a:r>
              <a:rPr lang="ru-RU" sz="1400" dirty="0">
                <a:solidFill>
                  <a:srgbClr val="002060"/>
                </a:solidFill>
              </a:rPr>
              <a:t>окончании обучения выпускник будет иметь высокую конкурентоспособность при трудоустройстве в строительные и проектные организации, реализующие все стадии инвестиционно-строительных проектов (генерального проектировщика, генерального подрядчика, заказчика-застройщика, строительного контроля и оказывающих инжиниринговые услуги), сможет со знанием дела организовывать процесс управления проектами, а также проводить инновационную, изыскательскую, проектно-расчетную, нормативно-методическую, производственно-технологическую деятельность и профессиональную экспертизу.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4502" y="26122"/>
            <a:ext cx="164051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ru-RU"/>
            </a:defPPr>
            <a:lvl1pPr lvl="0">
              <a:defRPr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 программе</a:t>
            </a:r>
          </a:p>
        </p:txBody>
      </p:sp>
    </p:spTree>
    <p:extLst>
      <p:ext uri="{BB962C8B-B14F-4D97-AF65-F5344CB8AC3E}">
        <p14:creationId xmlns:p14="http://schemas.microsoft.com/office/powerpoint/2010/main" val="2955731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06912" y="627534"/>
            <a:ext cx="652938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</a:rPr>
              <a:t>Основные направления научной деятельности кафедры: </a:t>
            </a:r>
            <a:endParaRPr lang="ru-RU" sz="1400" dirty="0" smtClean="0">
              <a:solidFill>
                <a:srgbClr val="002060"/>
              </a:solidFill>
            </a:endParaRPr>
          </a:p>
          <a:p>
            <a:endParaRPr lang="ru-RU" sz="1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Научно-техническое сопровождение объектов капитального </a:t>
            </a:r>
            <a:r>
              <a:rPr lang="ru-RU" sz="1400" dirty="0" smtClean="0">
                <a:solidFill>
                  <a:srgbClr val="002060"/>
                </a:solidFill>
              </a:rPr>
              <a:t>строительства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Жизненный цикл строительного </a:t>
            </a:r>
            <a:r>
              <a:rPr lang="ru-RU" sz="1400" dirty="0" smtClean="0">
                <a:solidFill>
                  <a:srgbClr val="002060"/>
                </a:solidFill>
              </a:rPr>
              <a:t>объекта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Обследование зданий и </a:t>
            </a:r>
            <a:r>
              <a:rPr lang="ru-RU" sz="1400" dirty="0" smtClean="0">
                <a:solidFill>
                  <a:srgbClr val="002060"/>
                </a:solidFill>
              </a:rPr>
              <a:t>сооружений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Технологии строительного </a:t>
            </a:r>
            <a:r>
              <a:rPr lang="ru-RU" sz="1400" dirty="0" smtClean="0">
                <a:solidFill>
                  <a:srgbClr val="002060"/>
                </a:solidFill>
              </a:rPr>
              <a:t>производства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Надежность и обоснованность организационно-технологических </a:t>
            </a:r>
            <a:r>
              <a:rPr lang="ru-RU" sz="1400" dirty="0" smtClean="0">
                <a:solidFill>
                  <a:srgbClr val="002060"/>
                </a:solidFill>
              </a:rPr>
              <a:t>решений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Прогрессивные технологии и методы производства строительно-монтажных </a:t>
            </a:r>
            <a:r>
              <a:rPr lang="ru-RU" sz="1400" dirty="0" smtClean="0">
                <a:solidFill>
                  <a:srgbClr val="002060"/>
                </a:solidFill>
              </a:rPr>
              <a:t>работ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Цифровая платформа организации </a:t>
            </a:r>
            <a:r>
              <a:rPr lang="ru-RU" sz="1400" dirty="0" smtClean="0">
                <a:solidFill>
                  <a:srgbClr val="002060"/>
                </a:solidFill>
              </a:rPr>
              <a:t>строительства</a:t>
            </a:r>
          </a:p>
          <a:p>
            <a:pPr marL="342900" indent="-342900"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Технологии информационного моделирования на различных этапах жизненного цикла зданий</a:t>
            </a:r>
            <a:br>
              <a:rPr lang="ru-RU" sz="1400" dirty="0">
                <a:solidFill>
                  <a:srgbClr val="002060"/>
                </a:solidFill>
              </a:rPr>
            </a:br>
            <a:endParaRPr lang="ru-RU" sz="1400" dirty="0">
              <a:solidFill>
                <a:srgbClr val="002060"/>
              </a:solidFill>
              <a:hlinkClick r:id="rId3"/>
            </a:endParaRPr>
          </a:p>
          <a:p>
            <a:pPr algn="r"/>
            <a:r>
              <a:rPr lang="ru-RU" sz="1400" dirty="0" smtClean="0">
                <a:solidFill>
                  <a:srgbClr val="002060"/>
                </a:solidFill>
                <a:hlinkClick r:id="rId3"/>
              </a:rPr>
              <a:t>Подробнее</a:t>
            </a:r>
            <a:r>
              <a:rPr lang="ru-RU" sz="1400" dirty="0">
                <a:solidFill>
                  <a:srgbClr val="002060"/>
                </a:solidFill>
                <a:hlinkClick r:id="rId3"/>
              </a:rPr>
              <a:t>…(перейти на страницу кафедры)</a:t>
            </a:r>
            <a:endParaRPr lang="ru-RU" sz="1400" dirty="0">
              <a:solidFill>
                <a:srgbClr val="002060"/>
              </a:solidFill>
            </a:endParaRPr>
          </a:p>
          <a:p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4502" y="26122"/>
            <a:ext cx="6640600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lvl="0"/>
            <a:r>
              <a:rPr lang="ru-RU" b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Кафедра </a:t>
            </a:r>
          </a:p>
          <a:p>
            <a:pPr lvl="0"/>
            <a:r>
              <a:rPr lang="ru-RU" b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 и организации строительного производства</a:t>
            </a:r>
            <a:endParaRPr lang="ru-RU" b="1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17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141822"/>
            <a:ext cx="5019003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lvl="0"/>
            <a:r>
              <a:rPr lang="ru-RU" b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Кафедра </a:t>
            </a:r>
          </a:p>
          <a:p>
            <a:r>
              <a:rPr lang="ru-RU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Экономики и управления в строительстве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146310"/>
              </p:ext>
            </p:extLst>
          </p:nvPr>
        </p:nvGraphicFramePr>
        <p:xfrm>
          <a:off x="3491880" y="1347614"/>
          <a:ext cx="424847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</a:tblGrid>
              <a:tr h="662937">
                <a:tc>
                  <a:txBody>
                    <a:bodyPr/>
                    <a:lstStyle/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000" dirty="0" smtClean="0"/>
                        <a:t>Заведующий кафедрой</a:t>
                      </a:r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000" b="1" dirty="0" smtClean="0"/>
                        <a:t>Ларионов Аркадий Николаевич</a:t>
                      </a:r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000" b="1" dirty="0" smtClean="0"/>
                        <a:t>Профессор, доктор</a:t>
                      </a:r>
                      <a:r>
                        <a:rPr lang="ru-RU" sz="1000" b="1" baseline="0" dirty="0" smtClean="0"/>
                        <a:t> экономических наук</a:t>
                      </a:r>
                    </a:p>
                  </a:txBody>
                  <a:tcPr/>
                </a:tc>
              </a:tr>
              <a:tr h="1497303">
                <a:tc>
                  <a:txBody>
                    <a:bodyPr/>
                    <a:lstStyle/>
                    <a:p>
                      <a:pPr algn="ctr"/>
                      <a:endParaRPr lang="ru-RU" sz="1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129337, Москва, Ярославское шоссе, д. 26 </a:t>
                      </a:r>
                    </a:p>
                    <a:p>
                      <a:pPr algn="ctr"/>
                      <a:endParaRPr lang="ru-RU" sz="1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Мы находимся : УЛК  3 этаж, ауд. 302,325</a:t>
                      </a:r>
                    </a:p>
                    <a:p>
                      <a:pPr algn="ctr"/>
                      <a:endParaRPr lang="ru-RU" sz="1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Тел.: +7 (495) 287-49-14 доб.3129, 3083</a:t>
                      </a:r>
                      <a:endParaRPr lang="ru-RU" sz="10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54708"/>
            <a:ext cx="1882408" cy="2423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3307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627534"/>
            <a:ext cx="69847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</a:rPr>
              <a:t>Инвестиционно-строительный инжиниринг - инженерно-консультационные услуги исследовательского, проектно-конструкторского, расчетно-аналитического характера, в </a:t>
            </a:r>
            <a:r>
              <a:rPr lang="ru-RU" sz="1400" dirty="0" err="1">
                <a:solidFill>
                  <a:srgbClr val="002060"/>
                </a:solidFill>
              </a:rPr>
              <a:t>т.ч</a:t>
            </a:r>
            <a:r>
              <a:rPr lang="ru-RU" sz="1400" dirty="0">
                <a:solidFill>
                  <a:srgbClr val="002060"/>
                </a:solidFill>
              </a:rPr>
              <a:t>. создание технико-экономических обоснований проектов, выработка рекомендаций в области организации производства и управления, комплекс коммерческих услуг по обеспечению процессов подготовки к производству и реализации продукции, по обслуживанию и эксплуатации промышленных, инфраструктурных и других объектов.</a:t>
            </a:r>
          </a:p>
          <a:p>
            <a:endParaRPr lang="ru-RU" sz="1400" dirty="0">
              <a:solidFill>
                <a:srgbClr val="002060"/>
              </a:solidFill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Современные инжиниринговые проекты – это глубокая интеграция управления проектами, информационных технологий и инженерного дела. Для ведения инжинирингового проекта нужно иметь понимание основных стандартов и руководств по управлению проектами в строительстве, современных подходов системной инженерии и жизненного цикла объекта строительства и механизмов управления массой инженерных данных об объекте строительства (в т. ч. с применением BIM).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4502" y="26122"/>
            <a:ext cx="184967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ru-RU"/>
            </a:defPPr>
            <a:lvl1pPr lvl="0">
              <a:defRPr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О ПРОГРАММЕ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5543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627534"/>
            <a:ext cx="6984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разработка и продвижение методов управления бизнес-процессами (кадры, МТО и логистика, продажи, производство, финансы и др.) и контроля над ними;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разработка механизма трансфера инновационных технологий в строительном предприятии;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разработка, внедрение и поддержка системы мониторинга технического состояния объекта и планирования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ресурсообеспечения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анализ выполненных работ и реализация системы поддержки принятия управленческих решений;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консультирование и сопровождение проведения конкурсов и торгов, заключения и ведения договоров на закупки и поставки по проекту;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использование автоматизированных средств планирования и управления материально-техническим обеспечением проекта;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формирование и актуализация баз данных по строительным и вспомогательным материалам и оборудованию;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консультирование при разработке цепей поставок ресурсов, проектирование новых логистических систем, построение и внедрение системы оценки эффективности логистических систем и цепей поставок;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методы и подходы совершенствования функционирования проектного комплекса в рамках системы управления инвестициями.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4502" y="26122"/>
            <a:ext cx="5179431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ru-RU"/>
            </a:defPPr>
            <a:lvl1pPr lvl="0">
              <a:defRPr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ТЕМАТИКИ МАГИСТЕРСКИХ ДИССЕРТАЦИЙ</a:t>
            </a:r>
          </a:p>
        </p:txBody>
      </p:sp>
    </p:spTree>
    <p:extLst>
      <p:ext uri="{BB962C8B-B14F-4D97-AF65-F5344CB8AC3E}">
        <p14:creationId xmlns:p14="http://schemas.microsoft.com/office/powerpoint/2010/main" val="43246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26122"/>
            <a:ext cx="3374001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ВЫПУСКАЮЩИЕ КАФЕДРЫ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74221"/>
              </p:ext>
            </p:extLst>
          </p:nvPr>
        </p:nvGraphicFramePr>
        <p:xfrm>
          <a:off x="198908" y="555526"/>
          <a:ext cx="7194315" cy="4587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8105"/>
                <a:gridCol w="2398105"/>
                <a:gridCol w="2398105"/>
              </a:tblGrid>
              <a:tr h="830114">
                <a:tc>
                  <a:txBody>
                    <a:bodyPr/>
                    <a:lstStyle/>
                    <a:p>
                      <a:pPr marL="0" marR="0" indent="0" algn="ctr" defTabSz="9142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dirty="0" smtClean="0"/>
                        <a:t>Кафедра железобетонных и каменных конструкций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dirty="0" smtClean="0"/>
                        <a:t>Кафедра испытания сооружений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100" dirty="0" smtClean="0"/>
                        <a:t>Кафедра </a:t>
                      </a:r>
                    </a:p>
                    <a:p>
                      <a:pPr algn="ctr"/>
                      <a:r>
                        <a:rPr lang="ru-RU" altLang="ru-RU" sz="1100" dirty="0" smtClean="0"/>
                        <a:t>металлических и деревянных конструкций</a:t>
                      </a:r>
                      <a:endParaRPr lang="ru-RU" sz="1100" dirty="0" smtClean="0"/>
                    </a:p>
                  </a:txBody>
                  <a:tcPr/>
                </a:tc>
              </a:tr>
              <a:tr h="2459475">
                <a:tc>
                  <a:txBody>
                    <a:bodyPr/>
                    <a:lstStyle/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100" dirty="0" smtClean="0"/>
                        <a:t>Заведующий кафедрой</a:t>
                      </a:r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100" b="1" dirty="0" smtClean="0"/>
                        <a:t>Ашот Георгиевич</a:t>
                      </a:r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100" b="1" dirty="0" smtClean="0"/>
                        <a:t>Тамразян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endParaRPr lang="ru-RU" sz="1100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100" dirty="0" smtClean="0"/>
                        <a:t>Заведующий кафедрой</a:t>
                      </a:r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100" b="1" dirty="0" smtClean="0"/>
                        <a:t>Юрий </a:t>
                      </a:r>
                      <a:r>
                        <a:rPr lang="ru-RU" sz="1100" b="1" dirty="0" err="1" smtClean="0"/>
                        <a:t>Саулович</a:t>
                      </a:r>
                      <a:endParaRPr lang="ru-RU" sz="1100" b="1" dirty="0" smtClean="0"/>
                    </a:p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ru-RU" sz="1100" b="1" dirty="0" err="1" smtClean="0"/>
                        <a:t>Кунин</a:t>
                      </a:r>
                      <a:endParaRPr lang="ru-RU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 smtClean="0"/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err="1" smtClean="0"/>
                        <a:t>И.о</a:t>
                      </a:r>
                      <a:r>
                        <a:rPr lang="ru-RU" sz="1100" dirty="0" smtClean="0"/>
                        <a:t>. заведующего кафедрой</a:t>
                      </a:r>
                    </a:p>
                    <a:p>
                      <a:pPr algn="ctr"/>
                      <a:r>
                        <a:rPr lang="ru-RU" sz="1100" b="1" dirty="0" smtClean="0"/>
                        <a:t>Александр Романович</a:t>
                      </a:r>
                    </a:p>
                    <a:p>
                      <a:pPr algn="ctr"/>
                      <a:r>
                        <a:rPr lang="ru-RU" sz="1100" b="1" dirty="0" smtClean="0"/>
                        <a:t>Туснин</a:t>
                      </a:r>
                      <a:endParaRPr lang="ru-RU" sz="1100" b="1" dirty="0"/>
                    </a:p>
                  </a:txBody>
                  <a:tcPr/>
                </a:tc>
              </a:tr>
              <a:tr h="129838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А: Ярославское шоссе 26, </a:t>
                      </a:r>
                    </a:p>
                    <a:p>
                      <a:pPr algn="ctr"/>
                      <a:r>
                        <a:rPr lang="ru-RU" sz="900" dirty="0" smtClean="0"/>
                        <a:t>            корпус  УЛК, </a:t>
                      </a:r>
                      <a:r>
                        <a:rPr lang="ru-RU" sz="900" dirty="0" err="1" smtClean="0"/>
                        <a:t>каб</a:t>
                      </a:r>
                      <a:r>
                        <a:rPr lang="ru-RU" sz="900" dirty="0" smtClean="0"/>
                        <a:t>. 417, 418</a:t>
                      </a:r>
                    </a:p>
                    <a:p>
                      <a:pPr algn="ctr"/>
                      <a:r>
                        <a:rPr lang="ru-RU" sz="900" dirty="0" smtClean="0"/>
                        <a:t>Т: +7 (495) 287-49-14, доб. 3036</a:t>
                      </a:r>
                    </a:p>
                    <a:p>
                      <a:pPr algn="ctr"/>
                      <a:r>
                        <a:rPr lang="en-US" sz="900" dirty="0" smtClean="0"/>
                        <a:t>E: gbk@mgsu.ru</a:t>
                      </a:r>
                      <a:endParaRPr lang="ru-RU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А: Ярославское шоссе 26, </a:t>
                      </a:r>
                    </a:p>
                    <a:p>
                      <a:pPr algn="ctr"/>
                      <a:r>
                        <a:rPr lang="ru-RU" sz="900" dirty="0" smtClean="0"/>
                        <a:t>            корпус  КМК, </a:t>
                      </a:r>
                      <a:r>
                        <a:rPr lang="ru-RU" sz="900" dirty="0" err="1" smtClean="0"/>
                        <a:t>каб</a:t>
                      </a:r>
                      <a:r>
                        <a:rPr lang="ru-RU" sz="900" dirty="0" smtClean="0"/>
                        <a:t>. 382, 120</a:t>
                      </a:r>
                    </a:p>
                    <a:p>
                      <a:pPr algn="ctr"/>
                      <a:r>
                        <a:rPr lang="ru-RU" sz="900" dirty="0" smtClean="0"/>
                        <a:t>Т: +7 (495) 287-49-14, доб. 1331,1388,1375,3085</a:t>
                      </a:r>
                    </a:p>
                    <a:p>
                      <a:pPr algn="ctr"/>
                      <a:endParaRPr lang="ru-RU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А: Ярославское шоссе 26, </a:t>
                      </a:r>
                    </a:p>
                    <a:p>
                      <a:pPr algn="ctr"/>
                      <a:r>
                        <a:rPr lang="ru-RU" sz="900" dirty="0" smtClean="0"/>
                        <a:t>            корпус  УЛК, </a:t>
                      </a:r>
                      <a:r>
                        <a:rPr lang="ru-RU" sz="900" dirty="0" err="1" smtClean="0"/>
                        <a:t>каб</a:t>
                      </a:r>
                      <a:r>
                        <a:rPr lang="ru-RU" sz="900" dirty="0" smtClean="0"/>
                        <a:t>. 501, 406</a:t>
                      </a:r>
                    </a:p>
                    <a:p>
                      <a:pPr algn="ctr"/>
                      <a:r>
                        <a:rPr lang="ru-RU" sz="900" dirty="0" smtClean="0"/>
                        <a:t>Т: +7 (495) 287-49-14, доб. 3111</a:t>
                      </a:r>
                    </a:p>
                    <a:p>
                      <a:pPr algn="ctr"/>
                      <a:r>
                        <a:rPr lang="en-US" sz="900" dirty="0" smtClean="0"/>
                        <a:t>E: kdip@mgsu.ru, mk@mgsu.ru</a:t>
                      </a:r>
                      <a:endParaRPr lang="ru-RU" sz="9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303" y="1399895"/>
            <a:ext cx="1075168" cy="16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99895"/>
            <a:ext cx="1238250" cy="170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s://mgsu.ru/universityabout/Struktura/Kafedri/Isp-Soor/sotrudniki-kafedry/kuni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883" y="1399895"/>
            <a:ext cx="1164121" cy="160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916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627534"/>
            <a:ext cx="698477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/>
            <a:r>
              <a:rPr lang="ru-RU" sz="1400" dirty="0">
                <a:solidFill>
                  <a:srgbClr val="002060"/>
                </a:solidFill>
              </a:rPr>
              <a:t>Строительство - локомотив любой экономики во все времена. Работа в этой отрасли требует глубоких как комплексных, так и специальных знаний. Современный мир диктует новые правила использования свободного пространства для строительства, поэтому программа подготовки  отличается масштабной диверсификацией знаний и умений.</a:t>
            </a:r>
          </a:p>
          <a:p>
            <a:pPr indent="444500" algn="just"/>
            <a:r>
              <a:rPr lang="ru-RU" sz="1400" dirty="0">
                <a:solidFill>
                  <a:srgbClr val="002060"/>
                </a:solidFill>
              </a:rPr>
              <a:t>Наши выпускники несут ответственность за весь жизненный цикл зданий и сооружений гражданского и промышленного назначения на всех этапах от градостроительного и инвестиционного замысла, проектирования, строительства, эффективной эксплуатации, ремонта и реконструкции до сноса и утилизации. Эта инженерная и одновременно творческая профессия требует гибкого нестандартного подхода, но, в тоже время, продуманных и обоснованных решений для строительства объектов как жилого, так и нежилого предназначения. </a:t>
            </a:r>
          </a:p>
          <a:p>
            <a:pPr indent="444500" algn="just"/>
            <a:r>
              <a:rPr lang="ru-RU" sz="1400" dirty="0">
                <a:solidFill>
                  <a:srgbClr val="002060"/>
                </a:solidFill>
              </a:rPr>
              <a:t>Высокотехнологичные архитектурные формы, инновационные материалы, передовые технологии и не оставят вас равнодушными, а полученные знания обеспечат динамичный карьерный рост, горизонт которого зависит теперь только от Вас.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4502" y="26122"/>
            <a:ext cx="184967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ru-RU"/>
            </a:defPPr>
            <a:lvl1pPr lvl="0">
              <a:defRPr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О ПРОГРАММЕ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968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24" y="26122"/>
            <a:ext cx="1750776" cy="86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5350" y="434375"/>
            <a:ext cx="698477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Создание и совершенствование рациональных типов ограждающих конструкций зданий, направленных на по­вышение их несущей способности и эксплуатационных качеств.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Физико-технические основы проектирования промыш­ленных и гражданских зданий.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Современные тенденции объемно-планировочных и конструктивных решений жилых, общественных и про­мышленных зданий и сооружений.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Функционально-рациональная организация простран­ства внутренней среды зданий и сооружений.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Реконструкция зданий и сооружений.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Освоение подземных пространств в сложных гидрологи­ческих условиях.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Энергоэффективность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зданий и сооружений, «пассивные дома».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Теплофизические вопросы проектирования ограждаю­щих конструкций.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Исследование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светопрозрачных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конструкций фасадов и покрытий.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Проектирование естественной акустики зальных поме­щений и защита от шума в зданиях и сооружениях.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Проектирование защиты от шума в условиях городской застройки.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Вопросы проектирования естественной освещенности и инсоляции.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Исследование пространственных характеристик свето­вой среды.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Разработка и исследование новых конструктивных форм металлических конструкций.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4502" y="26122"/>
            <a:ext cx="5179431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ru-RU"/>
            </a:defPPr>
            <a:lvl1pPr lvl="0">
              <a:defRPr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ТЕМАТИКИ МАГИСТЕРСКИХ ДИССЕРТАЦИЙ</a:t>
            </a:r>
          </a:p>
        </p:txBody>
      </p:sp>
    </p:spTree>
    <p:extLst>
      <p:ext uri="{BB962C8B-B14F-4D97-AF65-F5344CB8AC3E}">
        <p14:creationId xmlns:p14="http://schemas.microsoft.com/office/powerpoint/2010/main" val="3069817532"/>
      </p:ext>
    </p:extLst>
  </p:cSld>
  <p:clrMapOvr>
    <a:masterClrMapping/>
  </p:clrMapOvr>
</p:sld>
</file>

<file path=ppt/theme/theme1.xml><?xml version="1.0" encoding="utf-8"?>
<a:theme xmlns:a="http://schemas.openxmlformats.org/drawingml/2006/main" name="Мяу">
  <a:themeElements>
    <a:clrScheme name="НИУ МГСУ">
      <a:dk1>
        <a:srgbClr val="445469"/>
      </a:dk1>
      <a:lt1>
        <a:srgbClr val="FFFFFF"/>
      </a:lt1>
      <a:dk2>
        <a:srgbClr val="008FD5"/>
      </a:dk2>
      <a:lt2>
        <a:srgbClr val="0077C0"/>
      </a:lt2>
      <a:accent1>
        <a:srgbClr val="0065AA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НИУ МГСУ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2019_сентябрь_htl3</Template>
  <TotalTime>3784</TotalTime>
  <Words>1156</Words>
  <Application>Microsoft Office PowerPoint</Application>
  <PresentationFormat>Экран (16:9)</PresentationFormat>
  <Paragraphs>160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Мяу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08.03.01 Строительство</dc:title>
  <dc:creator>Стибунов Алексей Васильевич</dc:creator>
  <cp:lastModifiedBy>Чунюк Мария Сергеевна</cp:lastModifiedBy>
  <cp:revision>182</cp:revision>
  <cp:lastPrinted>2020-09-10T11:59:18Z</cp:lastPrinted>
  <dcterms:created xsi:type="dcterms:W3CDTF">2020-05-28T10:33:51Z</dcterms:created>
  <dcterms:modified xsi:type="dcterms:W3CDTF">2022-09-22T14:01:02Z</dcterms:modified>
</cp:coreProperties>
</file>