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4"/>
  </p:notesMasterIdLst>
  <p:sldIdLst>
    <p:sldId id="537" r:id="rId2"/>
    <p:sldId id="538" r:id="rId3"/>
    <p:sldId id="539" r:id="rId4"/>
    <p:sldId id="546" r:id="rId5"/>
    <p:sldId id="547" r:id="rId6"/>
    <p:sldId id="548" r:id="rId7"/>
    <p:sldId id="540" r:id="rId8"/>
    <p:sldId id="541" r:id="rId9"/>
    <p:sldId id="542" r:id="rId10"/>
    <p:sldId id="543" r:id="rId11"/>
    <p:sldId id="544" r:id="rId12"/>
    <p:sldId id="545" r:id="rId13"/>
  </p:sldIdLst>
  <p:sldSz cx="9144000" cy="5143500" type="screen16x9"/>
  <p:notesSz cx="6794500" cy="9906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99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687" autoAdjust="0"/>
    <p:restoredTop sz="96110" autoAdjust="0"/>
  </p:normalViewPr>
  <p:slideViewPr>
    <p:cSldViewPr>
      <p:cViewPr>
        <p:scale>
          <a:sx n="150" d="100"/>
          <a:sy n="150" d="100"/>
        </p:scale>
        <p:origin x="-642" y="-9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70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70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AEB96C-D7F7-4775-9C4E-37F668597E88}" type="datetimeFigureOut">
              <a:rPr lang="ru-RU" smtClean="0"/>
              <a:t>22.09.2022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5450" y="1238250"/>
            <a:ext cx="5943600" cy="3343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67262"/>
            <a:ext cx="5435600" cy="39004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08981"/>
            <a:ext cx="2944283" cy="49701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8645" y="9408981"/>
            <a:ext cx="2944283" cy="49701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90ABAE-6512-4A5E-B591-0EC4F23F23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3624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sz="quarter" idx="10" hasCustomPrompt="1"/>
          </p:nvPr>
        </p:nvSpPr>
        <p:spPr>
          <a:xfrm>
            <a:off x="4249266" y="3600484"/>
            <a:ext cx="3016644" cy="222022"/>
          </a:xfrm>
          <a:prstGeom prst="rect">
            <a:avLst/>
          </a:prstGeom>
        </p:spPr>
        <p:txBody>
          <a:bodyPr lIns="68461" tIns="34231" rIns="68461" bIns="34231"/>
          <a:lstStyle>
            <a:lvl1pPr marL="0" indent="0">
              <a:lnSpc>
                <a:spcPct val="90000"/>
              </a:lnSpc>
              <a:spcBef>
                <a:spcPts val="749"/>
              </a:spcBef>
              <a:buFont typeface="Arial" charset="0"/>
              <a:buNone/>
              <a:defRPr sz="900" baseline="0"/>
            </a:lvl1pPr>
          </a:lstStyle>
          <a:p>
            <a:pPr>
              <a:lnSpc>
                <a:spcPct val="90000"/>
              </a:lnSpc>
              <a:spcBef>
                <a:spcPts val="1000"/>
              </a:spcBef>
              <a:buFont typeface="Arial" charset="0"/>
              <a:buNone/>
            </a:pPr>
            <a:r>
              <a:rPr lang="ru-RU" altLang="ru-RU" sz="1200" dirty="0">
                <a:solidFill>
                  <a:srgbClr val="445469"/>
                </a:solidFill>
                <a:latin typeface="Helvetica Light" charset="0"/>
              </a:rPr>
              <a:t>Подзаголовок темы страницы</a:t>
            </a:r>
            <a:endParaRPr lang="en-US" altLang="ru-RU" sz="1200" dirty="0">
              <a:solidFill>
                <a:srgbClr val="445469"/>
              </a:solidFill>
              <a:latin typeface="Helvetica Light" charset="0"/>
            </a:endParaRPr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249266" y="3221477"/>
            <a:ext cx="2904600" cy="307779"/>
          </a:xfrm>
          <a:prstGeom prst="rect">
            <a:avLst/>
          </a:prstGeom>
        </p:spPr>
        <p:txBody>
          <a:bodyPr lIns="68461" tIns="34231" rIns="68461" bIns="34231"/>
          <a:lstStyle>
            <a:lvl1pPr algn="l">
              <a:defRPr sz="2400"/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523933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5722" y="2398184"/>
            <a:ext cx="6992555" cy="347133"/>
          </a:xfrm>
          <a:prstGeom prst="rect">
            <a:avLst/>
          </a:prstGeom>
          <a:noFill/>
        </p:spPr>
        <p:txBody>
          <a:bodyPr wrap="square" lIns="68461" tIns="34231" rIns="68461" bIns="34231" rtlCol="0" anchor="ctr">
            <a:spAutoFit/>
          </a:bodyPr>
          <a:lstStyle/>
          <a:p>
            <a:pPr algn="ctr"/>
            <a:r>
              <a:rPr lang="ru-RU" altLang="ru-RU" dirty="0">
                <a:solidFill>
                  <a:srgbClr val="F6F8F8"/>
                </a:solidFill>
                <a:latin typeface="Helvetica Light" charset="0"/>
                <a:ea typeface="ＭＳ Ｐゴシック" charset="-128"/>
              </a:rPr>
              <a:t>Спасибо за внимание</a:t>
            </a:r>
            <a:r>
              <a:rPr lang="en-US" altLang="ru-RU" dirty="0">
                <a:solidFill>
                  <a:srgbClr val="F6F8F8"/>
                </a:solidFill>
                <a:latin typeface="Helvetica Light" charset="0"/>
                <a:ea typeface="ＭＳ Ｐゴシック" charset="-128"/>
              </a:rPr>
              <a:t>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831945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>
            <a:spLocks noGrp="1"/>
          </p:cNvSpPr>
          <p:nvPr>
            <p:ph type="pic" sz="quarter" idx="10" hasCustomPrompt="1"/>
          </p:nvPr>
        </p:nvSpPr>
        <p:spPr>
          <a:xfrm>
            <a:off x="-1485900" y="8792"/>
            <a:ext cx="6709833" cy="5143500"/>
          </a:xfrm>
          <a:custGeom>
            <a:avLst/>
            <a:gdLst>
              <a:gd name="connsiteX0" fmla="*/ 1714500 w 8026400"/>
              <a:gd name="connsiteY0" fmla="*/ 0 h 6858000"/>
              <a:gd name="connsiteX1" fmla="*/ 8026400 w 8026400"/>
              <a:gd name="connsiteY1" fmla="*/ 0 h 6858000"/>
              <a:gd name="connsiteX2" fmla="*/ 6311901 w 8026400"/>
              <a:gd name="connsiteY2" fmla="*/ 6858000 h 6858000"/>
              <a:gd name="connsiteX3" fmla="*/ 0 w 8026400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026400" h="6858000">
                <a:moveTo>
                  <a:pt x="1714500" y="0"/>
                </a:moveTo>
                <a:lnTo>
                  <a:pt x="8026400" y="0"/>
                </a:lnTo>
                <a:lnTo>
                  <a:pt x="6311901" y="6858000"/>
                </a:lnTo>
                <a:lnTo>
                  <a:pt x="0" y="6858000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 sz="900" b="0">
                <a:solidFill>
                  <a:srgbClr val="154076"/>
                </a:solidFill>
              </a:defRPr>
            </a:lvl1pPr>
          </a:lstStyle>
          <a:p>
            <a:r>
              <a:rPr lang="ru-RU" dirty="0"/>
              <a:t>Вставить изображение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7E7F2789-1CA6-884F-9BDB-927739A1BAB2}"/>
              </a:ext>
            </a:extLst>
          </p:cNvPr>
          <p:cNvSpPr txBox="1"/>
          <p:nvPr userDrawn="1"/>
        </p:nvSpPr>
        <p:spPr>
          <a:xfrm>
            <a:off x="8747443" y="4789044"/>
            <a:ext cx="279164" cy="207749"/>
          </a:xfrm>
          <a:prstGeom prst="rect">
            <a:avLst/>
          </a:prstGeom>
          <a:noFill/>
        </p:spPr>
        <p:txBody>
          <a:bodyPr wrap="none" lIns="68580" tIns="34290" rIns="68580" bIns="34290" rtlCol="0" anchor="ctr">
            <a:spAutoFit/>
          </a:bodyPr>
          <a:lstStyle/>
          <a:p>
            <a:pPr algn="ctr"/>
            <a:fld id="{2011EDBF-69F7-4E83-A8A8-FAC41C3FC6A0}" type="slidenum">
              <a:rPr lang="en-US" sz="900" b="0" smtClean="0">
                <a:solidFill>
                  <a:schemeClr val="tx2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‹#›</a:t>
            </a:fld>
            <a:endParaRPr lang="en-US" sz="1200" b="0" dirty="0">
              <a:solidFill>
                <a:schemeClr val="tx2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09122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sz="quarter" idx="13" hasCustomPrompt="1"/>
          </p:nvPr>
        </p:nvSpPr>
        <p:spPr>
          <a:xfrm>
            <a:off x="375912" y="405996"/>
            <a:ext cx="3227852" cy="378727"/>
          </a:xfrm>
          <a:prstGeom prst="rect">
            <a:avLst/>
          </a:prstGeom>
        </p:spPr>
        <p:txBody>
          <a:bodyPr lIns="68461" tIns="34231" rIns="68461" bIns="34231"/>
          <a:lstStyle>
            <a:lvl1pPr marL="0" indent="0">
              <a:buNone/>
              <a:defRPr sz="24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/>
              <a:t>Заголовок раздела</a:t>
            </a:r>
          </a:p>
        </p:txBody>
      </p:sp>
      <p:sp>
        <p:nvSpPr>
          <p:cNvPr id="6" name="Текст 6"/>
          <p:cNvSpPr>
            <a:spLocks noGrp="1"/>
          </p:cNvSpPr>
          <p:nvPr>
            <p:ph type="body" sz="quarter" idx="14" hasCustomPrompt="1"/>
          </p:nvPr>
        </p:nvSpPr>
        <p:spPr>
          <a:xfrm>
            <a:off x="375911" y="839147"/>
            <a:ext cx="3227889" cy="216575"/>
          </a:xfrm>
          <a:prstGeom prst="rect">
            <a:avLst/>
          </a:prstGeom>
        </p:spPr>
        <p:txBody>
          <a:bodyPr lIns="68461" tIns="34231" rIns="68461" bIns="34231"/>
          <a:lstStyle>
            <a:lvl1pPr marL="0" indent="0">
              <a:buNone/>
              <a:defRPr sz="120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/>
              <a:t>Подзаголовок темы страницы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sz="quarter" idx="15" hasCustomPrompt="1"/>
          </p:nvPr>
        </p:nvSpPr>
        <p:spPr>
          <a:xfrm>
            <a:off x="2704723" y="2621019"/>
            <a:ext cx="6447180" cy="2530229"/>
          </a:xfrm>
          <a:custGeom>
            <a:avLst/>
            <a:gdLst>
              <a:gd name="connsiteX0" fmla="*/ 9 w 8653150"/>
              <a:gd name="connsiteY0" fmla="*/ 1298152 h 3398614"/>
              <a:gd name="connsiteX1" fmla="*/ 4326575 w 8653150"/>
              <a:gd name="connsiteY1" fmla="*/ 0 h 3398614"/>
              <a:gd name="connsiteX2" fmla="*/ 8653141 w 8653150"/>
              <a:gd name="connsiteY2" fmla="*/ 1298152 h 3398614"/>
              <a:gd name="connsiteX3" fmla="*/ 7000540 w 8653150"/>
              <a:gd name="connsiteY3" fmla="*/ 3398605 h 3398614"/>
              <a:gd name="connsiteX4" fmla="*/ 1652610 w 8653150"/>
              <a:gd name="connsiteY4" fmla="*/ 3398605 h 3398614"/>
              <a:gd name="connsiteX5" fmla="*/ 9 w 8653150"/>
              <a:gd name="connsiteY5" fmla="*/ 1298152 h 3398614"/>
              <a:gd name="connsiteX0" fmla="*/ 606505 w 7000531"/>
              <a:gd name="connsiteY0" fmla="*/ 614273 h 3398605"/>
              <a:gd name="connsiteX1" fmla="*/ 2673965 w 7000531"/>
              <a:gd name="connsiteY1" fmla="*/ 0 h 3398605"/>
              <a:gd name="connsiteX2" fmla="*/ 7000531 w 7000531"/>
              <a:gd name="connsiteY2" fmla="*/ 1298152 h 3398605"/>
              <a:gd name="connsiteX3" fmla="*/ 5347930 w 7000531"/>
              <a:gd name="connsiteY3" fmla="*/ 3398605 h 3398605"/>
              <a:gd name="connsiteX4" fmla="*/ 0 w 7000531"/>
              <a:gd name="connsiteY4" fmla="*/ 3398605 h 3398605"/>
              <a:gd name="connsiteX5" fmla="*/ 606505 w 7000531"/>
              <a:gd name="connsiteY5" fmla="*/ 614273 h 3398605"/>
              <a:gd name="connsiteX0" fmla="*/ 383668 w 7000531"/>
              <a:gd name="connsiteY0" fmla="*/ 652693 h 3398605"/>
              <a:gd name="connsiteX1" fmla="*/ 2673965 w 7000531"/>
              <a:gd name="connsiteY1" fmla="*/ 0 h 3398605"/>
              <a:gd name="connsiteX2" fmla="*/ 7000531 w 7000531"/>
              <a:gd name="connsiteY2" fmla="*/ 1298152 h 3398605"/>
              <a:gd name="connsiteX3" fmla="*/ 5347930 w 7000531"/>
              <a:gd name="connsiteY3" fmla="*/ 3398605 h 3398605"/>
              <a:gd name="connsiteX4" fmla="*/ 0 w 7000531"/>
              <a:gd name="connsiteY4" fmla="*/ 3398605 h 3398605"/>
              <a:gd name="connsiteX5" fmla="*/ 383668 w 7000531"/>
              <a:gd name="connsiteY5" fmla="*/ 652693 h 3398605"/>
              <a:gd name="connsiteX0" fmla="*/ 383668 w 7000531"/>
              <a:gd name="connsiteY0" fmla="*/ 673381 h 3419293"/>
              <a:gd name="connsiteX1" fmla="*/ 5036510 w 7000531"/>
              <a:gd name="connsiteY1" fmla="*/ 0 h 3419293"/>
              <a:gd name="connsiteX2" fmla="*/ 7000531 w 7000531"/>
              <a:gd name="connsiteY2" fmla="*/ 1318840 h 3419293"/>
              <a:gd name="connsiteX3" fmla="*/ 5347930 w 7000531"/>
              <a:gd name="connsiteY3" fmla="*/ 3419293 h 3419293"/>
              <a:gd name="connsiteX4" fmla="*/ 0 w 7000531"/>
              <a:gd name="connsiteY4" fmla="*/ 3419293 h 3419293"/>
              <a:gd name="connsiteX5" fmla="*/ 383668 w 7000531"/>
              <a:gd name="connsiteY5" fmla="*/ 673381 h 3419293"/>
              <a:gd name="connsiteX0" fmla="*/ 383668 w 6988119"/>
              <a:gd name="connsiteY0" fmla="*/ 673381 h 3419293"/>
              <a:gd name="connsiteX1" fmla="*/ 5036510 w 6988119"/>
              <a:gd name="connsiteY1" fmla="*/ 0 h 3419293"/>
              <a:gd name="connsiteX2" fmla="*/ 6988119 w 6988119"/>
              <a:gd name="connsiteY2" fmla="*/ 1509167 h 3419293"/>
              <a:gd name="connsiteX3" fmla="*/ 5347930 w 6988119"/>
              <a:gd name="connsiteY3" fmla="*/ 3419293 h 3419293"/>
              <a:gd name="connsiteX4" fmla="*/ 0 w 6988119"/>
              <a:gd name="connsiteY4" fmla="*/ 3419293 h 3419293"/>
              <a:gd name="connsiteX5" fmla="*/ 383668 w 6988119"/>
              <a:gd name="connsiteY5" fmla="*/ 673381 h 3419293"/>
              <a:gd name="connsiteX0" fmla="*/ 2026488 w 8630939"/>
              <a:gd name="connsiteY0" fmla="*/ 673381 h 3419293"/>
              <a:gd name="connsiteX1" fmla="*/ 6679330 w 8630939"/>
              <a:gd name="connsiteY1" fmla="*/ 0 h 3419293"/>
              <a:gd name="connsiteX2" fmla="*/ 8630939 w 8630939"/>
              <a:gd name="connsiteY2" fmla="*/ 1509167 h 3419293"/>
              <a:gd name="connsiteX3" fmla="*/ 6990750 w 8630939"/>
              <a:gd name="connsiteY3" fmla="*/ 3419293 h 3419293"/>
              <a:gd name="connsiteX4" fmla="*/ 0 w 8630939"/>
              <a:gd name="connsiteY4" fmla="*/ 3365049 h 3419293"/>
              <a:gd name="connsiteX5" fmla="*/ 2026488 w 8630939"/>
              <a:gd name="connsiteY5" fmla="*/ 673381 h 3419293"/>
              <a:gd name="connsiteX0" fmla="*/ 2026488 w 8630939"/>
              <a:gd name="connsiteY0" fmla="*/ 673381 h 3365049"/>
              <a:gd name="connsiteX1" fmla="*/ 6679330 w 8630939"/>
              <a:gd name="connsiteY1" fmla="*/ 0 h 3365049"/>
              <a:gd name="connsiteX2" fmla="*/ 8630939 w 8630939"/>
              <a:gd name="connsiteY2" fmla="*/ 1509167 h 3365049"/>
              <a:gd name="connsiteX3" fmla="*/ 8625821 w 8630939"/>
              <a:gd name="connsiteY3" fmla="*/ 3357300 h 3365049"/>
              <a:gd name="connsiteX4" fmla="*/ 0 w 8630939"/>
              <a:gd name="connsiteY4" fmla="*/ 3365049 h 3365049"/>
              <a:gd name="connsiteX5" fmla="*/ 2026488 w 8630939"/>
              <a:gd name="connsiteY5" fmla="*/ 673381 h 3365049"/>
              <a:gd name="connsiteX0" fmla="*/ 1989165 w 8630939"/>
              <a:gd name="connsiteY0" fmla="*/ 664050 h 3365049"/>
              <a:gd name="connsiteX1" fmla="*/ 6679330 w 8630939"/>
              <a:gd name="connsiteY1" fmla="*/ 0 h 3365049"/>
              <a:gd name="connsiteX2" fmla="*/ 8630939 w 8630939"/>
              <a:gd name="connsiteY2" fmla="*/ 1509167 h 3365049"/>
              <a:gd name="connsiteX3" fmla="*/ 8625821 w 8630939"/>
              <a:gd name="connsiteY3" fmla="*/ 3357300 h 3365049"/>
              <a:gd name="connsiteX4" fmla="*/ 0 w 8630939"/>
              <a:gd name="connsiteY4" fmla="*/ 3365049 h 3365049"/>
              <a:gd name="connsiteX5" fmla="*/ 1989165 w 8630939"/>
              <a:gd name="connsiteY5" fmla="*/ 664050 h 3365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630939" h="3365049">
                <a:moveTo>
                  <a:pt x="1989165" y="664050"/>
                </a:moveTo>
                <a:lnTo>
                  <a:pt x="6679330" y="0"/>
                </a:lnTo>
                <a:lnTo>
                  <a:pt x="8630939" y="1509167"/>
                </a:lnTo>
                <a:lnTo>
                  <a:pt x="8625821" y="3357300"/>
                </a:lnTo>
                <a:lnTo>
                  <a:pt x="0" y="3365049"/>
                </a:lnTo>
                <a:lnTo>
                  <a:pt x="1989165" y="664050"/>
                </a:lnTo>
                <a:close/>
              </a:path>
            </a:pathLst>
          </a:custGeom>
        </p:spPr>
        <p:txBody>
          <a:bodyPr lIns="68461" tIns="34231" rIns="68461" bIns="34231"/>
          <a:lstStyle>
            <a:lvl1pPr marL="0" indent="0" algn="ctr">
              <a:buNone/>
              <a:defRPr sz="1200" baseline="-25000"/>
            </a:lvl1pPr>
          </a:lstStyle>
          <a:p>
            <a:r>
              <a:rPr lang="ru-RU" dirty="0"/>
              <a:t>                                </a:t>
            </a:r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r>
              <a:rPr lang="ru-RU" dirty="0"/>
              <a:t>                          Рисунок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Текст 10"/>
          <p:cNvSpPr>
            <a:spLocks noGrp="1"/>
          </p:cNvSpPr>
          <p:nvPr>
            <p:ph type="body" sz="quarter" idx="10"/>
          </p:nvPr>
        </p:nvSpPr>
        <p:spPr>
          <a:xfrm>
            <a:off x="441132" y="1499243"/>
            <a:ext cx="2624261" cy="2777657"/>
          </a:xfrm>
          <a:prstGeom prst="rect">
            <a:avLst/>
          </a:prstGeom>
        </p:spPr>
        <p:txBody>
          <a:bodyPr lIns="68461" tIns="34231" rIns="68461" bIns="34231"/>
          <a:lstStyle>
            <a:lvl1pPr marL="0" indent="0" algn="l">
              <a:buNone/>
              <a:defRPr sz="900" i="0"/>
            </a:lvl1pPr>
            <a:lvl2pPr>
              <a:defRPr sz="12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2" name="Текст 10"/>
          <p:cNvSpPr>
            <a:spLocks noGrp="1"/>
          </p:cNvSpPr>
          <p:nvPr>
            <p:ph type="body" sz="quarter" idx="11"/>
          </p:nvPr>
        </p:nvSpPr>
        <p:spPr>
          <a:xfrm>
            <a:off x="3281086" y="1499065"/>
            <a:ext cx="2624261" cy="2777657"/>
          </a:xfrm>
          <a:prstGeom prst="rect">
            <a:avLst/>
          </a:prstGeom>
        </p:spPr>
        <p:txBody>
          <a:bodyPr lIns="68461" tIns="34231" rIns="68461" bIns="34231"/>
          <a:lstStyle>
            <a:lvl1pPr marL="0" indent="0" algn="l">
              <a:buNone/>
              <a:defRPr sz="900"/>
            </a:lvl1pPr>
            <a:lvl2pPr>
              <a:defRPr sz="12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3" name="Текст 10"/>
          <p:cNvSpPr>
            <a:spLocks noGrp="1"/>
          </p:cNvSpPr>
          <p:nvPr>
            <p:ph type="body" sz="quarter" idx="12"/>
          </p:nvPr>
        </p:nvSpPr>
        <p:spPr>
          <a:xfrm>
            <a:off x="6120795" y="1499065"/>
            <a:ext cx="2624261" cy="2777657"/>
          </a:xfrm>
          <a:prstGeom prst="rect">
            <a:avLst/>
          </a:prstGeom>
        </p:spPr>
        <p:txBody>
          <a:bodyPr lIns="68461" tIns="34231" rIns="68461" bIns="34231"/>
          <a:lstStyle>
            <a:lvl1pPr marL="0" indent="0" algn="l">
              <a:buNone/>
              <a:defRPr sz="900"/>
            </a:lvl1pPr>
            <a:lvl2pPr>
              <a:defRPr sz="12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 hasCustomPrompt="1"/>
          </p:nvPr>
        </p:nvSpPr>
        <p:spPr>
          <a:xfrm>
            <a:off x="375912" y="297708"/>
            <a:ext cx="3227852" cy="487015"/>
          </a:xfrm>
          <a:prstGeom prst="rect">
            <a:avLst/>
          </a:prstGeom>
        </p:spPr>
        <p:txBody>
          <a:bodyPr lIns="68461" tIns="34231" rIns="68461" bIns="34231"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/>
              <a:t>Текст в три колонки</a:t>
            </a:r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4" hasCustomPrompt="1"/>
          </p:nvPr>
        </p:nvSpPr>
        <p:spPr>
          <a:xfrm>
            <a:off x="375911" y="839147"/>
            <a:ext cx="3227889" cy="216575"/>
          </a:xfrm>
          <a:prstGeom prst="rect">
            <a:avLst/>
          </a:prstGeom>
        </p:spPr>
        <p:txBody>
          <a:bodyPr lIns="68461" tIns="34231" rIns="68461" bIns="34231"/>
          <a:lstStyle>
            <a:lvl1pPr marL="0" indent="0">
              <a:buNone/>
              <a:defRPr sz="120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/>
              <a:t>Подзаголовок темы страницы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Текст 11"/>
          <p:cNvSpPr>
            <a:spLocks noGrp="1"/>
          </p:cNvSpPr>
          <p:nvPr>
            <p:ph type="body" sz="quarter" idx="10"/>
          </p:nvPr>
        </p:nvSpPr>
        <p:spPr>
          <a:xfrm>
            <a:off x="684229" y="1499243"/>
            <a:ext cx="3619179" cy="2936414"/>
          </a:xfrm>
          <a:prstGeom prst="rect">
            <a:avLst/>
          </a:prstGeom>
        </p:spPr>
        <p:txBody>
          <a:bodyPr lIns="68461" tIns="34231" rIns="68461" bIns="34231"/>
          <a:lstStyle>
            <a:lvl1pPr marL="342306" indent="-342306">
              <a:buFont typeface="+mj-lt"/>
              <a:buAutoNum type="arabicPeriod"/>
              <a:defRPr sz="1500"/>
            </a:lvl1pPr>
            <a:lvl2pPr>
              <a:buFont typeface="+mj-lt"/>
              <a:buAutoNum type="arabicPeriod"/>
              <a:defRPr sz="1300"/>
            </a:lvl2pPr>
            <a:lvl3pPr marL="1170948" indent="-256729">
              <a:buFont typeface="+mj-lt"/>
              <a:buAutoNum type="arabicPeriod"/>
              <a:defRPr sz="1000"/>
            </a:lvl3pPr>
            <a:lvl4pPr>
              <a:buFont typeface="+mj-lt"/>
              <a:buAutoNum type="arabicPeriod"/>
              <a:defRPr sz="900"/>
            </a:lvl4pPr>
            <a:lvl5pPr>
              <a:buFont typeface="+mj-lt"/>
              <a:buAutoNum type="arabicPeriod"/>
              <a:defRPr sz="9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14" name="Текст 11"/>
          <p:cNvSpPr>
            <a:spLocks noGrp="1"/>
          </p:cNvSpPr>
          <p:nvPr>
            <p:ph type="body" sz="quarter" idx="12"/>
          </p:nvPr>
        </p:nvSpPr>
        <p:spPr>
          <a:xfrm>
            <a:off x="4666274" y="1488873"/>
            <a:ext cx="3619179" cy="2936414"/>
          </a:xfrm>
          <a:prstGeom prst="rect">
            <a:avLst/>
          </a:prstGeom>
        </p:spPr>
        <p:txBody>
          <a:bodyPr lIns="68461" tIns="34231" rIns="68461" bIns="34231"/>
          <a:lstStyle>
            <a:lvl1pPr marL="342306" indent="-342306">
              <a:buFont typeface="+mj-lt"/>
              <a:buAutoNum type="arabicPeriod"/>
              <a:defRPr sz="1500"/>
            </a:lvl1pPr>
            <a:lvl2pPr>
              <a:buFont typeface="+mj-lt"/>
              <a:buAutoNum type="arabicPeriod"/>
              <a:defRPr sz="1300"/>
            </a:lvl2pPr>
            <a:lvl3pPr marL="1170948" indent="-256729">
              <a:buFont typeface="+mj-lt"/>
              <a:buAutoNum type="arabicPeriod"/>
              <a:defRPr sz="1000"/>
            </a:lvl3pPr>
            <a:lvl4pPr>
              <a:buFont typeface="+mj-lt"/>
              <a:buAutoNum type="arabicPeriod"/>
              <a:defRPr sz="900"/>
            </a:lvl4pPr>
            <a:lvl5pPr>
              <a:buFont typeface="+mj-lt"/>
              <a:buAutoNum type="arabicPeriod"/>
              <a:defRPr sz="9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3" hasCustomPrompt="1"/>
          </p:nvPr>
        </p:nvSpPr>
        <p:spPr>
          <a:xfrm>
            <a:off x="375911" y="839147"/>
            <a:ext cx="2582756" cy="216053"/>
          </a:xfrm>
          <a:prstGeom prst="rect">
            <a:avLst/>
          </a:prstGeom>
          <a:solidFill>
            <a:schemeClr val="bg1"/>
          </a:solidFill>
        </p:spPr>
        <p:txBody>
          <a:bodyPr lIns="68461" tIns="34231" rIns="68461" bIns="34231"/>
          <a:lstStyle>
            <a:lvl1pPr marL="0" indent="0">
              <a:buNone/>
              <a:defRPr sz="120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/>
              <a:t>Подзаголовок темы страницы</a:t>
            </a:r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 hasCustomPrompt="1"/>
          </p:nvPr>
        </p:nvSpPr>
        <p:spPr>
          <a:xfrm>
            <a:off x="375911" y="352132"/>
            <a:ext cx="3119940" cy="378391"/>
          </a:xfrm>
          <a:prstGeom prst="rect">
            <a:avLst/>
          </a:prstGeom>
        </p:spPr>
        <p:txBody>
          <a:bodyPr lIns="68461" tIns="34231" rIns="68461" bIns="34231"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/>
              <a:t>Текст в две колонки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Рисунок 27"/>
          <p:cNvSpPr>
            <a:spLocks noGrp="1"/>
          </p:cNvSpPr>
          <p:nvPr>
            <p:ph type="pic" sz="quarter" idx="11"/>
          </p:nvPr>
        </p:nvSpPr>
        <p:spPr>
          <a:xfrm>
            <a:off x="521769" y="1532665"/>
            <a:ext cx="2375235" cy="2956707"/>
          </a:xfrm>
          <a:prstGeom prst="rect">
            <a:avLst/>
          </a:prstGeom>
        </p:spPr>
        <p:txBody>
          <a:bodyPr lIns="68461" tIns="34231" rIns="68461" bIns="34231"/>
          <a:lstStyle>
            <a:lvl1pPr>
              <a:defRPr sz="900"/>
            </a:lvl1pPr>
          </a:lstStyle>
          <a:p>
            <a:r>
              <a:rPr lang="ru-RU"/>
              <a:t>Вставка рисунка</a:t>
            </a:r>
            <a:endParaRPr lang="ru-RU" dirty="0"/>
          </a:p>
        </p:txBody>
      </p:sp>
      <p:sp>
        <p:nvSpPr>
          <p:cNvPr id="26" name="Объект 25"/>
          <p:cNvSpPr>
            <a:spLocks noGrp="1"/>
          </p:cNvSpPr>
          <p:nvPr>
            <p:ph sz="quarter" idx="10"/>
          </p:nvPr>
        </p:nvSpPr>
        <p:spPr>
          <a:xfrm>
            <a:off x="3322720" y="1499243"/>
            <a:ext cx="2647791" cy="2967543"/>
          </a:xfrm>
          <a:prstGeom prst="rect">
            <a:avLst/>
          </a:prstGeom>
        </p:spPr>
        <p:txBody>
          <a:bodyPr lIns="68461" tIns="34231" rIns="68461" bIns="34231"/>
          <a:lstStyle>
            <a:lvl1pPr>
              <a:defRPr sz="1500"/>
            </a:lvl1pPr>
            <a:lvl2pPr>
              <a:defRPr sz="13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16" name="Rectangle 17"/>
          <p:cNvSpPr>
            <a:spLocks noChangeArrowheads="1"/>
          </p:cNvSpPr>
          <p:nvPr/>
        </p:nvSpPr>
        <p:spPr bwMode="auto">
          <a:xfrm>
            <a:off x="623751" y="3362553"/>
            <a:ext cx="2011182" cy="9924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461" tIns="34231" rIns="68461" bIns="34231">
            <a:spAutoFit/>
          </a:bodyPr>
          <a:lstStyle>
            <a:lvl1pPr>
              <a:defRPr sz="2400">
                <a:solidFill>
                  <a:schemeClr val="tx1"/>
                </a:solidFill>
                <a:latin typeface="Open Sans Light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Open Sans Light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Open Sans Light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Open Sans Light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Open Sans Light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Open Sans Light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Open Sans Light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Open Sans Light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Open Sans Light" charset="0"/>
                <a:ea typeface="ＭＳ Ｐゴシック" charset="-128"/>
              </a:defRPr>
            </a:lvl9pPr>
          </a:lstStyle>
          <a:p>
            <a:pPr algn="ctr" eaLnBrk="1" hangingPunct="1">
              <a:lnSpc>
                <a:spcPts val="1235"/>
              </a:lnSpc>
              <a:spcAft>
                <a:spcPts val="1123"/>
              </a:spcAft>
            </a:pPr>
            <a:r>
              <a:rPr lang="en-US" altLang="ru-RU" sz="900">
                <a:solidFill>
                  <a:schemeClr val="bg1"/>
                </a:solidFill>
              </a:rPr>
              <a:t>Lorem ipsum dolor sit amet, consectetur adipiscing elit. Nam viverra euismod odio, gravida pellentesque urna varius vitae. Sed dui lorem, adipiscing in adipiscing et, interdum nec metus. </a:t>
            </a:r>
          </a:p>
        </p:txBody>
      </p:sp>
      <p:sp>
        <p:nvSpPr>
          <p:cNvPr id="17" name="Shape 2784"/>
          <p:cNvSpPr/>
          <p:nvPr/>
        </p:nvSpPr>
        <p:spPr>
          <a:xfrm>
            <a:off x="1434864" y="2950738"/>
            <a:ext cx="369982" cy="34377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353" y="11229"/>
                </a:moveTo>
                <a:lnTo>
                  <a:pt x="20356" y="11234"/>
                </a:lnTo>
                <a:lnTo>
                  <a:pt x="11029" y="16143"/>
                </a:lnTo>
                <a:lnTo>
                  <a:pt x="11026" y="16138"/>
                </a:lnTo>
                <a:cubicBezTo>
                  <a:pt x="10957" y="16174"/>
                  <a:pt x="10883" y="16200"/>
                  <a:pt x="10800" y="16200"/>
                </a:cubicBezTo>
                <a:cubicBezTo>
                  <a:pt x="10717" y="16200"/>
                  <a:pt x="10643" y="16174"/>
                  <a:pt x="10574" y="16138"/>
                </a:cubicBezTo>
                <a:lnTo>
                  <a:pt x="10571" y="16143"/>
                </a:lnTo>
                <a:lnTo>
                  <a:pt x="1244" y="11234"/>
                </a:lnTo>
                <a:lnTo>
                  <a:pt x="1247" y="11229"/>
                </a:lnTo>
                <a:cubicBezTo>
                  <a:pt x="1091" y="11147"/>
                  <a:pt x="982" y="10988"/>
                  <a:pt x="982" y="10800"/>
                </a:cubicBezTo>
                <a:cubicBezTo>
                  <a:pt x="982" y="10612"/>
                  <a:pt x="1091" y="10453"/>
                  <a:pt x="1247" y="10371"/>
                </a:cubicBezTo>
                <a:lnTo>
                  <a:pt x="1244" y="10366"/>
                </a:lnTo>
                <a:lnTo>
                  <a:pt x="3562" y="9146"/>
                </a:lnTo>
                <a:lnTo>
                  <a:pt x="10113" y="12594"/>
                </a:lnTo>
                <a:lnTo>
                  <a:pt x="10117" y="12588"/>
                </a:lnTo>
                <a:cubicBezTo>
                  <a:pt x="10322" y="12697"/>
                  <a:pt x="10552" y="12764"/>
                  <a:pt x="10800" y="12764"/>
                </a:cubicBezTo>
                <a:cubicBezTo>
                  <a:pt x="11048" y="12764"/>
                  <a:pt x="11278" y="12697"/>
                  <a:pt x="11483" y="12588"/>
                </a:cubicBezTo>
                <a:lnTo>
                  <a:pt x="11486" y="12594"/>
                </a:lnTo>
                <a:lnTo>
                  <a:pt x="18038" y="9146"/>
                </a:lnTo>
                <a:lnTo>
                  <a:pt x="20356" y="10366"/>
                </a:lnTo>
                <a:lnTo>
                  <a:pt x="20353" y="10371"/>
                </a:lnTo>
                <a:cubicBezTo>
                  <a:pt x="20509" y="10453"/>
                  <a:pt x="20618" y="10612"/>
                  <a:pt x="20618" y="10800"/>
                </a:cubicBezTo>
                <a:cubicBezTo>
                  <a:pt x="20618" y="10988"/>
                  <a:pt x="20509" y="11147"/>
                  <a:pt x="20353" y="11229"/>
                </a:cubicBezTo>
                <a:moveTo>
                  <a:pt x="20356" y="14784"/>
                </a:moveTo>
                <a:lnTo>
                  <a:pt x="20353" y="14790"/>
                </a:lnTo>
                <a:cubicBezTo>
                  <a:pt x="20509" y="14872"/>
                  <a:pt x="20618" y="15030"/>
                  <a:pt x="20618" y="15218"/>
                </a:cubicBezTo>
                <a:cubicBezTo>
                  <a:pt x="20618" y="15407"/>
                  <a:pt x="20509" y="15565"/>
                  <a:pt x="20353" y="15647"/>
                </a:cubicBezTo>
                <a:lnTo>
                  <a:pt x="20356" y="15653"/>
                </a:lnTo>
                <a:lnTo>
                  <a:pt x="11029" y="20562"/>
                </a:lnTo>
                <a:lnTo>
                  <a:pt x="11026" y="20556"/>
                </a:lnTo>
                <a:cubicBezTo>
                  <a:pt x="10957" y="20592"/>
                  <a:pt x="10883" y="20618"/>
                  <a:pt x="10800" y="20618"/>
                </a:cubicBezTo>
                <a:cubicBezTo>
                  <a:pt x="10717" y="20618"/>
                  <a:pt x="10643" y="20592"/>
                  <a:pt x="10574" y="20556"/>
                </a:cubicBezTo>
                <a:lnTo>
                  <a:pt x="10571" y="20562"/>
                </a:lnTo>
                <a:lnTo>
                  <a:pt x="1244" y="15653"/>
                </a:lnTo>
                <a:lnTo>
                  <a:pt x="1247" y="15647"/>
                </a:lnTo>
                <a:cubicBezTo>
                  <a:pt x="1091" y="15565"/>
                  <a:pt x="982" y="15407"/>
                  <a:pt x="982" y="15218"/>
                </a:cubicBezTo>
                <a:cubicBezTo>
                  <a:pt x="982" y="15030"/>
                  <a:pt x="1091" y="14872"/>
                  <a:pt x="1247" y="14790"/>
                </a:cubicBezTo>
                <a:lnTo>
                  <a:pt x="1244" y="14784"/>
                </a:lnTo>
                <a:lnTo>
                  <a:pt x="3562" y="13564"/>
                </a:lnTo>
                <a:lnTo>
                  <a:pt x="10113" y="17012"/>
                </a:lnTo>
                <a:lnTo>
                  <a:pt x="10117" y="17006"/>
                </a:lnTo>
                <a:cubicBezTo>
                  <a:pt x="10322" y="17115"/>
                  <a:pt x="10552" y="17182"/>
                  <a:pt x="10800" y="17182"/>
                </a:cubicBezTo>
                <a:cubicBezTo>
                  <a:pt x="11048" y="17182"/>
                  <a:pt x="11278" y="17115"/>
                  <a:pt x="11483" y="17006"/>
                </a:cubicBezTo>
                <a:lnTo>
                  <a:pt x="11486" y="17012"/>
                </a:lnTo>
                <a:lnTo>
                  <a:pt x="18038" y="13564"/>
                </a:lnTo>
                <a:cubicBezTo>
                  <a:pt x="18038" y="13564"/>
                  <a:pt x="20356" y="14784"/>
                  <a:pt x="20356" y="14784"/>
                </a:cubicBezTo>
                <a:close/>
                <a:moveTo>
                  <a:pt x="1244" y="6816"/>
                </a:moveTo>
                <a:lnTo>
                  <a:pt x="1247" y="6811"/>
                </a:lnTo>
                <a:cubicBezTo>
                  <a:pt x="1091" y="6728"/>
                  <a:pt x="982" y="6570"/>
                  <a:pt x="982" y="6382"/>
                </a:cubicBezTo>
                <a:cubicBezTo>
                  <a:pt x="982" y="6194"/>
                  <a:pt x="1091" y="6035"/>
                  <a:pt x="1247" y="5953"/>
                </a:cubicBezTo>
                <a:lnTo>
                  <a:pt x="1244" y="5947"/>
                </a:lnTo>
                <a:lnTo>
                  <a:pt x="10571" y="1038"/>
                </a:lnTo>
                <a:lnTo>
                  <a:pt x="10574" y="1044"/>
                </a:lnTo>
                <a:cubicBezTo>
                  <a:pt x="10643" y="1008"/>
                  <a:pt x="10717" y="982"/>
                  <a:pt x="10800" y="982"/>
                </a:cubicBezTo>
                <a:cubicBezTo>
                  <a:pt x="10883" y="982"/>
                  <a:pt x="10957" y="1008"/>
                  <a:pt x="11026" y="1044"/>
                </a:cubicBezTo>
                <a:lnTo>
                  <a:pt x="11029" y="1038"/>
                </a:lnTo>
                <a:lnTo>
                  <a:pt x="20356" y="5947"/>
                </a:lnTo>
                <a:lnTo>
                  <a:pt x="20353" y="5953"/>
                </a:lnTo>
                <a:cubicBezTo>
                  <a:pt x="20509" y="6035"/>
                  <a:pt x="20618" y="6194"/>
                  <a:pt x="20618" y="6382"/>
                </a:cubicBezTo>
                <a:cubicBezTo>
                  <a:pt x="20618" y="6570"/>
                  <a:pt x="20509" y="6728"/>
                  <a:pt x="20353" y="6811"/>
                </a:cubicBezTo>
                <a:lnTo>
                  <a:pt x="20356" y="6816"/>
                </a:lnTo>
                <a:lnTo>
                  <a:pt x="11029" y="11725"/>
                </a:lnTo>
                <a:lnTo>
                  <a:pt x="11026" y="11720"/>
                </a:lnTo>
                <a:cubicBezTo>
                  <a:pt x="10957" y="11756"/>
                  <a:pt x="10883" y="11782"/>
                  <a:pt x="10800" y="11782"/>
                </a:cubicBezTo>
                <a:cubicBezTo>
                  <a:pt x="10717" y="11782"/>
                  <a:pt x="10643" y="11756"/>
                  <a:pt x="10574" y="11720"/>
                </a:cubicBezTo>
                <a:lnTo>
                  <a:pt x="10571" y="11725"/>
                </a:lnTo>
                <a:cubicBezTo>
                  <a:pt x="10571" y="11725"/>
                  <a:pt x="1244" y="6816"/>
                  <a:pt x="1244" y="6816"/>
                </a:cubicBezTo>
                <a:close/>
                <a:moveTo>
                  <a:pt x="21600" y="10800"/>
                </a:moveTo>
                <a:cubicBezTo>
                  <a:pt x="21600" y="10234"/>
                  <a:pt x="21278" y="9749"/>
                  <a:pt x="20810" y="9503"/>
                </a:cubicBezTo>
                <a:lnTo>
                  <a:pt x="20813" y="9497"/>
                </a:lnTo>
                <a:lnTo>
                  <a:pt x="19092" y="8591"/>
                </a:lnTo>
                <a:lnTo>
                  <a:pt x="20813" y="7685"/>
                </a:lnTo>
                <a:lnTo>
                  <a:pt x="20810" y="7679"/>
                </a:lnTo>
                <a:cubicBezTo>
                  <a:pt x="21278" y="7433"/>
                  <a:pt x="21600" y="6948"/>
                  <a:pt x="21600" y="6382"/>
                </a:cubicBezTo>
                <a:cubicBezTo>
                  <a:pt x="21600" y="5816"/>
                  <a:pt x="21278" y="5331"/>
                  <a:pt x="20810" y="5085"/>
                </a:cubicBezTo>
                <a:lnTo>
                  <a:pt x="20813" y="5079"/>
                </a:lnTo>
                <a:lnTo>
                  <a:pt x="11486" y="170"/>
                </a:lnTo>
                <a:lnTo>
                  <a:pt x="11483" y="175"/>
                </a:lnTo>
                <a:cubicBezTo>
                  <a:pt x="11278" y="67"/>
                  <a:pt x="11048" y="0"/>
                  <a:pt x="10800" y="0"/>
                </a:cubicBezTo>
                <a:cubicBezTo>
                  <a:pt x="10552" y="0"/>
                  <a:pt x="10322" y="67"/>
                  <a:pt x="10117" y="175"/>
                </a:cubicBezTo>
                <a:lnTo>
                  <a:pt x="10113" y="170"/>
                </a:lnTo>
                <a:lnTo>
                  <a:pt x="786" y="5079"/>
                </a:lnTo>
                <a:lnTo>
                  <a:pt x="790" y="5085"/>
                </a:lnTo>
                <a:cubicBezTo>
                  <a:pt x="322" y="5331"/>
                  <a:pt x="0" y="5816"/>
                  <a:pt x="0" y="6382"/>
                </a:cubicBezTo>
                <a:cubicBezTo>
                  <a:pt x="0" y="6948"/>
                  <a:pt x="322" y="7433"/>
                  <a:pt x="790" y="7679"/>
                </a:cubicBezTo>
                <a:lnTo>
                  <a:pt x="786" y="7685"/>
                </a:lnTo>
                <a:lnTo>
                  <a:pt x="2508" y="8591"/>
                </a:lnTo>
                <a:lnTo>
                  <a:pt x="786" y="9497"/>
                </a:lnTo>
                <a:lnTo>
                  <a:pt x="790" y="9503"/>
                </a:lnTo>
                <a:cubicBezTo>
                  <a:pt x="322" y="9749"/>
                  <a:pt x="0" y="10234"/>
                  <a:pt x="0" y="10800"/>
                </a:cubicBezTo>
                <a:cubicBezTo>
                  <a:pt x="0" y="11366"/>
                  <a:pt x="322" y="11851"/>
                  <a:pt x="790" y="12097"/>
                </a:cubicBezTo>
                <a:lnTo>
                  <a:pt x="786" y="12103"/>
                </a:lnTo>
                <a:lnTo>
                  <a:pt x="2508" y="13009"/>
                </a:lnTo>
                <a:lnTo>
                  <a:pt x="786" y="13915"/>
                </a:lnTo>
                <a:lnTo>
                  <a:pt x="790" y="13921"/>
                </a:lnTo>
                <a:cubicBezTo>
                  <a:pt x="322" y="14167"/>
                  <a:pt x="0" y="14652"/>
                  <a:pt x="0" y="15218"/>
                </a:cubicBezTo>
                <a:cubicBezTo>
                  <a:pt x="0" y="15784"/>
                  <a:pt x="322" y="16269"/>
                  <a:pt x="790" y="16515"/>
                </a:cubicBezTo>
                <a:lnTo>
                  <a:pt x="786" y="16521"/>
                </a:lnTo>
                <a:lnTo>
                  <a:pt x="10113" y="21430"/>
                </a:lnTo>
                <a:lnTo>
                  <a:pt x="10117" y="21425"/>
                </a:lnTo>
                <a:cubicBezTo>
                  <a:pt x="10322" y="21533"/>
                  <a:pt x="10552" y="21600"/>
                  <a:pt x="10800" y="21600"/>
                </a:cubicBezTo>
                <a:cubicBezTo>
                  <a:pt x="11048" y="21600"/>
                  <a:pt x="11278" y="21533"/>
                  <a:pt x="11483" y="21425"/>
                </a:cubicBezTo>
                <a:lnTo>
                  <a:pt x="11486" y="21430"/>
                </a:lnTo>
                <a:lnTo>
                  <a:pt x="20813" y="16521"/>
                </a:lnTo>
                <a:lnTo>
                  <a:pt x="20810" y="16515"/>
                </a:lnTo>
                <a:cubicBezTo>
                  <a:pt x="21278" y="16269"/>
                  <a:pt x="21600" y="15784"/>
                  <a:pt x="21600" y="15218"/>
                </a:cubicBezTo>
                <a:cubicBezTo>
                  <a:pt x="21600" y="14652"/>
                  <a:pt x="21278" y="14167"/>
                  <a:pt x="20810" y="13921"/>
                </a:cubicBezTo>
                <a:lnTo>
                  <a:pt x="20813" y="13915"/>
                </a:lnTo>
                <a:lnTo>
                  <a:pt x="19092" y="13009"/>
                </a:lnTo>
                <a:lnTo>
                  <a:pt x="20813" y="12103"/>
                </a:lnTo>
                <a:lnTo>
                  <a:pt x="20810" y="12097"/>
                </a:lnTo>
                <a:cubicBezTo>
                  <a:pt x="21278" y="11851"/>
                  <a:pt x="21600" y="11366"/>
                  <a:pt x="21600" y="1080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10694" tIns="10694" rIns="10694" bIns="10694" anchor="ctr"/>
          <a:lstStyle/>
          <a:p>
            <a:pPr defTabSz="128328" eaLnBrk="1" fontAlgn="auto" hangingPunct="1">
              <a:spcBef>
                <a:spcPts val="0"/>
              </a:spcBef>
              <a:spcAft>
                <a:spcPts val="0"/>
              </a:spcAft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800"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8" name="Объект 25"/>
          <p:cNvSpPr>
            <a:spLocks noGrp="1"/>
          </p:cNvSpPr>
          <p:nvPr>
            <p:ph sz="quarter" idx="12"/>
          </p:nvPr>
        </p:nvSpPr>
        <p:spPr>
          <a:xfrm>
            <a:off x="6131878" y="1499243"/>
            <a:ext cx="2647791" cy="2967543"/>
          </a:xfrm>
          <a:prstGeom prst="rect">
            <a:avLst/>
          </a:prstGeom>
        </p:spPr>
        <p:txBody>
          <a:bodyPr lIns="68461" tIns="34231" rIns="68461" bIns="34231"/>
          <a:lstStyle>
            <a:lvl1pPr>
              <a:defRPr sz="1500"/>
            </a:lvl1pPr>
            <a:lvl2pPr>
              <a:defRPr sz="13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3" hasCustomPrompt="1"/>
          </p:nvPr>
        </p:nvSpPr>
        <p:spPr>
          <a:xfrm>
            <a:off x="375911" y="352131"/>
            <a:ext cx="3442488" cy="433300"/>
          </a:xfrm>
          <a:prstGeom prst="rect">
            <a:avLst/>
          </a:prstGeom>
        </p:spPr>
        <p:txBody>
          <a:bodyPr lIns="68461" tIns="34231" rIns="68461" bIns="34231"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/>
              <a:t>Текст в две колонки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4" hasCustomPrompt="1"/>
          </p:nvPr>
        </p:nvSpPr>
        <p:spPr>
          <a:xfrm>
            <a:off x="375911" y="839147"/>
            <a:ext cx="3442488" cy="270961"/>
          </a:xfrm>
          <a:prstGeom prst="rect">
            <a:avLst/>
          </a:prstGeom>
        </p:spPr>
        <p:txBody>
          <a:bodyPr lIns="68461" tIns="34231" rIns="68461" bIns="34231"/>
          <a:lstStyle>
            <a:lvl1pPr marL="0" indent="0">
              <a:buNone/>
              <a:defRPr sz="120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/>
              <a:t>С фотоизображением 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Текст 21"/>
          <p:cNvSpPr>
            <a:spLocks noGrp="1"/>
          </p:cNvSpPr>
          <p:nvPr>
            <p:ph type="body" sz="quarter" idx="14"/>
          </p:nvPr>
        </p:nvSpPr>
        <p:spPr>
          <a:xfrm>
            <a:off x="6567173" y="3462821"/>
            <a:ext cx="1667289" cy="892861"/>
          </a:xfrm>
          <a:prstGeom prst="rect">
            <a:avLst/>
          </a:prstGeom>
        </p:spPr>
        <p:txBody>
          <a:bodyPr lIns="68461" tIns="34231" rIns="68461" bIns="34231"/>
          <a:lstStyle>
            <a:lvl1pPr>
              <a:defRPr sz="900"/>
            </a:lvl1pPr>
            <a:lvl2pPr>
              <a:defRPr sz="900"/>
            </a:lvl2pPr>
            <a:lvl3pPr>
              <a:defRPr sz="9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3" name="Текст 21"/>
          <p:cNvSpPr>
            <a:spLocks noGrp="1"/>
          </p:cNvSpPr>
          <p:nvPr>
            <p:ph type="body" sz="quarter" idx="15"/>
          </p:nvPr>
        </p:nvSpPr>
        <p:spPr>
          <a:xfrm>
            <a:off x="841352" y="3467424"/>
            <a:ext cx="1667289" cy="892861"/>
          </a:xfrm>
          <a:prstGeom prst="rect">
            <a:avLst/>
          </a:prstGeom>
        </p:spPr>
        <p:txBody>
          <a:bodyPr lIns="68461" tIns="34231" rIns="68461" bIns="34231"/>
          <a:lstStyle>
            <a:lvl1pPr>
              <a:defRPr sz="900"/>
            </a:lvl1pPr>
            <a:lvl2pPr>
              <a:defRPr sz="900"/>
            </a:lvl2pPr>
            <a:lvl3pPr>
              <a:defRPr sz="9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8" name="Рисунок 2"/>
          <p:cNvSpPr>
            <a:spLocks noGrp="1"/>
          </p:cNvSpPr>
          <p:nvPr>
            <p:ph type="pic" sz="quarter" idx="13"/>
          </p:nvPr>
        </p:nvSpPr>
        <p:spPr>
          <a:xfrm>
            <a:off x="6713238" y="1795272"/>
            <a:ext cx="1374386" cy="1521922"/>
          </a:xfrm>
          <a:prstGeom prst="rect">
            <a:avLst/>
          </a:prstGeom>
        </p:spPr>
        <p:txBody>
          <a:bodyPr lIns="68461" tIns="34231" rIns="68461" bIns="34231"/>
          <a:lstStyle>
            <a:lvl1pPr>
              <a:defRPr sz="1200"/>
            </a:lvl1pPr>
          </a:lstStyle>
          <a:p>
            <a:r>
              <a:rPr lang="ru-RU"/>
              <a:t>Вставка рисунка</a:t>
            </a:r>
            <a:endParaRPr lang="ru-RU" dirty="0"/>
          </a:p>
        </p:txBody>
      </p:sp>
      <p:sp>
        <p:nvSpPr>
          <p:cNvPr id="17" name="Рисунок 2"/>
          <p:cNvSpPr>
            <a:spLocks noGrp="1"/>
          </p:cNvSpPr>
          <p:nvPr>
            <p:ph type="pic" sz="quarter" idx="12"/>
          </p:nvPr>
        </p:nvSpPr>
        <p:spPr>
          <a:xfrm>
            <a:off x="4802390" y="1779301"/>
            <a:ext cx="1374386" cy="1521922"/>
          </a:xfrm>
          <a:prstGeom prst="rect">
            <a:avLst/>
          </a:prstGeom>
        </p:spPr>
        <p:txBody>
          <a:bodyPr lIns="68461" tIns="34231" rIns="68461" bIns="34231"/>
          <a:lstStyle>
            <a:lvl1pPr>
              <a:defRPr sz="1200"/>
            </a:lvl1pPr>
          </a:lstStyle>
          <a:p>
            <a:r>
              <a:rPr lang="ru-RU"/>
              <a:t>Вставка рисунка</a:t>
            </a:r>
            <a:endParaRPr lang="ru-RU" dirty="0"/>
          </a:p>
        </p:txBody>
      </p:sp>
      <p:sp>
        <p:nvSpPr>
          <p:cNvPr id="16" name="Рисунок 2"/>
          <p:cNvSpPr>
            <a:spLocks noGrp="1"/>
          </p:cNvSpPr>
          <p:nvPr>
            <p:ph type="pic" sz="quarter" idx="11"/>
          </p:nvPr>
        </p:nvSpPr>
        <p:spPr>
          <a:xfrm>
            <a:off x="2908619" y="1795272"/>
            <a:ext cx="1374386" cy="1521922"/>
          </a:xfrm>
          <a:prstGeom prst="rect">
            <a:avLst/>
          </a:prstGeom>
        </p:spPr>
        <p:txBody>
          <a:bodyPr lIns="68461" tIns="34231" rIns="68461" bIns="34231"/>
          <a:lstStyle>
            <a:lvl1pPr>
              <a:defRPr sz="1200"/>
            </a:lvl1pPr>
          </a:lstStyle>
          <a:p>
            <a:r>
              <a:rPr lang="ru-RU"/>
              <a:t>Вставка рисунка</a:t>
            </a:r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sz="quarter" idx="10"/>
          </p:nvPr>
        </p:nvSpPr>
        <p:spPr>
          <a:xfrm>
            <a:off x="1006777" y="1800046"/>
            <a:ext cx="1374386" cy="1521922"/>
          </a:xfrm>
          <a:prstGeom prst="rect">
            <a:avLst/>
          </a:prstGeom>
        </p:spPr>
        <p:txBody>
          <a:bodyPr lIns="68461" tIns="34231" rIns="68461" bIns="34231"/>
          <a:lstStyle>
            <a:lvl1pPr>
              <a:defRPr sz="1200"/>
            </a:lvl1pPr>
          </a:lstStyle>
          <a:p>
            <a:r>
              <a:rPr lang="ru-RU"/>
              <a:t>Вставка рисунка</a:t>
            </a:r>
            <a:endParaRPr lang="ru-RU" dirty="0"/>
          </a:p>
        </p:txBody>
      </p:sp>
      <p:sp>
        <p:nvSpPr>
          <p:cNvPr id="24" name="Текст 21"/>
          <p:cNvSpPr>
            <a:spLocks noGrp="1"/>
          </p:cNvSpPr>
          <p:nvPr>
            <p:ph type="body" sz="quarter" idx="16"/>
          </p:nvPr>
        </p:nvSpPr>
        <p:spPr>
          <a:xfrm>
            <a:off x="2743178" y="3462821"/>
            <a:ext cx="1667289" cy="892861"/>
          </a:xfrm>
          <a:prstGeom prst="rect">
            <a:avLst/>
          </a:prstGeom>
        </p:spPr>
        <p:txBody>
          <a:bodyPr lIns="68461" tIns="34231" rIns="68461" bIns="34231"/>
          <a:lstStyle>
            <a:lvl1pPr>
              <a:defRPr sz="900"/>
            </a:lvl1pPr>
            <a:lvl2pPr>
              <a:defRPr sz="900"/>
            </a:lvl2pPr>
            <a:lvl3pPr>
              <a:defRPr sz="9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5" name="Текст 21"/>
          <p:cNvSpPr>
            <a:spLocks noGrp="1"/>
          </p:cNvSpPr>
          <p:nvPr>
            <p:ph type="body" sz="quarter" idx="17"/>
          </p:nvPr>
        </p:nvSpPr>
        <p:spPr>
          <a:xfrm>
            <a:off x="4666275" y="3462821"/>
            <a:ext cx="1667289" cy="892861"/>
          </a:xfrm>
          <a:prstGeom prst="rect">
            <a:avLst/>
          </a:prstGeom>
        </p:spPr>
        <p:txBody>
          <a:bodyPr lIns="68461" tIns="34231" rIns="68461" bIns="34231"/>
          <a:lstStyle>
            <a:lvl1pPr>
              <a:defRPr sz="900"/>
            </a:lvl1pPr>
            <a:lvl2pPr>
              <a:defRPr sz="900"/>
            </a:lvl2pPr>
            <a:lvl3pPr>
              <a:defRPr sz="9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6" name="Текст 3"/>
          <p:cNvSpPr>
            <a:spLocks noGrp="1"/>
          </p:cNvSpPr>
          <p:nvPr>
            <p:ph type="body" sz="quarter" idx="18" hasCustomPrompt="1"/>
          </p:nvPr>
        </p:nvSpPr>
        <p:spPr>
          <a:xfrm>
            <a:off x="376467" y="839147"/>
            <a:ext cx="2582756" cy="216053"/>
          </a:xfrm>
          <a:prstGeom prst="rect">
            <a:avLst/>
          </a:prstGeom>
          <a:solidFill>
            <a:schemeClr val="bg1"/>
          </a:solidFill>
        </p:spPr>
        <p:txBody>
          <a:bodyPr lIns="68461" tIns="34231" rIns="68461" bIns="34231"/>
          <a:lstStyle>
            <a:lvl1pPr marL="0" indent="0">
              <a:buNone/>
              <a:defRPr sz="120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/>
              <a:t>С подписями</a:t>
            </a:r>
          </a:p>
        </p:txBody>
      </p:sp>
      <p:sp>
        <p:nvSpPr>
          <p:cNvPr id="27" name="Текст 5"/>
          <p:cNvSpPr>
            <a:spLocks noGrp="1"/>
          </p:cNvSpPr>
          <p:nvPr>
            <p:ph type="body" sz="quarter" idx="19" hasCustomPrompt="1"/>
          </p:nvPr>
        </p:nvSpPr>
        <p:spPr>
          <a:xfrm>
            <a:off x="375911" y="352132"/>
            <a:ext cx="3119940" cy="378391"/>
          </a:xfrm>
          <a:prstGeom prst="rect">
            <a:avLst/>
          </a:prstGeom>
        </p:spPr>
        <p:txBody>
          <a:bodyPr lIns="68461" tIns="34231" rIns="68461" bIns="34231"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/>
              <a:t>Фотоизображения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2550"/>
          <p:cNvSpPr/>
          <p:nvPr/>
        </p:nvSpPr>
        <p:spPr>
          <a:xfrm>
            <a:off x="4551248" y="1802433"/>
            <a:ext cx="272743" cy="23873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109" y="7364"/>
                </a:moveTo>
                <a:cubicBezTo>
                  <a:pt x="20838" y="7364"/>
                  <a:pt x="20618" y="7584"/>
                  <a:pt x="20618" y="7855"/>
                </a:cubicBezTo>
                <a:lnTo>
                  <a:pt x="20618" y="18655"/>
                </a:lnTo>
                <a:cubicBezTo>
                  <a:pt x="20618" y="19739"/>
                  <a:pt x="19739" y="20618"/>
                  <a:pt x="18655" y="20618"/>
                </a:cubicBezTo>
                <a:lnTo>
                  <a:pt x="2945" y="20618"/>
                </a:lnTo>
                <a:cubicBezTo>
                  <a:pt x="1861" y="20618"/>
                  <a:pt x="982" y="19739"/>
                  <a:pt x="982" y="18655"/>
                </a:cubicBezTo>
                <a:lnTo>
                  <a:pt x="982" y="2945"/>
                </a:lnTo>
                <a:cubicBezTo>
                  <a:pt x="982" y="1861"/>
                  <a:pt x="1861" y="982"/>
                  <a:pt x="2945" y="982"/>
                </a:cubicBezTo>
                <a:lnTo>
                  <a:pt x="13745" y="982"/>
                </a:lnTo>
                <a:cubicBezTo>
                  <a:pt x="14017" y="982"/>
                  <a:pt x="14236" y="762"/>
                  <a:pt x="14236" y="491"/>
                </a:cubicBezTo>
                <a:cubicBezTo>
                  <a:pt x="14236" y="220"/>
                  <a:pt x="14017" y="0"/>
                  <a:pt x="13745" y="0"/>
                </a:cubicBezTo>
                <a:lnTo>
                  <a:pt x="2945" y="0"/>
                </a:lnTo>
                <a:cubicBezTo>
                  <a:pt x="1318" y="0"/>
                  <a:pt x="0" y="1319"/>
                  <a:pt x="0" y="2945"/>
                </a:cubicBezTo>
                <a:lnTo>
                  <a:pt x="0" y="18655"/>
                </a:lnTo>
                <a:cubicBezTo>
                  <a:pt x="0" y="20282"/>
                  <a:pt x="1318" y="21600"/>
                  <a:pt x="2945" y="21600"/>
                </a:cubicBezTo>
                <a:lnTo>
                  <a:pt x="18655" y="21600"/>
                </a:lnTo>
                <a:cubicBezTo>
                  <a:pt x="20282" y="21600"/>
                  <a:pt x="21600" y="20282"/>
                  <a:pt x="21600" y="18655"/>
                </a:cubicBezTo>
                <a:lnTo>
                  <a:pt x="21600" y="7855"/>
                </a:lnTo>
                <a:cubicBezTo>
                  <a:pt x="21600" y="7584"/>
                  <a:pt x="21380" y="7364"/>
                  <a:pt x="21109" y="7364"/>
                </a:cubicBezTo>
                <a:moveTo>
                  <a:pt x="7006" y="12764"/>
                </a:moveTo>
                <a:lnTo>
                  <a:pt x="8836" y="12764"/>
                </a:lnTo>
                <a:lnTo>
                  <a:pt x="8836" y="14594"/>
                </a:lnTo>
                <a:lnTo>
                  <a:pt x="6627" y="14973"/>
                </a:lnTo>
                <a:cubicBezTo>
                  <a:pt x="6627" y="14973"/>
                  <a:pt x="7006" y="12764"/>
                  <a:pt x="7006" y="12764"/>
                </a:cubicBezTo>
                <a:close/>
                <a:moveTo>
                  <a:pt x="16775" y="2742"/>
                </a:moveTo>
                <a:lnTo>
                  <a:pt x="18858" y="4825"/>
                </a:lnTo>
                <a:lnTo>
                  <a:pt x="9818" y="13865"/>
                </a:lnTo>
                <a:lnTo>
                  <a:pt x="9818" y="11782"/>
                </a:lnTo>
                <a:lnTo>
                  <a:pt x="7736" y="11782"/>
                </a:lnTo>
                <a:cubicBezTo>
                  <a:pt x="7736" y="11782"/>
                  <a:pt x="16775" y="2742"/>
                  <a:pt x="16775" y="2742"/>
                </a:cubicBezTo>
                <a:close/>
                <a:moveTo>
                  <a:pt x="18104" y="1414"/>
                </a:moveTo>
                <a:cubicBezTo>
                  <a:pt x="18371" y="1147"/>
                  <a:pt x="18739" y="982"/>
                  <a:pt x="19145" y="982"/>
                </a:cubicBezTo>
                <a:cubicBezTo>
                  <a:pt x="19959" y="982"/>
                  <a:pt x="20618" y="1642"/>
                  <a:pt x="20618" y="2455"/>
                </a:cubicBezTo>
                <a:cubicBezTo>
                  <a:pt x="20618" y="2861"/>
                  <a:pt x="20453" y="3230"/>
                  <a:pt x="20187" y="3496"/>
                </a:cubicBezTo>
                <a:lnTo>
                  <a:pt x="19552" y="4131"/>
                </a:lnTo>
                <a:lnTo>
                  <a:pt x="17469" y="2048"/>
                </a:lnTo>
                <a:cubicBezTo>
                  <a:pt x="17469" y="2048"/>
                  <a:pt x="18104" y="1414"/>
                  <a:pt x="18104" y="1414"/>
                </a:cubicBezTo>
                <a:close/>
                <a:moveTo>
                  <a:pt x="5400" y="16200"/>
                </a:moveTo>
                <a:lnTo>
                  <a:pt x="9590" y="15481"/>
                </a:lnTo>
                <a:lnTo>
                  <a:pt x="20881" y="4190"/>
                </a:lnTo>
                <a:cubicBezTo>
                  <a:pt x="21325" y="3746"/>
                  <a:pt x="21600" y="3133"/>
                  <a:pt x="21600" y="2455"/>
                </a:cubicBezTo>
                <a:cubicBezTo>
                  <a:pt x="21600" y="1099"/>
                  <a:pt x="20501" y="0"/>
                  <a:pt x="19145" y="0"/>
                </a:cubicBezTo>
                <a:cubicBezTo>
                  <a:pt x="18468" y="0"/>
                  <a:pt x="17854" y="275"/>
                  <a:pt x="17410" y="719"/>
                </a:cubicBezTo>
                <a:lnTo>
                  <a:pt x="6119" y="12010"/>
                </a:lnTo>
                <a:cubicBezTo>
                  <a:pt x="6119" y="12010"/>
                  <a:pt x="5400" y="16200"/>
                  <a:pt x="5400" y="16200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10694" tIns="10694" rIns="10694" bIns="10694" anchor="ctr"/>
          <a:lstStyle/>
          <a:p>
            <a:pPr defTabSz="128328" eaLnBrk="1" fontAlgn="auto" hangingPunct="1">
              <a:spcBef>
                <a:spcPts val="0"/>
              </a:spcBef>
              <a:spcAft>
                <a:spcPts val="0"/>
              </a:spcAft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800"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45" name="Shape 2550"/>
          <p:cNvSpPr/>
          <p:nvPr/>
        </p:nvSpPr>
        <p:spPr>
          <a:xfrm>
            <a:off x="4551248" y="2657097"/>
            <a:ext cx="272743" cy="23873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109" y="7364"/>
                </a:moveTo>
                <a:cubicBezTo>
                  <a:pt x="20838" y="7364"/>
                  <a:pt x="20618" y="7584"/>
                  <a:pt x="20618" y="7855"/>
                </a:cubicBezTo>
                <a:lnTo>
                  <a:pt x="20618" y="18655"/>
                </a:lnTo>
                <a:cubicBezTo>
                  <a:pt x="20618" y="19739"/>
                  <a:pt x="19739" y="20618"/>
                  <a:pt x="18655" y="20618"/>
                </a:cubicBezTo>
                <a:lnTo>
                  <a:pt x="2945" y="20618"/>
                </a:lnTo>
                <a:cubicBezTo>
                  <a:pt x="1861" y="20618"/>
                  <a:pt x="982" y="19739"/>
                  <a:pt x="982" y="18655"/>
                </a:cubicBezTo>
                <a:lnTo>
                  <a:pt x="982" y="2945"/>
                </a:lnTo>
                <a:cubicBezTo>
                  <a:pt x="982" y="1861"/>
                  <a:pt x="1861" y="982"/>
                  <a:pt x="2945" y="982"/>
                </a:cubicBezTo>
                <a:lnTo>
                  <a:pt x="13745" y="982"/>
                </a:lnTo>
                <a:cubicBezTo>
                  <a:pt x="14017" y="982"/>
                  <a:pt x="14236" y="762"/>
                  <a:pt x="14236" y="491"/>
                </a:cubicBezTo>
                <a:cubicBezTo>
                  <a:pt x="14236" y="220"/>
                  <a:pt x="14017" y="0"/>
                  <a:pt x="13745" y="0"/>
                </a:cubicBezTo>
                <a:lnTo>
                  <a:pt x="2945" y="0"/>
                </a:lnTo>
                <a:cubicBezTo>
                  <a:pt x="1318" y="0"/>
                  <a:pt x="0" y="1319"/>
                  <a:pt x="0" y="2945"/>
                </a:cubicBezTo>
                <a:lnTo>
                  <a:pt x="0" y="18655"/>
                </a:lnTo>
                <a:cubicBezTo>
                  <a:pt x="0" y="20282"/>
                  <a:pt x="1318" y="21600"/>
                  <a:pt x="2945" y="21600"/>
                </a:cubicBezTo>
                <a:lnTo>
                  <a:pt x="18655" y="21600"/>
                </a:lnTo>
                <a:cubicBezTo>
                  <a:pt x="20282" y="21600"/>
                  <a:pt x="21600" y="20282"/>
                  <a:pt x="21600" y="18655"/>
                </a:cubicBezTo>
                <a:lnTo>
                  <a:pt x="21600" y="7855"/>
                </a:lnTo>
                <a:cubicBezTo>
                  <a:pt x="21600" y="7584"/>
                  <a:pt x="21380" y="7364"/>
                  <a:pt x="21109" y="7364"/>
                </a:cubicBezTo>
                <a:moveTo>
                  <a:pt x="7006" y="12764"/>
                </a:moveTo>
                <a:lnTo>
                  <a:pt x="8836" y="12764"/>
                </a:lnTo>
                <a:lnTo>
                  <a:pt x="8836" y="14594"/>
                </a:lnTo>
                <a:lnTo>
                  <a:pt x="6627" y="14973"/>
                </a:lnTo>
                <a:cubicBezTo>
                  <a:pt x="6627" y="14973"/>
                  <a:pt x="7006" y="12764"/>
                  <a:pt x="7006" y="12764"/>
                </a:cubicBezTo>
                <a:close/>
                <a:moveTo>
                  <a:pt x="16775" y="2742"/>
                </a:moveTo>
                <a:lnTo>
                  <a:pt x="18858" y="4825"/>
                </a:lnTo>
                <a:lnTo>
                  <a:pt x="9818" y="13865"/>
                </a:lnTo>
                <a:lnTo>
                  <a:pt x="9818" y="11782"/>
                </a:lnTo>
                <a:lnTo>
                  <a:pt x="7736" y="11782"/>
                </a:lnTo>
                <a:cubicBezTo>
                  <a:pt x="7736" y="11782"/>
                  <a:pt x="16775" y="2742"/>
                  <a:pt x="16775" y="2742"/>
                </a:cubicBezTo>
                <a:close/>
                <a:moveTo>
                  <a:pt x="18104" y="1414"/>
                </a:moveTo>
                <a:cubicBezTo>
                  <a:pt x="18371" y="1147"/>
                  <a:pt x="18739" y="982"/>
                  <a:pt x="19145" y="982"/>
                </a:cubicBezTo>
                <a:cubicBezTo>
                  <a:pt x="19959" y="982"/>
                  <a:pt x="20618" y="1642"/>
                  <a:pt x="20618" y="2455"/>
                </a:cubicBezTo>
                <a:cubicBezTo>
                  <a:pt x="20618" y="2861"/>
                  <a:pt x="20453" y="3230"/>
                  <a:pt x="20187" y="3496"/>
                </a:cubicBezTo>
                <a:lnTo>
                  <a:pt x="19552" y="4131"/>
                </a:lnTo>
                <a:lnTo>
                  <a:pt x="17469" y="2048"/>
                </a:lnTo>
                <a:cubicBezTo>
                  <a:pt x="17469" y="2048"/>
                  <a:pt x="18104" y="1414"/>
                  <a:pt x="18104" y="1414"/>
                </a:cubicBezTo>
                <a:close/>
                <a:moveTo>
                  <a:pt x="5400" y="16200"/>
                </a:moveTo>
                <a:lnTo>
                  <a:pt x="9590" y="15481"/>
                </a:lnTo>
                <a:lnTo>
                  <a:pt x="20881" y="4190"/>
                </a:lnTo>
                <a:cubicBezTo>
                  <a:pt x="21325" y="3746"/>
                  <a:pt x="21600" y="3133"/>
                  <a:pt x="21600" y="2455"/>
                </a:cubicBezTo>
                <a:cubicBezTo>
                  <a:pt x="21600" y="1099"/>
                  <a:pt x="20501" y="0"/>
                  <a:pt x="19145" y="0"/>
                </a:cubicBezTo>
                <a:cubicBezTo>
                  <a:pt x="18468" y="0"/>
                  <a:pt x="17854" y="275"/>
                  <a:pt x="17410" y="719"/>
                </a:cubicBezTo>
                <a:lnTo>
                  <a:pt x="6119" y="12010"/>
                </a:lnTo>
                <a:cubicBezTo>
                  <a:pt x="6119" y="12010"/>
                  <a:pt x="5400" y="16200"/>
                  <a:pt x="5400" y="16200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10694" tIns="10694" rIns="10694" bIns="10694" anchor="ctr"/>
          <a:lstStyle/>
          <a:p>
            <a:pPr defTabSz="128328" eaLnBrk="1" fontAlgn="auto" hangingPunct="1">
              <a:spcBef>
                <a:spcPts val="0"/>
              </a:spcBef>
              <a:spcAft>
                <a:spcPts val="0"/>
              </a:spcAft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800">
              <a:solidFill>
                <a:srgbClr val="0000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46" name="Shape 2550"/>
          <p:cNvSpPr/>
          <p:nvPr/>
        </p:nvSpPr>
        <p:spPr>
          <a:xfrm>
            <a:off x="4551248" y="3504598"/>
            <a:ext cx="272743" cy="23873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109" y="7364"/>
                </a:moveTo>
                <a:cubicBezTo>
                  <a:pt x="20838" y="7364"/>
                  <a:pt x="20618" y="7584"/>
                  <a:pt x="20618" y="7855"/>
                </a:cubicBezTo>
                <a:lnTo>
                  <a:pt x="20618" y="18655"/>
                </a:lnTo>
                <a:cubicBezTo>
                  <a:pt x="20618" y="19739"/>
                  <a:pt x="19739" y="20618"/>
                  <a:pt x="18655" y="20618"/>
                </a:cubicBezTo>
                <a:lnTo>
                  <a:pt x="2945" y="20618"/>
                </a:lnTo>
                <a:cubicBezTo>
                  <a:pt x="1861" y="20618"/>
                  <a:pt x="982" y="19739"/>
                  <a:pt x="982" y="18655"/>
                </a:cubicBezTo>
                <a:lnTo>
                  <a:pt x="982" y="2945"/>
                </a:lnTo>
                <a:cubicBezTo>
                  <a:pt x="982" y="1861"/>
                  <a:pt x="1861" y="982"/>
                  <a:pt x="2945" y="982"/>
                </a:cubicBezTo>
                <a:lnTo>
                  <a:pt x="13745" y="982"/>
                </a:lnTo>
                <a:cubicBezTo>
                  <a:pt x="14017" y="982"/>
                  <a:pt x="14236" y="762"/>
                  <a:pt x="14236" y="491"/>
                </a:cubicBezTo>
                <a:cubicBezTo>
                  <a:pt x="14236" y="220"/>
                  <a:pt x="14017" y="0"/>
                  <a:pt x="13745" y="0"/>
                </a:cubicBezTo>
                <a:lnTo>
                  <a:pt x="2945" y="0"/>
                </a:lnTo>
                <a:cubicBezTo>
                  <a:pt x="1318" y="0"/>
                  <a:pt x="0" y="1319"/>
                  <a:pt x="0" y="2945"/>
                </a:cubicBezTo>
                <a:lnTo>
                  <a:pt x="0" y="18655"/>
                </a:lnTo>
                <a:cubicBezTo>
                  <a:pt x="0" y="20282"/>
                  <a:pt x="1318" y="21600"/>
                  <a:pt x="2945" y="21600"/>
                </a:cubicBezTo>
                <a:lnTo>
                  <a:pt x="18655" y="21600"/>
                </a:lnTo>
                <a:cubicBezTo>
                  <a:pt x="20282" y="21600"/>
                  <a:pt x="21600" y="20282"/>
                  <a:pt x="21600" y="18655"/>
                </a:cubicBezTo>
                <a:lnTo>
                  <a:pt x="21600" y="7855"/>
                </a:lnTo>
                <a:cubicBezTo>
                  <a:pt x="21600" y="7584"/>
                  <a:pt x="21380" y="7364"/>
                  <a:pt x="21109" y="7364"/>
                </a:cubicBezTo>
                <a:moveTo>
                  <a:pt x="7006" y="12764"/>
                </a:moveTo>
                <a:lnTo>
                  <a:pt x="8836" y="12764"/>
                </a:lnTo>
                <a:lnTo>
                  <a:pt x="8836" y="14594"/>
                </a:lnTo>
                <a:lnTo>
                  <a:pt x="6627" y="14973"/>
                </a:lnTo>
                <a:cubicBezTo>
                  <a:pt x="6627" y="14973"/>
                  <a:pt x="7006" y="12764"/>
                  <a:pt x="7006" y="12764"/>
                </a:cubicBezTo>
                <a:close/>
                <a:moveTo>
                  <a:pt x="16775" y="2742"/>
                </a:moveTo>
                <a:lnTo>
                  <a:pt x="18858" y="4825"/>
                </a:lnTo>
                <a:lnTo>
                  <a:pt x="9818" y="13865"/>
                </a:lnTo>
                <a:lnTo>
                  <a:pt x="9818" y="11782"/>
                </a:lnTo>
                <a:lnTo>
                  <a:pt x="7736" y="11782"/>
                </a:lnTo>
                <a:cubicBezTo>
                  <a:pt x="7736" y="11782"/>
                  <a:pt x="16775" y="2742"/>
                  <a:pt x="16775" y="2742"/>
                </a:cubicBezTo>
                <a:close/>
                <a:moveTo>
                  <a:pt x="18104" y="1414"/>
                </a:moveTo>
                <a:cubicBezTo>
                  <a:pt x="18371" y="1147"/>
                  <a:pt x="18739" y="982"/>
                  <a:pt x="19145" y="982"/>
                </a:cubicBezTo>
                <a:cubicBezTo>
                  <a:pt x="19959" y="982"/>
                  <a:pt x="20618" y="1642"/>
                  <a:pt x="20618" y="2455"/>
                </a:cubicBezTo>
                <a:cubicBezTo>
                  <a:pt x="20618" y="2861"/>
                  <a:pt x="20453" y="3230"/>
                  <a:pt x="20187" y="3496"/>
                </a:cubicBezTo>
                <a:lnTo>
                  <a:pt x="19552" y="4131"/>
                </a:lnTo>
                <a:lnTo>
                  <a:pt x="17469" y="2048"/>
                </a:lnTo>
                <a:cubicBezTo>
                  <a:pt x="17469" y="2048"/>
                  <a:pt x="18104" y="1414"/>
                  <a:pt x="18104" y="1414"/>
                </a:cubicBezTo>
                <a:close/>
                <a:moveTo>
                  <a:pt x="5400" y="16200"/>
                </a:moveTo>
                <a:lnTo>
                  <a:pt x="9590" y="15481"/>
                </a:lnTo>
                <a:lnTo>
                  <a:pt x="20881" y="4190"/>
                </a:lnTo>
                <a:cubicBezTo>
                  <a:pt x="21325" y="3746"/>
                  <a:pt x="21600" y="3133"/>
                  <a:pt x="21600" y="2455"/>
                </a:cubicBezTo>
                <a:cubicBezTo>
                  <a:pt x="21600" y="1099"/>
                  <a:pt x="20501" y="0"/>
                  <a:pt x="19145" y="0"/>
                </a:cubicBezTo>
                <a:cubicBezTo>
                  <a:pt x="18468" y="0"/>
                  <a:pt x="17854" y="275"/>
                  <a:pt x="17410" y="719"/>
                </a:cubicBezTo>
                <a:lnTo>
                  <a:pt x="6119" y="12010"/>
                </a:lnTo>
                <a:cubicBezTo>
                  <a:pt x="6119" y="12010"/>
                  <a:pt x="5400" y="16200"/>
                  <a:pt x="5400" y="16200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10694" tIns="10694" rIns="10694" bIns="10694" anchor="ctr"/>
          <a:lstStyle/>
          <a:p>
            <a:pPr defTabSz="128328" eaLnBrk="1" fontAlgn="auto" hangingPunct="1">
              <a:spcBef>
                <a:spcPts val="0"/>
              </a:spcBef>
              <a:spcAft>
                <a:spcPts val="0"/>
              </a:spcAft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800"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9" name="Текст 3"/>
          <p:cNvSpPr>
            <a:spLocks noGrp="1"/>
          </p:cNvSpPr>
          <p:nvPr>
            <p:ph type="body" sz="quarter" idx="13" hasCustomPrompt="1"/>
          </p:nvPr>
        </p:nvSpPr>
        <p:spPr>
          <a:xfrm>
            <a:off x="375911" y="839147"/>
            <a:ext cx="2582756" cy="216053"/>
          </a:xfrm>
          <a:prstGeom prst="rect">
            <a:avLst/>
          </a:prstGeom>
          <a:solidFill>
            <a:schemeClr val="bg1"/>
          </a:solidFill>
        </p:spPr>
        <p:txBody>
          <a:bodyPr lIns="68461" tIns="34231" rIns="68461" bIns="34231"/>
          <a:lstStyle>
            <a:lvl1pPr marL="0" indent="0">
              <a:buNone/>
              <a:defRPr sz="120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/>
              <a:t>Вместе с текстом</a:t>
            </a:r>
          </a:p>
        </p:txBody>
      </p:sp>
      <p:sp>
        <p:nvSpPr>
          <p:cNvPr id="20" name="Текст 5"/>
          <p:cNvSpPr>
            <a:spLocks noGrp="1"/>
          </p:cNvSpPr>
          <p:nvPr>
            <p:ph type="body" sz="quarter" idx="14" hasCustomPrompt="1"/>
          </p:nvPr>
        </p:nvSpPr>
        <p:spPr>
          <a:xfrm>
            <a:off x="375911" y="352132"/>
            <a:ext cx="4311708" cy="378391"/>
          </a:xfrm>
          <a:prstGeom prst="rect">
            <a:avLst/>
          </a:prstGeom>
        </p:spPr>
        <p:txBody>
          <a:bodyPr lIns="68461" tIns="34231" rIns="68461" bIns="34231"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/>
              <a:t>Использование графики</a:t>
            </a:r>
          </a:p>
        </p:txBody>
      </p:sp>
      <p:sp>
        <p:nvSpPr>
          <p:cNvPr id="17" name="Рисунок 4"/>
          <p:cNvSpPr>
            <a:spLocks noGrp="1"/>
          </p:cNvSpPr>
          <p:nvPr>
            <p:ph type="pic" sz="quarter" idx="15"/>
          </p:nvPr>
        </p:nvSpPr>
        <p:spPr>
          <a:xfrm>
            <a:off x="376467" y="1272298"/>
            <a:ext cx="3496407" cy="3572637"/>
          </a:xfrm>
          <a:prstGeom prst="rect">
            <a:avLst/>
          </a:prstGeom>
        </p:spPr>
        <p:txBody>
          <a:bodyPr lIns="68461" tIns="34231" rIns="68461" bIns="34231"/>
          <a:lstStyle>
            <a:lvl1pPr marL="0" indent="0">
              <a:buNone/>
              <a:defRPr sz="1200" baseline="0"/>
            </a:lvl1pPr>
          </a:lstStyle>
          <a:p>
            <a:r>
              <a:rPr lang="ru-RU"/>
              <a:t>Вставка рисунка</a:t>
            </a:r>
            <a:endParaRPr lang="ru-RU" dirty="0"/>
          </a:p>
        </p:txBody>
      </p:sp>
      <p:sp>
        <p:nvSpPr>
          <p:cNvPr id="18" name="Текст 21"/>
          <p:cNvSpPr>
            <a:spLocks noGrp="1"/>
          </p:cNvSpPr>
          <p:nvPr>
            <p:ph type="body" sz="quarter" idx="16"/>
          </p:nvPr>
        </p:nvSpPr>
        <p:spPr>
          <a:xfrm>
            <a:off x="4948522" y="1536265"/>
            <a:ext cx="3603855" cy="771070"/>
          </a:xfrm>
          <a:prstGeom prst="rect">
            <a:avLst/>
          </a:prstGeom>
        </p:spPr>
        <p:txBody>
          <a:bodyPr lIns="68461" tIns="34231" rIns="68461" bIns="34231"/>
          <a:lstStyle>
            <a:lvl1pPr>
              <a:defRPr sz="900"/>
            </a:lvl1pPr>
            <a:lvl2pPr>
              <a:defRPr sz="900"/>
            </a:lvl2pPr>
            <a:lvl3pPr>
              <a:defRPr sz="9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1" name="Текст 21"/>
          <p:cNvSpPr>
            <a:spLocks noGrp="1"/>
          </p:cNvSpPr>
          <p:nvPr>
            <p:ph type="body" sz="quarter" idx="17"/>
          </p:nvPr>
        </p:nvSpPr>
        <p:spPr>
          <a:xfrm>
            <a:off x="4948522" y="2409319"/>
            <a:ext cx="3603855" cy="771070"/>
          </a:xfrm>
          <a:prstGeom prst="rect">
            <a:avLst/>
          </a:prstGeom>
        </p:spPr>
        <p:txBody>
          <a:bodyPr lIns="68461" tIns="34231" rIns="68461" bIns="34231"/>
          <a:lstStyle>
            <a:lvl1pPr>
              <a:defRPr sz="900"/>
            </a:lvl1pPr>
            <a:lvl2pPr>
              <a:defRPr sz="900"/>
            </a:lvl2pPr>
            <a:lvl3pPr>
              <a:defRPr sz="9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2" name="Текст 21"/>
          <p:cNvSpPr>
            <a:spLocks noGrp="1"/>
          </p:cNvSpPr>
          <p:nvPr>
            <p:ph type="body" sz="quarter" idx="18"/>
          </p:nvPr>
        </p:nvSpPr>
        <p:spPr>
          <a:xfrm>
            <a:off x="4948522" y="3275620"/>
            <a:ext cx="3603855" cy="771070"/>
          </a:xfrm>
          <a:prstGeom prst="rect">
            <a:avLst/>
          </a:prstGeom>
        </p:spPr>
        <p:txBody>
          <a:bodyPr lIns="68461" tIns="34231" rIns="68461" bIns="34231"/>
          <a:lstStyle>
            <a:lvl1pPr>
              <a:defRPr sz="900"/>
            </a:lvl1pPr>
            <a:lvl2pPr>
              <a:defRPr sz="900"/>
            </a:lvl2pPr>
            <a:lvl3pPr>
              <a:defRPr sz="9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/>
              <a:t>Образец текста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540"/>
          <p:cNvSpPr>
            <a:spLocks noChangeAspect="1"/>
          </p:cNvSpPr>
          <p:nvPr/>
        </p:nvSpPr>
        <p:spPr>
          <a:xfrm>
            <a:off x="611893" y="2026842"/>
            <a:ext cx="296460" cy="29841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732" y="6661"/>
                </a:moveTo>
                <a:cubicBezTo>
                  <a:pt x="20540" y="6471"/>
                  <a:pt x="20228" y="6473"/>
                  <a:pt x="20038" y="6667"/>
                </a:cubicBezTo>
                <a:cubicBezTo>
                  <a:pt x="19903" y="6804"/>
                  <a:pt x="19870" y="7000"/>
                  <a:pt x="19929" y="7171"/>
                </a:cubicBezTo>
                <a:lnTo>
                  <a:pt x="19918" y="7175"/>
                </a:lnTo>
                <a:cubicBezTo>
                  <a:pt x="20365" y="8298"/>
                  <a:pt x="20618" y="9518"/>
                  <a:pt x="20618" y="10800"/>
                </a:cubicBezTo>
                <a:cubicBezTo>
                  <a:pt x="20618" y="16223"/>
                  <a:pt x="16223" y="20618"/>
                  <a:pt x="10800" y="20618"/>
                </a:cubicBezTo>
                <a:cubicBezTo>
                  <a:pt x="5378" y="20618"/>
                  <a:pt x="982" y="16223"/>
                  <a:pt x="982" y="10800"/>
                </a:cubicBezTo>
                <a:cubicBezTo>
                  <a:pt x="982" y="5377"/>
                  <a:pt x="5378" y="982"/>
                  <a:pt x="10800" y="982"/>
                </a:cubicBezTo>
                <a:cubicBezTo>
                  <a:pt x="13575" y="982"/>
                  <a:pt x="16077" y="2136"/>
                  <a:pt x="17862" y="3989"/>
                </a:cubicBezTo>
                <a:lnTo>
                  <a:pt x="17868" y="3982"/>
                </a:lnTo>
                <a:cubicBezTo>
                  <a:pt x="18062" y="4157"/>
                  <a:pt x="18359" y="4153"/>
                  <a:pt x="18544" y="3965"/>
                </a:cubicBezTo>
                <a:cubicBezTo>
                  <a:pt x="18734" y="3771"/>
                  <a:pt x="18732" y="3461"/>
                  <a:pt x="18539" y="3270"/>
                </a:cubicBezTo>
                <a:cubicBezTo>
                  <a:pt x="18520" y="3252"/>
                  <a:pt x="18496" y="3244"/>
                  <a:pt x="18476" y="3230"/>
                </a:cubicBezTo>
                <a:cubicBezTo>
                  <a:pt x="16521" y="1241"/>
                  <a:pt x="13810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ubicBezTo>
                  <a:pt x="0" y="16764"/>
                  <a:pt x="4835" y="21600"/>
                  <a:pt x="10800" y="21600"/>
                </a:cubicBezTo>
                <a:cubicBezTo>
                  <a:pt x="16765" y="21600"/>
                  <a:pt x="21600" y="16764"/>
                  <a:pt x="21600" y="10800"/>
                </a:cubicBezTo>
                <a:cubicBezTo>
                  <a:pt x="21600" y="9412"/>
                  <a:pt x="21329" y="8089"/>
                  <a:pt x="20851" y="6869"/>
                </a:cubicBezTo>
                <a:cubicBezTo>
                  <a:pt x="20828" y="6794"/>
                  <a:pt x="20793" y="6721"/>
                  <a:pt x="20732" y="6661"/>
                </a:cubicBezTo>
                <a:moveTo>
                  <a:pt x="10792" y="13534"/>
                </a:moveTo>
                <a:lnTo>
                  <a:pt x="6238" y="8980"/>
                </a:lnTo>
                <a:cubicBezTo>
                  <a:pt x="6149" y="8891"/>
                  <a:pt x="6027" y="8836"/>
                  <a:pt x="5891" y="8836"/>
                </a:cubicBezTo>
                <a:cubicBezTo>
                  <a:pt x="5620" y="8836"/>
                  <a:pt x="5400" y="9056"/>
                  <a:pt x="5400" y="9327"/>
                </a:cubicBezTo>
                <a:cubicBezTo>
                  <a:pt x="5400" y="9463"/>
                  <a:pt x="5455" y="9585"/>
                  <a:pt x="5544" y="9675"/>
                </a:cubicBezTo>
                <a:lnTo>
                  <a:pt x="10453" y="14583"/>
                </a:lnTo>
                <a:cubicBezTo>
                  <a:pt x="10542" y="14672"/>
                  <a:pt x="10664" y="14727"/>
                  <a:pt x="10800" y="14727"/>
                </a:cubicBezTo>
                <a:cubicBezTo>
                  <a:pt x="10940" y="14727"/>
                  <a:pt x="11064" y="14668"/>
                  <a:pt x="11154" y="14574"/>
                </a:cubicBezTo>
                <a:lnTo>
                  <a:pt x="11155" y="14576"/>
                </a:lnTo>
                <a:lnTo>
                  <a:pt x="19353" y="5988"/>
                </a:lnTo>
                <a:cubicBezTo>
                  <a:pt x="19353" y="5989"/>
                  <a:pt x="19354" y="5990"/>
                  <a:pt x="19354" y="5991"/>
                </a:cubicBezTo>
                <a:lnTo>
                  <a:pt x="20055" y="5255"/>
                </a:lnTo>
                <a:cubicBezTo>
                  <a:pt x="20055" y="5255"/>
                  <a:pt x="20054" y="5254"/>
                  <a:pt x="20054" y="5253"/>
                </a:cubicBezTo>
                <a:lnTo>
                  <a:pt x="21464" y="3775"/>
                </a:lnTo>
                <a:lnTo>
                  <a:pt x="21463" y="3774"/>
                </a:lnTo>
                <a:cubicBezTo>
                  <a:pt x="21547" y="3686"/>
                  <a:pt x="21600" y="3567"/>
                  <a:pt x="21600" y="3436"/>
                </a:cubicBezTo>
                <a:cubicBezTo>
                  <a:pt x="21600" y="3166"/>
                  <a:pt x="21380" y="2945"/>
                  <a:pt x="21109" y="2945"/>
                </a:cubicBezTo>
                <a:cubicBezTo>
                  <a:pt x="20969" y="2945"/>
                  <a:pt x="20844" y="3005"/>
                  <a:pt x="20755" y="3099"/>
                </a:cubicBezTo>
                <a:lnTo>
                  <a:pt x="20754" y="3097"/>
                </a:lnTo>
                <a:lnTo>
                  <a:pt x="19493" y="4419"/>
                </a:lnTo>
                <a:cubicBezTo>
                  <a:pt x="19492" y="4418"/>
                  <a:pt x="19491" y="4416"/>
                  <a:pt x="19490" y="4415"/>
                </a:cubicBezTo>
                <a:lnTo>
                  <a:pt x="18805" y="5133"/>
                </a:lnTo>
                <a:cubicBezTo>
                  <a:pt x="18806" y="5134"/>
                  <a:pt x="18807" y="5136"/>
                  <a:pt x="18807" y="5137"/>
                </a:cubicBezTo>
                <a:cubicBezTo>
                  <a:pt x="18807" y="5137"/>
                  <a:pt x="10792" y="13534"/>
                  <a:pt x="10792" y="13534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 w="12700">
            <a:miter lim="400000"/>
          </a:ln>
        </p:spPr>
        <p:txBody>
          <a:bodyPr lIns="28518" tIns="28518" rIns="28518" bIns="28518" anchor="ctr"/>
          <a:lstStyle/>
          <a:p>
            <a:pPr defTabSz="342203" eaLnBrk="1" fontAlgn="auto" hangingPunct="1">
              <a:spcBef>
                <a:spcPts val="0"/>
              </a:spcBef>
              <a:spcAft>
                <a:spcPts val="0"/>
              </a:spcAft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200"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22" name="Shape 2540"/>
          <p:cNvSpPr>
            <a:spLocks noChangeAspect="1"/>
          </p:cNvSpPr>
          <p:nvPr/>
        </p:nvSpPr>
        <p:spPr>
          <a:xfrm>
            <a:off x="611893" y="2905379"/>
            <a:ext cx="296460" cy="29841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732" y="6661"/>
                </a:moveTo>
                <a:cubicBezTo>
                  <a:pt x="20540" y="6471"/>
                  <a:pt x="20228" y="6473"/>
                  <a:pt x="20038" y="6667"/>
                </a:cubicBezTo>
                <a:cubicBezTo>
                  <a:pt x="19903" y="6804"/>
                  <a:pt x="19870" y="7000"/>
                  <a:pt x="19929" y="7171"/>
                </a:cubicBezTo>
                <a:lnTo>
                  <a:pt x="19918" y="7175"/>
                </a:lnTo>
                <a:cubicBezTo>
                  <a:pt x="20365" y="8298"/>
                  <a:pt x="20618" y="9518"/>
                  <a:pt x="20618" y="10800"/>
                </a:cubicBezTo>
                <a:cubicBezTo>
                  <a:pt x="20618" y="16223"/>
                  <a:pt x="16223" y="20618"/>
                  <a:pt x="10800" y="20618"/>
                </a:cubicBezTo>
                <a:cubicBezTo>
                  <a:pt x="5378" y="20618"/>
                  <a:pt x="982" y="16223"/>
                  <a:pt x="982" y="10800"/>
                </a:cubicBezTo>
                <a:cubicBezTo>
                  <a:pt x="982" y="5377"/>
                  <a:pt x="5378" y="982"/>
                  <a:pt x="10800" y="982"/>
                </a:cubicBezTo>
                <a:cubicBezTo>
                  <a:pt x="13575" y="982"/>
                  <a:pt x="16077" y="2136"/>
                  <a:pt x="17862" y="3989"/>
                </a:cubicBezTo>
                <a:lnTo>
                  <a:pt x="17868" y="3982"/>
                </a:lnTo>
                <a:cubicBezTo>
                  <a:pt x="18062" y="4157"/>
                  <a:pt x="18359" y="4153"/>
                  <a:pt x="18544" y="3965"/>
                </a:cubicBezTo>
                <a:cubicBezTo>
                  <a:pt x="18734" y="3771"/>
                  <a:pt x="18732" y="3461"/>
                  <a:pt x="18539" y="3270"/>
                </a:cubicBezTo>
                <a:cubicBezTo>
                  <a:pt x="18520" y="3252"/>
                  <a:pt x="18496" y="3244"/>
                  <a:pt x="18476" y="3230"/>
                </a:cubicBezTo>
                <a:cubicBezTo>
                  <a:pt x="16521" y="1241"/>
                  <a:pt x="13810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ubicBezTo>
                  <a:pt x="0" y="16764"/>
                  <a:pt x="4835" y="21600"/>
                  <a:pt x="10800" y="21600"/>
                </a:cubicBezTo>
                <a:cubicBezTo>
                  <a:pt x="16765" y="21600"/>
                  <a:pt x="21600" y="16764"/>
                  <a:pt x="21600" y="10800"/>
                </a:cubicBezTo>
                <a:cubicBezTo>
                  <a:pt x="21600" y="9412"/>
                  <a:pt x="21329" y="8089"/>
                  <a:pt x="20851" y="6869"/>
                </a:cubicBezTo>
                <a:cubicBezTo>
                  <a:pt x="20828" y="6794"/>
                  <a:pt x="20793" y="6721"/>
                  <a:pt x="20732" y="6661"/>
                </a:cubicBezTo>
                <a:moveTo>
                  <a:pt x="10792" y="13534"/>
                </a:moveTo>
                <a:lnTo>
                  <a:pt x="6238" y="8980"/>
                </a:lnTo>
                <a:cubicBezTo>
                  <a:pt x="6149" y="8891"/>
                  <a:pt x="6027" y="8836"/>
                  <a:pt x="5891" y="8836"/>
                </a:cubicBezTo>
                <a:cubicBezTo>
                  <a:pt x="5620" y="8836"/>
                  <a:pt x="5400" y="9056"/>
                  <a:pt x="5400" y="9327"/>
                </a:cubicBezTo>
                <a:cubicBezTo>
                  <a:pt x="5400" y="9463"/>
                  <a:pt x="5455" y="9585"/>
                  <a:pt x="5544" y="9675"/>
                </a:cubicBezTo>
                <a:lnTo>
                  <a:pt x="10453" y="14583"/>
                </a:lnTo>
                <a:cubicBezTo>
                  <a:pt x="10542" y="14672"/>
                  <a:pt x="10664" y="14727"/>
                  <a:pt x="10800" y="14727"/>
                </a:cubicBezTo>
                <a:cubicBezTo>
                  <a:pt x="10940" y="14727"/>
                  <a:pt x="11064" y="14668"/>
                  <a:pt x="11154" y="14574"/>
                </a:cubicBezTo>
                <a:lnTo>
                  <a:pt x="11155" y="14576"/>
                </a:lnTo>
                <a:lnTo>
                  <a:pt x="19353" y="5988"/>
                </a:lnTo>
                <a:cubicBezTo>
                  <a:pt x="19353" y="5989"/>
                  <a:pt x="19354" y="5990"/>
                  <a:pt x="19354" y="5991"/>
                </a:cubicBezTo>
                <a:lnTo>
                  <a:pt x="20055" y="5255"/>
                </a:lnTo>
                <a:cubicBezTo>
                  <a:pt x="20055" y="5255"/>
                  <a:pt x="20054" y="5254"/>
                  <a:pt x="20054" y="5253"/>
                </a:cubicBezTo>
                <a:lnTo>
                  <a:pt x="21464" y="3775"/>
                </a:lnTo>
                <a:lnTo>
                  <a:pt x="21463" y="3774"/>
                </a:lnTo>
                <a:cubicBezTo>
                  <a:pt x="21547" y="3686"/>
                  <a:pt x="21600" y="3567"/>
                  <a:pt x="21600" y="3436"/>
                </a:cubicBezTo>
                <a:cubicBezTo>
                  <a:pt x="21600" y="3166"/>
                  <a:pt x="21380" y="2945"/>
                  <a:pt x="21109" y="2945"/>
                </a:cubicBezTo>
                <a:cubicBezTo>
                  <a:pt x="20969" y="2945"/>
                  <a:pt x="20844" y="3005"/>
                  <a:pt x="20755" y="3099"/>
                </a:cubicBezTo>
                <a:lnTo>
                  <a:pt x="20754" y="3097"/>
                </a:lnTo>
                <a:lnTo>
                  <a:pt x="19493" y="4419"/>
                </a:lnTo>
                <a:cubicBezTo>
                  <a:pt x="19492" y="4418"/>
                  <a:pt x="19491" y="4416"/>
                  <a:pt x="19490" y="4415"/>
                </a:cubicBezTo>
                <a:lnTo>
                  <a:pt x="18805" y="5133"/>
                </a:lnTo>
                <a:cubicBezTo>
                  <a:pt x="18806" y="5134"/>
                  <a:pt x="18807" y="5136"/>
                  <a:pt x="18807" y="5137"/>
                </a:cubicBezTo>
                <a:cubicBezTo>
                  <a:pt x="18807" y="5137"/>
                  <a:pt x="10792" y="13534"/>
                  <a:pt x="10792" y="13534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 w="12700">
            <a:miter lim="400000"/>
          </a:ln>
        </p:spPr>
        <p:txBody>
          <a:bodyPr lIns="28518" tIns="28518" rIns="28518" bIns="28518" anchor="ctr"/>
          <a:lstStyle/>
          <a:p>
            <a:pPr defTabSz="342203" eaLnBrk="1" fontAlgn="auto" hangingPunct="1">
              <a:spcBef>
                <a:spcPts val="0"/>
              </a:spcBef>
              <a:spcAft>
                <a:spcPts val="0"/>
              </a:spcAft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200"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24" name="Shape 2540"/>
          <p:cNvSpPr>
            <a:spLocks noChangeAspect="1"/>
          </p:cNvSpPr>
          <p:nvPr/>
        </p:nvSpPr>
        <p:spPr>
          <a:xfrm>
            <a:off x="611893" y="3825695"/>
            <a:ext cx="296460" cy="29722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732" y="6661"/>
                </a:moveTo>
                <a:cubicBezTo>
                  <a:pt x="20540" y="6471"/>
                  <a:pt x="20228" y="6473"/>
                  <a:pt x="20038" y="6667"/>
                </a:cubicBezTo>
                <a:cubicBezTo>
                  <a:pt x="19903" y="6804"/>
                  <a:pt x="19870" y="7000"/>
                  <a:pt x="19929" y="7171"/>
                </a:cubicBezTo>
                <a:lnTo>
                  <a:pt x="19918" y="7175"/>
                </a:lnTo>
                <a:cubicBezTo>
                  <a:pt x="20365" y="8298"/>
                  <a:pt x="20618" y="9518"/>
                  <a:pt x="20618" y="10800"/>
                </a:cubicBezTo>
                <a:cubicBezTo>
                  <a:pt x="20618" y="16223"/>
                  <a:pt x="16223" y="20618"/>
                  <a:pt x="10800" y="20618"/>
                </a:cubicBezTo>
                <a:cubicBezTo>
                  <a:pt x="5378" y="20618"/>
                  <a:pt x="982" y="16223"/>
                  <a:pt x="982" y="10800"/>
                </a:cubicBezTo>
                <a:cubicBezTo>
                  <a:pt x="982" y="5377"/>
                  <a:pt x="5378" y="982"/>
                  <a:pt x="10800" y="982"/>
                </a:cubicBezTo>
                <a:cubicBezTo>
                  <a:pt x="13575" y="982"/>
                  <a:pt x="16077" y="2136"/>
                  <a:pt x="17862" y="3989"/>
                </a:cubicBezTo>
                <a:lnTo>
                  <a:pt x="17868" y="3982"/>
                </a:lnTo>
                <a:cubicBezTo>
                  <a:pt x="18062" y="4157"/>
                  <a:pt x="18359" y="4153"/>
                  <a:pt x="18544" y="3965"/>
                </a:cubicBezTo>
                <a:cubicBezTo>
                  <a:pt x="18734" y="3771"/>
                  <a:pt x="18732" y="3461"/>
                  <a:pt x="18539" y="3270"/>
                </a:cubicBezTo>
                <a:cubicBezTo>
                  <a:pt x="18520" y="3252"/>
                  <a:pt x="18496" y="3244"/>
                  <a:pt x="18476" y="3230"/>
                </a:cubicBezTo>
                <a:cubicBezTo>
                  <a:pt x="16521" y="1241"/>
                  <a:pt x="13810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ubicBezTo>
                  <a:pt x="0" y="16764"/>
                  <a:pt x="4835" y="21600"/>
                  <a:pt x="10800" y="21600"/>
                </a:cubicBezTo>
                <a:cubicBezTo>
                  <a:pt x="16765" y="21600"/>
                  <a:pt x="21600" y="16764"/>
                  <a:pt x="21600" y="10800"/>
                </a:cubicBezTo>
                <a:cubicBezTo>
                  <a:pt x="21600" y="9412"/>
                  <a:pt x="21329" y="8089"/>
                  <a:pt x="20851" y="6869"/>
                </a:cubicBezTo>
                <a:cubicBezTo>
                  <a:pt x="20828" y="6794"/>
                  <a:pt x="20793" y="6721"/>
                  <a:pt x="20732" y="6661"/>
                </a:cubicBezTo>
                <a:moveTo>
                  <a:pt x="10792" y="13534"/>
                </a:moveTo>
                <a:lnTo>
                  <a:pt x="6238" y="8980"/>
                </a:lnTo>
                <a:cubicBezTo>
                  <a:pt x="6149" y="8891"/>
                  <a:pt x="6027" y="8836"/>
                  <a:pt x="5891" y="8836"/>
                </a:cubicBezTo>
                <a:cubicBezTo>
                  <a:pt x="5620" y="8836"/>
                  <a:pt x="5400" y="9056"/>
                  <a:pt x="5400" y="9327"/>
                </a:cubicBezTo>
                <a:cubicBezTo>
                  <a:pt x="5400" y="9463"/>
                  <a:pt x="5455" y="9585"/>
                  <a:pt x="5544" y="9675"/>
                </a:cubicBezTo>
                <a:lnTo>
                  <a:pt x="10453" y="14583"/>
                </a:lnTo>
                <a:cubicBezTo>
                  <a:pt x="10542" y="14672"/>
                  <a:pt x="10664" y="14727"/>
                  <a:pt x="10800" y="14727"/>
                </a:cubicBezTo>
                <a:cubicBezTo>
                  <a:pt x="10940" y="14727"/>
                  <a:pt x="11064" y="14668"/>
                  <a:pt x="11154" y="14574"/>
                </a:cubicBezTo>
                <a:lnTo>
                  <a:pt x="11155" y="14576"/>
                </a:lnTo>
                <a:lnTo>
                  <a:pt x="19353" y="5988"/>
                </a:lnTo>
                <a:cubicBezTo>
                  <a:pt x="19353" y="5989"/>
                  <a:pt x="19354" y="5990"/>
                  <a:pt x="19354" y="5991"/>
                </a:cubicBezTo>
                <a:lnTo>
                  <a:pt x="20055" y="5255"/>
                </a:lnTo>
                <a:cubicBezTo>
                  <a:pt x="20055" y="5255"/>
                  <a:pt x="20054" y="5254"/>
                  <a:pt x="20054" y="5253"/>
                </a:cubicBezTo>
                <a:lnTo>
                  <a:pt x="21464" y="3775"/>
                </a:lnTo>
                <a:lnTo>
                  <a:pt x="21463" y="3774"/>
                </a:lnTo>
                <a:cubicBezTo>
                  <a:pt x="21547" y="3686"/>
                  <a:pt x="21600" y="3567"/>
                  <a:pt x="21600" y="3436"/>
                </a:cubicBezTo>
                <a:cubicBezTo>
                  <a:pt x="21600" y="3166"/>
                  <a:pt x="21380" y="2945"/>
                  <a:pt x="21109" y="2945"/>
                </a:cubicBezTo>
                <a:cubicBezTo>
                  <a:pt x="20969" y="2945"/>
                  <a:pt x="20844" y="3005"/>
                  <a:pt x="20755" y="3099"/>
                </a:cubicBezTo>
                <a:lnTo>
                  <a:pt x="20754" y="3097"/>
                </a:lnTo>
                <a:lnTo>
                  <a:pt x="19493" y="4419"/>
                </a:lnTo>
                <a:cubicBezTo>
                  <a:pt x="19492" y="4418"/>
                  <a:pt x="19491" y="4416"/>
                  <a:pt x="19490" y="4415"/>
                </a:cubicBezTo>
                <a:lnTo>
                  <a:pt x="18805" y="5133"/>
                </a:lnTo>
                <a:cubicBezTo>
                  <a:pt x="18806" y="5134"/>
                  <a:pt x="18807" y="5136"/>
                  <a:pt x="18807" y="5137"/>
                </a:cubicBezTo>
                <a:cubicBezTo>
                  <a:pt x="18807" y="5137"/>
                  <a:pt x="10792" y="13534"/>
                  <a:pt x="10792" y="13534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 w="12700">
            <a:miter lim="400000"/>
          </a:ln>
        </p:spPr>
        <p:txBody>
          <a:bodyPr lIns="28518" tIns="28518" rIns="28518" bIns="28518" anchor="ctr"/>
          <a:lstStyle/>
          <a:p>
            <a:pPr defTabSz="342203" eaLnBrk="1" fontAlgn="auto" hangingPunct="1">
              <a:spcBef>
                <a:spcPts val="0"/>
              </a:spcBef>
              <a:spcAft>
                <a:spcPts val="0"/>
              </a:spcAft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200"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32" name="Текст 3"/>
          <p:cNvSpPr>
            <a:spLocks noGrp="1"/>
          </p:cNvSpPr>
          <p:nvPr>
            <p:ph type="body" sz="quarter" idx="13" hasCustomPrompt="1"/>
          </p:nvPr>
        </p:nvSpPr>
        <p:spPr>
          <a:xfrm>
            <a:off x="375911" y="839147"/>
            <a:ext cx="2582756" cy="216053"/>
          </a:xfrm>
          <a:prstGeom prst="rect">
            <a:avLst/>
          </a:prstGeom>
          <a:solidFill>
            <a:schemeClr val="bg1"/>
          </a:solidFill>
        </p:spPr>
        <p:txBody>
          <a:bodyPr lIns="68461" tIns="34231" rIns="68461" bIns="34231"/>
          <a:lstStyle>
            <a:lvl1pPr marL="0" indent="0">
              <a:buNone/>
              <a:defRPr sz="120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/>
              <a:t>Подзаголовок темы страницы</a:t>
            </a:r>
          </a:p>
        </p:txBody>
      </p:sp>
      <p:sp>
        <p:nvSpPr>
          <p:cNvPr id="33" name="Текст 5"/>
          <p:cNvSpPr>
            <a:spLocks noGrp="1"/>
          </p:cNvSpPr>
          <p:nvPr>
            <p:ph type="body" sz="quarter" idx="14" hasCustomPrompt="1"/>
          </p:nvPr>
        </p:nvSpPr>
        <p:spPr>
          <a:xfrm>
            <a:off x="375911" y="352132"/>
            <a:ext cx="4311708" cy="378391"/>
          </a:xfrm>
          <a:prstGeom prst="rect">
            <a:avLst/>
          </a:prstGeom>
        </p:spPr>
        <p:txBody>
          <a:bodyPr lIns="68461" tIns="34231" rIns="68461" bIns="34231"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/>
              <a:t>Использование графиков</a:t>
            </a:r>
          </a:p>
        </p:txBody>
      </p:sp>
      <p:sp>
        <p:nvSpPr>
          <p:cNvPr id="5" name="Рисунок 4"/>
          <p:cNvSpPr>
            <a:spLocks noGrp="1"/>
          </p:cNvSpPr>
          <p:nvPr>
            <p:ph type="pic" sz="quarter" idx="15" hasCustomPrompt="1"/>
          </p:nvPr>
        </p:nvSpPr>
        <p:spPr>
          <a:xfrm>
            <a:off x="5325045" y="1218732"/>
            <a:ext cx="3496407" cy="3572637"/>
          </a:xfrm>
          <a:prstGeom prst="rect">
            <a:avLst/>
          </a:prstGeom>
        </p:spPr>
        <p:txBody>
          <a:bodyPr lIns="68461" tIns="34231" rIns="68461" bIns="34231"/>
          <a:lstStyle>
            <a:lvl1pPr>
              <a:defRPr sz="1200" baseline="0"/>
            </a:lvl1pPr>
          </a:lstStyle>
          <a:p>
            <a:r>
              <a:rPr lang="ru-RU" dirty="0"/>
              <a:t>Вставка графика</a:t>
            </a:r>
          </a:p>
        </p:txBody>
      </p:sp>
      <p:sp>
        <p:nvSpPr>
          <p:cNvPr id="11" name="Текст 21"/>
          <p:cNvSpPr>
            <a:spLocks noGrp="1"/>
          </p:cNvSpPr>
          <p:nvPr>
            <p:ph type="body" sz="quarter" idx="16"/>
          </p:nvPr>
        </p:nvSpPr>
        <p:spPr>
          <a:xfrm>
            <a:off x="1075722" y="1867880"/>
            <a:ext cx="3603855" cy="771070"/>
          </a:xfrm>
          <a:prstGeom prst="rect">
            <a:avLst/>
          </a:prstGeom>
        </p:spPr>
        <p:txBody>
          <a:bodyPr lIns="68461" tIns="34231" rIns="68461" bIns="34231"/>
          <a:lstStyle>
            <a:lvl1pPr>
              <a:defRPr sz="900"/>
            </a:lvl1pPr>
            <a:lvl2pPr>
              <a:defRPr sz="900"/>
            </a:lvl2pPr>
            <a:lvl3pPr>
              <a:defRPr sz="9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2" name="Текст 21"/>
          <p:cNvSpPr>
            <a:spLocks noGrp="1"/>
          </p:cNvSpPr>
          <p:nvPr>
            <p:ph type="body" sz="quarter" idx="17"/>
          </p:nvPr>
        </p:nvSpPr>
        <p:spPr>
          <a:xfrm>
            <a:off x="1075722" y="2740934"/>
            <a:ext cx="3603855" cy="771070"/>
          </a:xfrm>
          <a:prstGeom prst="rect">
            <a:avLst/>
          </a:prstGeom>
        </p:spPr>
        <p:txBody>
          <a:bodyPr lIns="68461" tIns="34231" rIns="68461" bIns="34231"/>
          <a:lstStyle>
            <a:lvl1pPr>
              <a:defRPr sz="900"/>
            </a:lvl1pPr>
            <a:lvl2pPr>
              <a:defRPr sz="900"/>
            </a:lvl2pPr>
            <a:lvl3pPr>
              <a:defRPr sz="9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3" name="Текст 21"/>
          <p:cNvSpPr>
            <a:spLocks noGrp="1"/>
          </p:cNvSpPr>
          <p:nvPr>
            <p:ph type="body" sz="quarter" idx="18"/>
          </p:nvPr>
        </p:nvSpPr>
        <p:spPr>
          <a:xfrm>
            <a:off x="1075722" y="3607236"/>
            <a:ext cx="3603855" cy="771070"/>
          </a:xfrm>
          <a:prstGeom prst="rect">
            <a:avLst/>
          </a:prstGeom>
        </p:spPr>
        <p:txBody>
          <a:bodyPr lIns="68461" tIns="34231" rIns="68461" bIns="34231"/>
          <a:lstStyle>
            <a:lvl1pPr>
              <a:defRPr sz="900"/>
            </a:lvl1pPr>
            <a:lvl2pPr>
              <a:defRPr sz="900"/>
            </a:lvl2pPr>
            <a:lvl3pPr>
              <a:defRPr sz="9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24"/>
          <p:cNvSpPr>
            <a:spLocks noChangeArrowheads="1"/>
          </p:cNvSpPr>
          <p:nvPr/>
        </p:nvSpPr>
        <p:spPr bwMode="auto">
          <a:xfrm>
            <a:off x="2583942" y="3793466"/>
            <a:ext cx="444433" cy="2537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461" tIns="34231" rIns="68461" bIns="34231">
            <a:spAutoFit/>
          </a:bodyPr>
          <a:lstStyle>
            <a:lvl1pPr>
              <a:defRPr sz="2400">
                <a:solidFill>
                  <a:schemeClr val="tx1"/>
                </a:solidFill>
                <a:latin typeface="Open Sans Light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Open Sans Light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Open Sans Light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Open Sans Light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Open Sans Light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Open Sans Light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Open Sans Light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Open Sans Light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Open Sans Light" charset="0"/>
                <a:ea typeface="ＭＳ Ｐゴシック" charset="-128"/>
              </a:defRPr>
            </a:lvl9pPr>
          </a:lstStyle>
          <a:p>
            <a:pPr eaLnBrk="1" hangingPunct="1"/>
            <a:r>
              <a:rPr lang="id-ID" altLang="ru-RU" sz="1200">
                <a:solidFill>
                  <a:schemeClr val="bg1"/>
                </a:solidFill>
              </a:rPr>
              <a:t>45%</a:t>
            </a:r>
            <a:endParaRPr lang="en-US" altLang="ru-RU" sz="1200">
              <a:solidFill>
                <a:schemeClr val="bg1"/>
              </a:solidFill>
            </a:endParaRPr>
          </a:p>
        </p:txBody>
      </p:sp>
      <p:sp>
        <p:nvSpPr>
          <p:cNvPr id="21" name="Rectangle 25"/>
          <p:cNvSpPr>
            <a:spLocks noChangeArrowheads="1"/>
          </p:cNvSpPr>
          <p:nvPr/>
        </p:nvSpPr>
        <p:spPr bwMode="auto">
          <a:xfrm>
            <a:off x="3708117" y="3342261"/>
            <a:ext cx="444433" cy="2537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461" tIns="34231" rIns="68461" bIns="34231">
            <a:spAutoFit/>
          </a:bodyPr>
          <a:lstStyle>
            <a:lvl1pPr>
              <a:defRPr sz="2400">
                <a:solidFill>
                  <a:schemeClr val="tx1"/>
                </a:solidFill>
                <a:latin typeface="Open Sans Light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Open Sans Light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Open Sans Light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Open Sans Light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Open Sans Light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Open Sans Light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Open Sans Light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Open Sans Light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Open Sans Light" charset="0"/>
                <a:ea typeface="ＭＳ Ｐゴシック" charset="-128"/>
              </a:defRPr>
            </a:lvl9pPr>
          </a:lstStyle>
          <a:p>
            <a:pPr eaLnBrk="1" hangingPunct="1"/>
            <a:r>
              <a:rPr lang="id-ID" altLang="ru-RU" sz="1200" dirty="0">
                <a:solidFill>
                  <a:schemeClr val="bg1"/>
                </a:solidFill>
              </a:rPr>
              <a:t>60%</a:t>
            </a:r>
            <a:endParaRPr lang="en-US" altLang="ru-RU" sz="1200" dirty="0">
              <a:solidFill>
                <a:schemeClr val="bg1"/>
              </a:solidFill>
            </a:endParaRPr>
          </a:p>
        </p:txBody>
      </p:sp>
      <p:sp>
        <p:nvSpPr>
          <p:cNvPr id="22" name="Rectangle 26"/>
          <p:cNvSpPr>
            <a:spLocks noChangeArrowheads="1"/>
          </p:cNvSpPr>
          <p:nvPr/>
        </p:nvSpPr>
        <p:spPr bwMode="auto">
          <a:xfrm>
            <a:off x="4812132" y="3797047"/>
            <a:ext cx="444433" cy="2537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461" tIns="34231" rIns="68461" bIns="34231">
            <a:spAutoFit/>
          </a:bodyPr>
          <a:lstStyle>
            <a:lvl1pPr>
              <a:defRPr sz="2400">
                <a:solidFill>
                  <a:schemeClr val="tx1"/>
                </a:solidFill>
                <a:latin typeface="Open Sans Light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Open Sans Light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Open Sans Light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Open Sans Light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Open Sans Light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Open Sans Light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Open Sans Light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Open Sans Light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Open Sans Light" charset="0"/>
                <a:ea typeface="ＭＳ Ｐゴシック" charset="-128"/>
              </a:defRPr>
            </a:lvl9pPr>
          </a:lstStyle>
          <a:p>
            <a:pPr eaLnBrk="1" hangingPunct="1"/>
            <a:r>
              <a:rPr lang="id-ID" altLang="ru-RU" sz="1200">
                <a:solidFill>
                  <a:schemeClr val="bg1"/>
                </a:solidFill>
              </a:rPr>
              <a:t>40%</a:t>
            </a:r>
            <a:endParaRPr lang="en-US" altLang="ru-RU" sz="1200">
              <a:solidFill>
                <a:schemeClr val="bg1"/>
              </a:solidFill>
            </a:endParaRPr>
          </a:p>
        </p:txBody>
      </p:sp>
      <p:sp>
        <p:nvSpPr>
          <p:cNvPr id="23" name="Rectangle 27"/>
          <p:cNvSpPr>
            <a:spLocks noChangeArrowheads="1"/>
          </p:cNvSpPr>
          <p:nvPr/>
        </p:nvSpPr>
        <p:spPr bwMode="auto">
          <a:xfrm>
            <a:off x="5843812" y="3797047"/>
            <a:ext cx="444433" cy="2537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461" tIns="34231" rIns="68461" bIns="34231">
            <a:spAutoFit/>
          </a:bodyPr>
          <a:lstStyle>
            <a:lvl1pPr>
              <a:defRPr sz="2400">
                <a:solidFill>
                  <a:schemeClr val="tx1"/>
                </a:solidFill>
                <a:latin typeface="Open Sans Light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Open Sans Light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Open Sans Light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Open Sans Light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Open Sans Light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Open Sans Light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Open Sans Light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Open Sans Light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Open Sans Light" charset="0"/>
                <a:ea typeface="ＭＳ Ｐゴシック" charset="-128"/>
              </a:defRPr>
            </a:lvl9pPr>
          </a:lstStyle>
          <a:p>
            <a:pPr eaLnBrk="1" hangingPunct="1"/>
            <a:r>
              <a:rPr lang="id-ID" altLang="ru-RU" sz="1200">
                <a:solidFill>
                  <a:schemeClr val="bg1"/>
                </a:solidFill>
              </a:rPr>
              <a:t>20%</a:t>
            </a:r>
            <a:endParaRPr lang="en-US" altLang="ru-RU" sz="1200">
              <a:solidFill>
                <a:schemeClr val="bg1"/>
              </a:solidFill>
            </a:endParaRPr>
          </a:p>
        </p:txBody>
      </p:sp>
      <p:sp>
        <p:nvSpPr>
          <p:cNvPr id="24" name="TextBox 28"/>
          <p:cNvSpPr txBox="1">
            <a:spLocks noChangeArrowheads="1"/>
          </p:cNvSpPr>
          <p:nvPr/>
        </p:nvSpPr>
        <p:spPr bwMode="auto">
          <a:xfrm>
            <a:off x="2370491" y="4072783"/>
            <a:ext cx="852617" cy="2076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461" tIns="34231" rIns="68461" bIns="34231">
            <a:spAutoFit/>
          </a:bodyPr>
          <a:lstStyle>
            <a:lvl1pPr>
              <a:defRPr sz="2400">
                <a:solidFill>
                  <a:schemeClr val="tx1"/>
                </a:solidFill>
                <a:latin typeface="Open Sans Light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Open Sans Light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Open Sans Light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Open Sans Light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Open Sans Light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Open Sans Light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Open Sans Light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Open Sans Light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Open Sans Light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ru-RU" altLang="ru-RU" sz="900">
                <a:solidFill>
                  <a:schemeClr val="bg1"/>
                </a:solidFill>
              </a:rPr>
              <a:t>Показатель 1</a:t>
            </a:r>
            <a:endParaRPr lang="id-ID" altLang="ru-RU" sz="900">
              <a:solidFill>
                <a:schemeClr val="bg1"/>
              </a:solidFill>
            </a:endParaRPr>
          </a:p>
        </p:txBody>
      </p:sp>
      <p:sp>
        <p:nvSpPr>
          <p:cNvPr id="25" name="TextBox 29"/>
          <p:cNvSpPr txBox="1">
            <a:spLocks noChangeArrowheads="1"/>
          </p:cNvSpPr>
          <p:nvPr/>
        </p:nvSpPr>
        <p:spPr bwMode="auto">
          <a:xfrm>
            <a:off x="3540301" y="3733782"/>
            <a:ext cx="668854" cy="4846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461" tIns="34231" rIns="68461" bIns="34231">
            <a:spAutoFit/>
          </a:bodyPr>
          <a:lstStyle>
            <a:lvl1pPr>
              <a:defRPr sz="2400">
                <a:solidFill>
                  <a:schemeClr val="tx1"/>
                </a:solidFill>
                <a:latin typeface="Open Sans Light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Open Sans Light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Open Sans Light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Open Sans Light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Open Sans Light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Open Sans Light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Open Sans Light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Open Sans Light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Open Sans Light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ru-RU" altLang="ru-RU" sz="900">
                <a:solidFill>
                  <a:schemeClr val="bg1"/>
                </a:solidFill>
              </a:rPr>
              <a:t>Потянуть </a:t>
            </a:r>
          </a:p>
          <a:p>
            <a:pPr algn="ctr" eaLnBrk="1" hangingPunct="1"/>
            <a:r>
              <a:rPr lang="ru-RU" altLang="ru-RU" sz="900">
                <a:solidFill>
                  <a:schemeClr val="bg1"/>
                </a:solidFill>
              </a:rPr>
              <a:t>столбец </a:t>
            </a:r>
          </a:p>
          <a:p>
            <a:pPr algn="ctr" eaLnBrk="1" hangingPunct="1"/>
            <a:r>
              <a:rPr lang="ru-RU" altLang="ru-RU" sz="900">
                <a:solidFill>
                  <a:schemeClr val="bg1"/>
                </a:solidFill>
              </a:rPr>
              <a:t>наверх</a:t>
            </a:r>
            <a:endParaRPr lang="id-ID" altLang="ru-RU" sz="900">
              <a:solidFill>
                <a:schemeClr val="bg1"/>
              </a:solidFill>
            </a:endParaRPr>
          </a:p>
        </p:txBody>
      </p:sp>
      <p:sp>
        <p:nvSpPr>
          <p:cNvPr id="26" name="TextBox 30"/>
          <p:cNvSpPr txBox="1">
            <a:spLocks noChangeArrowheads="1"/>
          </p:cNvSpPr>
          <p:nvPr/>
        </p:nvSpPr>
        <p:spPr bwMode="auto">
          <a:xfrm>
            <a:off x="4605797" y="4069202"/>
            <a:ext cx="852618" cy="2076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461" tIns="34231" rIns="68461" bIns="34231">
            <a:spAutoFit/>
          </a:bodyPr>
          <a:lstStyle>
            <a:lvl1pPr>
              <a:defRPr sz="2400">
                <a:solidFill>
                  <a:schemeClr val="tx1"/>
                </a:solidFill>
                <a:latin typeface="Open Sans Light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Open Sans Light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Open Sans Light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Open Sans Light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Open Sans Light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Open Sans Light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Open Sans Light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Open Sans Light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Open Sans Light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ru-RU" altLang="ru-RU" sz="900">
                <a:solidFill>
                  <a:schemeClr val="bg1"/>
                </a:solidFill>
              </a:rPr>
              <a:t>Показатель 3</a:t>
            </a:r>
            <a:endParaRPr lang="id-ID" altLang="ru-RU" sz="900">
              <a:solidFill>
                <a:schemeClr val="bg1"/>
              </a:solidFill>
            </a:endParaRPr>
          </a:p>
        </p:txBody>
      </p:sp>
      <p:sp>
        <p:nvSpPr>
          <p:cNvPr id="27" name="TextBox 31"/>
          <p:cNvSpPr txBox="1">
            <a:spLocks noChangeArrowheads="1"/>
          </p:cNvSpPr>
          <p:nvPr/>
        </p:nvSpPr>
        <p:spPr bwMode="auto">
          <a:xfrm>
            <a:off x="5657636" y="4065621"/>
            <a:ext cx="851432" cy="2076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461" tIns="34231" rIns="68461" bIns="34231">
            <a:spAutoFit/>
          </a:bodyPr>
          <a:lstStyle>
            <a:lvl1pPr>
              <a:defRPr sz="2400">
                <a:solidFill>
                  <a:schemeClr val="tx1"/>
                </a:solidFill>
                <a:latin typeface="Open Sans Light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Open Sans Light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Open Sans Light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Open Sans Light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Open Sans Light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Open Sans Light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Open Sans Light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Open Sans Light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Open Sans Light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ru-RU" altLang="ru-RU" sz="900">
                <a:solidFill>
                  <a:schemeClr val="bg1"/>
                </a:solidFill>
              </a:rPr>
              <a:t>Показатель 4</a:t>
            </a:r>
            <a:endParaRPr lang="id-ID" altLang="ru-RU" sz="900">
              <a:solidFill>
                <a:schemeClr val="bg1"/>
              </a:solidFill>
            </a:endParaRPr>
          </a:p>
        </p:txBody>
      </p:sp>
      <p:sp>
        <p:nvSpPr>
          <p:cNvPr id="28" name="Rectangle 32"/>
          <p:cNvSpPr/>
          <p:nvPr/>
        </p:nvSpPr>
        <p:spPr>
          <a:xfrm>
            <a:off x="6967986" y="1945673"/>
            <a:ext cx="1755041" cy="2591446"/>
          </a:xfrm>
          <a:prstGeom prst="rect">
            <a:avLst/>
          </a:prstGeom>
          <a:solidFill>
            <a:schemeClr val="tx1">
              <a:alpha val="10000"/>
            </a:schemeClr>
          </a:solidFill>
          <a:ln>
            <a:noFill/>
          </a:ln>
          <a:effectLst/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182563" tIns="182563" rIns="182563" bIns="182563" spcCol="951"/>
          <a:lstStyle/>
          <a:p>
            <a:pPr defTabSz="665578" eaLnBrk="1" fontAlgn="auto" hangingPunct="1">
              <a:lnSpc>
                <a:spcPct val="90000"/>
              </a:lnSpc>
              <a:spcAft>
                <a:spcPts val="200"/>
              </a:spcAft>
              <a:defRPr/>
            </a:pP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29" name="Rectangle 33"/>
          <p:cNvSpPr/>
          <p:nvPr/>
        </p:nvSpPr>
        <p:spPr>
          <a:xfrm>
            <a:off x="6967986" y="1371521"/>
            <a:ext cx="1755041" cy="56937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182563" tIns="91282" rIns="182563" bIns="182563" spcCol="951">
            <a:spAutoFit/>
          </a:bodyPr>
          <a:lstStyle/>
          <a:p>
            <a:pPr algn="r" defTabSz="665578" eaLnBrk="1" fontAlgn="auto" hangingPunct="1">
              <a:lnSpc>
                <a:spcPct val="90000"/>
              </a:lnSpc>
              <a:spcAft>
                <a:spcPts val="200"/>
              </a:spcAft>
              <a:defRPr/>
            </a:pPr>
            <a:endParaRPr lang="en-US" sz="2100" dirty="0">
              <a:solidFill>
                <a:srgbClr val="FFFFFF"/>
              </a:solidFill>
            </a:endParaRPr>
          </a:p>
        </p:txBody>
      </p:sp>
      <p:sp>
        <p:nvSpPr>
          <p:cNvPr id="32" name="Rectangle 38"/>
          <p:cNvSpPr/>
          <p:nvPr/>
        </p:nvSpPr>
        <p:spPr>
          <a:xfrm>
            <a:off x="224124" y="1938511"/>
            <a:ext cx="1753855" cy="2591446"/>
          </a:xfrm>
          <a:prstGeom prst="rect">
            <a:avLst/>
          </a:prstGeom>
          <a:solidFill>
            <a:schemeClr val="tx1">
              <a:alpha val="10000"/>
            </a:schemeClr>
          </a:solidFill>
          <a:ln>
            <a:noFill/>
          </a:ln>
          <a:effectLst/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182563" tIns="182563" rIns="182563" bIns="182563" spcCol="951"/>
          <a:lstStyle/>
          <a:p>
            <a:pPr defTabSz="665578" eaLnBrk="1" fontAlgn="auto" hangingPunct="1">
              <a:lnSpc>
                <a:spcPct val="90000"/>
              </a:lnSpc>
              <a:spcAft>
                <a:spcPts val="200"/>
              </a:spcAft>
              <a:defRPr/>
            </a:pP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33" name="Rectangle 39"/>
          <p:cNvSpPr/>
          <p:nvPr/>
        </p:nvSpPr>
        <p:spPr>
          <a:xfrm>
            <a:off x="224124" y="1364359"/>
            <a:ext cx="1753855" cy="569378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182563" tIns="91282" rIns="182563" bIns="182563" spcCol="951">
            <a:spAutoFit/>
          </a:bodyPr>
          <a:lstStyle/>
          <a:p>
            <a:pPr algn="r" defTabSz="665578" eaLnBrk="1" fontAlgn="auto" hangingPunct="1">
              <a:lnSpc>
                <a:spcPct val="90000"/>
              </a:lnSpc>
              <a:spcAft>
                <a:spcPts val="200"/>
              </a:spcAft>
              <a:defRPr/>
            </a:pPr>
            <a:endParaRPr lang="en-US" sz="2100" dirty="0">
              <a:solidFill>
                <a:srgbClr val="FFFFFF"/>
              </a:solidFill>
            </a:endParaRPr>
          </a:p>
        </p:txBody>
      </p:sp>
      <p:sp>
        <p:nvSpPr>
          <p:cNvPr id="40" name="Текст 3"/>
          <p:cNvSpPr>
            <a:spLocks noGrp="1"/>
          </p:cNvSpPr>
          <p:nvPr>
            <p:ph type="body" sz="quarter" idx="13" hasCustomPrompt="1"/>
          </p:nvPr>
        </p:nvSpPr>
        <p:spPr>
          <a:xfrm>
            <a:off x="375911" y="839147"/>
            <a:ext cx="2582756" cy="216053"/>
          </a:xfrm>
          <a:prstGeom prst="rect">
            <a:avLst/>
          </a:prstGeom>
          <a:solidFill>
            <a:schemeClr val="bg1"/>
          </a:solidFill>
        </p:spPr>
        <p:txBody>
          <a:bodyPr lIns="68461" tIns="34231" rIns="68461" bIns="34231"/>
          <a:lstStyle>
            <a:lvl1pPr marL="0" indent="0">
              <a:buNone/>
              <a:defRPr sz="120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/>
              <a:t>Подзаголовок страницы</a:t>
            </a:r>
          </a:p>
        </p:txBody>
      </p:sp>
      <p:sp>
        <p:nvSpPr>
          <p:cNvPr id="41" name="Текст 5"/>
          <p:cNvSpPr>
            <a:spLocks noGrp="1"/>
          </p:cNvSpPr>
          <p:nvPr>
            <p:ph type="body" sz="quarter" idx="14" hasCustomPrompt="1"/>
          </p:nvPr>
        </p:nvSpPr>
        <p:spPr>
          <a:xfrm>
            <a:off x="375911" y="352132"/>
            <a:ext cx="4311708" cy="378391"/>
          </a:xfrm>
          <a:prstGeom prst="rect">
            <a:avLst/>
          </a:prstGeom>
        </p:spPr>
        <p:txBody>
          <a:bodyPr lIns="68461" tIns="34231" rIns="68461" bIns="34231"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/>
              <a:t>Пример </a:t>
            </a:r>
            <a:r>
              <a:rPr lang="ru-RU" dirty="0" err="1"/>
              <a:t>инфографики</a:t>
            </a:r>
            <a:endParaRPr lang="ru-RU" dirty="0"/>
          </a:p>
        </p:txBody>
      </p:sp>
      <p:sp>
        <p:nvSpPr>
          <p:cNvPr id="38" name="Рисунок 37"/>
          <p:cNvSpPr>
            <a:spLocks noGrp="1"/>
          </p:cNvSpPr>
          <p:nvPr>
            <p:ph type="pic" sz="quarter" idx="15" hasCustomPrompt="1"/>
          </p:nvPr>
        </p:nvSpPr>
        <p:spPr>
          <a:xfrm>
            <a:off x="2370491" y="1371520"/>
            <a:ext cx="4138577" cy="3158436"/>
          </a:xfrm>
          <a:prstGeom prst="rect">
            <a:avLst/>
          </a:prstGeom>
        </p:spPr>
        <p:txBody>
          <a:bodyPr lIns="68461" tIns="34231" rIns="68461" bIns="34231"/>
          <a:lstStyle>
            <a:lvl1pPr algn="l">
              <a:defRPr sz="1200" baseline="0"/>
            </a:lvl1pPr>
          </a:lstStyle>
          <a:p>
            <a:r>
              <a:rPr lang="ru-RU" dirty="0"/>
              <a:t>Вставить график</a:t>
            </a:r>
          </a:p>
        </p:txBody>
      </p:sp>
      <p:sp>
        <p:nvSpPr>
          <p:cNvPr id="42" name="Текст 41"/>
          <p:cNvSpPr>
            <a:spLocks noGrp="1"/>
          </p:cNvSpPr>
          <p:nvPr>
            <p:ph type="body" sz="quarter" idx="16" hasCustomPrompt="1"/>
          </p:nvPr>
        </p:nvSpPr>
        <p:spPr>
          <a:xfrm>
            <a:off x="430460" y="1488500"/>
            <a:ext cx="1290192" cy="324677"/>
          </a:xfrm>
          <a:prstGeom prst="rect">
            <a:avLst/>
          </a:prstGeom>
        </p:spPr>
        <p:txBody>
          <a:bodyPr lIns="68461" tIns="34231" rIns="68461" bIns="34231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/>
              <a:t>Заголовок</a:t>
            </a:r>
          </a:p>
        </p:txBody>
      </p:sp>
      <p:sp>
        <p:nvSpPr>
          <p:cNvPr id="43" name="Текст 41"/>
          <p:cNvSpPr>
            <a:spLocks noGrp="1"/>
          </p:cNvSpPr>
          <p:nvPr>
            <p:ph type="body" sz="quarter" idx="17" hasCustomPrompt="1"/>
          </p:nvPr>
        </p:nvSpPr>
        <p:spPr>
          <a:xfrm>
            <a:off x="7200411" y="1486709"/>
            <a:ext cx="1290192" cy="324677"/>
          </a:xfrm>
          <a:prstGeom prst="rect">
            <a:avLst/>
          </a:prstGeom>
        </p:spPr>
        <p:txBody>
          <a:bodyPr lIns="68461" tIns="34231" rIns="68461" bIns="34231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/>
              <a:t>Заголовок</a:t>
            </a:r>
          </a:p>
        </p:txBody>
      </p:sp>
      <p:sp>
        <p:nvSpPr>
          <p:cNvPr id="45" name="Текст 44"/>
          <p:cNvSpPr>
            <a:spLocks noGrp="1"/>
          </p:cNvSpPr>
          <p:nvPr>
            <p:ph type="body" sz="quarter" idx="18" hasCustomPrompt="1"/>
          </p:nvPr>
        </p:nvSpPr>
        <p:spPr>
          <a:xfrm>
            <a:off x="322548" y="2030312"/>
            <a:ext cx="1560008" cy="2382666"/>
          </a:xfrm>
          <a:prstGeom prst="rect">
            <a:avLst/>
          </a:prstGeom>
        </p:spPr>
        <p:txBody>
          <a:bodyPr lIns="68461" tIns="34231" rIns="68461" bIns="34231"/>
          <a:lstStyle>
            <a:lvl1pPr>
              <a:defRPr sz="900"/>
            </a:lvl1pPr>
            <a:lvl2pPr>
              <a:defRPr sz="900"/>
            </a:lvl2pPr>
            <a:lvl3pPr>
              <a:defRPr sz="9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dirty="0"/>
              <a:t>Вставить текст </a:t>
            </a:r>
          </a:p>
        </p:txBody>
      </p:sp>
      <p:sp>
        <p:nvSpPr>
          <p:cNvPr id="46" name="Текст 44"/>
          <p:cNvSpPr>
            <a:spLocks noGrp="1"/>
          </p:cNvSpPr>
          <p:nvPr>
            <p:ph type="body" sz="quarter" idx="19" hasCustomPrompt="1"/>
          </p:nvPr>
        </p:nvSpPr>
        <p:spPr>
          <a:xfrm>
            <a:off x="7065503" y="2042900"/>
            <a:ext cx="1560008" cy="2382666"/>
          </a:xfrm>
          <a:prstGeom prst="rect">
            <a:avLst/>
          </a:prstGeom>
        </p:spPr>
        <p:txBody>
          <a:bodyPr lIns="68461" tIns="34231" rIns="68461" bIns="34231"/>
          <a:lstStyle>
            <a:lvl1pPr>
              <a:defRPr sz="900"/>
            </a:lvl1pPr>
            <a:lvl2pPr>
              <a:defRPr sz="900"/>
            </a:lvl2pPr>
            <a:lvl3pPr>
              <a:defRPr sz="9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dirty="0"/>
              <a:t>Вставить текст </a:t>
            </a:r>
          </a:p>
        </p:txBody>
      </p:sp>
    </p:spTree>
    <p:extLst>
      <p:ext uri="{BB962C8B-B14F-4D97-AF65-F5344CB8AC3E}">
        <p14:creationId xmlns:p14="http://schemas.microsoft.com/office/powerpoint/2010/main" val="32663448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0"/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7" r:id="rId11"/>
  </p:sldLayoutIdLst>
  <p:txStyles>
    <p:titleStyle>
      <a:lvl1pPr algn="ctr" defTabSz="91422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32" indent="-342832" algn="l" defTabSz="91422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803" indent="-285693" algn="l" defTabSz="91422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774" indent="-228555" algn="l" defTabSz="91422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9884" indent="-228555" algn="l" defTabSz="91422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6993" indent="-228555" algn="l" defTabSz="91422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103" indent="-228555" algn="l" defTabSz="91422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213" indent="-228555" algn="l" defTabSz="91422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323" indent="-228555" algn="l" defTabSz="91422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432" indent="-228555" algn="l" defTabSz="91422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22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11" algn="l" defTabSz="91422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20" algn="l" defTabSz="91422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329" algn="l" defTabSz="91422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438" algn="l" defTabSz="91422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548" algn="l" defTabSz="91422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658" algn="l" defTabSz="91422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767" algn="l" defTabSz="91422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878" algn="l" defTabSz="91422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mgsu.ru/universityabout/Struktura/Kafedri/Isp-Soor/nid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mgsu.ru/universityabout/Struktura/Kafedri/ZhBK/nid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mgsu.ru/universityabout/Struktura/Kafedri/Metall_i_der_konstr/about-the-directions-and-specialties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gsu.ru/universityabout/Struktura/Kafedri/Tehnol_i_org_str_proizv/nid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1.xml"/><Relationship Id="rId5" Type="http://schemas.openxmlformats.org/officeDocument/2006/relationships/image" Target="../media/image7.jpeg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27584" y="141822"/>
            <a:ext cx="6640600" cy="623248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pPr lvl="0"/>
            <a:r>
              <a:rPr lang="ru-RU" b="1" dirty="0" smtClean="0">
                <a:solidFill>
                  <a:srgbClr val="9900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Кафедра </a:t>
            </a:r>
          </a:p>
          <a:p>
            <a:pPr lvl="0"/>
            <a:r>
              <a:rPr lang="ru-RU" b="1" dirty="0" smtClean="0">
                <a:solidFill>
                  <a:srgbClr val="9900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Технологии и организации строительного производства</a:t>
            </a:r>
            <a:endParaRPr lang="ru-RU" b="1" dirty="0">
              <a:solidFill>
                <a:srgbClr val="99003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3224" y="26122"/>
            <a:ext cx="1750776" cy="8678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0534040"/>
              </p:ext>
            </p:extLst>
          </p:nvPr>
        </p:nvGraphicFramePr>
        <p:xfrm>
          <a:off x="3491880" y="1347614"/>
          <a:ext cx="4248472" cy="2160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48472"/>
              </a:tblGrid>
              <a:tr h="662937">
                <a:tc>
                  <a:txBody>
                    <a:bodyPr/>
                    <a:lstStyle/>
                    <a:p>
                      <a:pPr marL="342900" indent="-342900" algn="ctr">
                        <a:spcBef>
                          <a:spcPct val="20000"/>
                        </a:spcBef>
                      </a:pPr>
                      <a:r>
                        <a:rPr lang="ru-RU" sz="1000" dirty="0" smtClean="0"/>
                        <a:t>Заведующий кафедрой</a:t>
                      </a:r>
                    </a:p>
                    <a:p>
                      <a:pPr marL="342900" indent="-342900" algn="ctr">
                        <a:spcBef>
                          <a:spcPct val="20000"/>
                        </a:spcBef>
                      </a:pPr>
                      <a:r>
                        <a:rPr lang="ru-RU" sz="1000" b="1" dirty="0" smtClean="0"/>
                        <a:t>Лапидус Азарий Абрамович</a:t>
                      </a:r>
                    </a:p>
                    <a:p>
                      <a:pPr marL="342900" indent="-342900" algn="ctr">
                        <a:spcBef>
                          <a:spcPct val="20000"/>
                        </a:spcBef>
                      </a:pPr>
                      <a:r>
                        <a:rPr lang="ru-RU" sz="1000" b="1" dirty="0" smtClean="0"/>
                        <a:t>Профессор, доктор</a:t>
                      </a:r>
                      <a:r>
                        <a:rPr lang="ru-RU" sz="1000" b="1" baseline="0" dirty="0" smtClean="0"/>
                        <a:t> технических наук</a:t>
                      </a:r>
                    </a:p>
                  </a:txBody>
                  <a:tcPr/>
                </a:tc>
              </a:tr>
              <a:tr h="1497303">
                <a:tc>
                  <a:txBody>
                    <a:bodyPr/>
                    <a:lstStyle/>
                    <a:p>
                      <a:pPr algn="ctr"/>
                      <a:endParaRPr lang="ru-RU" sz="1000" b="0" i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ru-RU" sz="10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129337, Москва, Ярославское шоссе, д. 26 </a:t>
                      </a:r>
                    </a:p>
                    <a:p>
                      <a:pPr algn="ctr"/>
                      <a:endParaRPr lang="ru-RU" sz="1000" b="0" i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ru-RU" sz="10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Мы находимся : УЛК  4 этаж, ауд. 414, 415,416.  </a:t>
                      </a:r>
                    </a:p>
                    <a:p>
                      <a:pPr algn="ctr"/>
                      <a:endParaRPr lang="ru-RU" sz="1000" b="0" i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ru-RU" sz="10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Тел.: +7 (495) 287-49-14 доб.3136</a:t>
                      </a:r>
                      <a:endParaRPr lang="ru-RU" sz="1000" dirty="0" smtClean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4" name="Picture 2" descr="https://upload.wikimedia.org/wikipedia/commons/thumb/2/25/%D0%90%D0%B7%D0%B0%D1%80%D0%B8%D0%B9_%D0%90%D0%B1%D1%80%D0%B0%D0%BC%D0%BE%D0%B2%D0%B8%D1%87_%D0%9B%D0%B0%D0%BF%D0%B8%D0%B4%D1%83%D1%81.jpg/1200px-%D0%90%D0%B7%D0%B0%D1%80%D0%B8%D0%B9_%D0%90%D0%B1%D1%80%D0%B0%D0%BC%D0%BE%D0%B2%D0%B8%D1%87_%D0%9B%D0%B0%D0%BF%D0%B8%D0%B4%D1%83%D1%8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885416"/>
            <a:ext cx="2112235" cy="31683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543735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80148" y="54696"/>
            <a:ext cx="3940631" cy="346249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>
            <a:defPPr>
              <a:defRPr lang="ru-RU"/>
            </a:defPPr>
            <a:lvl1pPr algn="ctr" defTabSz="914220">
              <a:defRPr b="1">
                <a:solidFill>
                  <a:srgbClr val="990033"/>
                </a:solidFill>
              </a:defRPr>
            </a:lvl1pPr>
          </a:lstStyle>
          <a:p>
            <a:r>
              <a:rPr lang="ru-RU" altLang="ru-RU" dirty="0"/>
              <a:t>Кафедра испытания сооружений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3224" y="26122"/>
            <a:ext cx="1750776" cy="8678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706912" y="627534"/>
            <a:ext cx="652938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>
                <a:solidFill>
                  <a:srgbClr val="002060"/>
                </a:solidFill>
              </a:rPr>
              <a:t>Основные направления научной деятельности кафедры: </a:t>
            </a:r>
            <a:endParaRPr lang="ru-RU" sz="1400" dirty="0" smtClean="0">
              <a:solidFill>
                <a:srgbClr val="002060"/>
              </a:solidFill>
            </a:endParaRPr>
          </a:p>
          <a:p>
            <a:pPr marL="342900" indent="-342900">
              <a:buAutoNum type="arabicPeriod"/>
            </a:pPr>
            <a:r>
              <a:rPr lang="ru-RU" sz="1400" dirty="0">
                <a:solidFill>
                  <a:srgbClr val="002060"/>
                </a:solidFill>
              </a:rPr>
              <a:t>Строительный контроль и технический </a:t>
            </a:r>
            <a:r>
              <a:rPr lang="ru-RU" sz="1400" dirty="0" smtClean="0">
                <a:solidFill>
                  <a:srgbClr val="002060"/>
                </a:solidFill>
              </a:rPr>
              <a:t>надзор;</a:t>
            </a:r>
          </a:p>
          <a:p>
            <a:pPr marL="342900" indent="-342900">
              <a:buAutoNum type="arabicPeriod"/>
            </a:pPr>
            <a:r>
              <a:rPr lang="ru-RU" sz="1400" dirty="0">
                <a:solidFill>
                  <a:srgbClr val="002060"/>
                </a:solidFill>
              </a:rPr>
              <a:t>Обследование и мониторинг в жизненном цикле </a:t>
            </a:r>
            <a:r>
              <a:rPr lang="ru-RU" sz="1400" dirty="0" smtClean="0">
                <a:solidFill>
                  <a:srgbClr val="002060"/>
                </a:solidFill>
              </a:rPr>
              <a:t>зданий;</a:t>
            </a:r>
          </a:p>
          <a:p>
            <a:pPr marL="342900" indent="-342900">
              <a:buAutoNum type="arabicPeriod"/>
            </a:pPr>
            <a:r>
              <a:rPr lang="ru-RU" sz="1400" dirty="0">
                <a:solidFill>
                  <a:srgbClr val="002060"/>
                </a:solidFill>
              </a:rPr>
              <a:t>Методы обследования, мониторинг и испытания </a:t>
            </a:r>
            <a:r>
              <a:rPr lang="ru-RU" sz="1400" dirty="0" smtClean="0">
                <a:solidFill>
                  <a:srgbClr val="002060"/>
                </a:solidFill>
              </a:rPr>
              <a:t>конструкций;</a:t>
            </a:r>
          </a:p>
          <a:p>
            <a:pPr marL="342900" indent="-342900">
              <a:buAutoNum type="arabicPeriod"/>
            </a:pPr>
            <a:r>
              <a:rPr lang="ru-RU" sz="1400" dirty="0">
                <a:solidFill>
                  <a:srgbClr val="002060"/>
                </a:solidFill>
              </a:rPr>
              <a:t>Методы и технологии усиления конструкций зданий и </a:t>
            </a:r>
            <a:r>
              <a:rPr lang="ru-RU" sz="1400" dirty="0" smtClean="0">
                <a:solidFill>
                  <a:srgbClr val="002060"/>
                </a:solidFill>
              </a:rPr>
              <a:t>сооружений;</a:t>
            </a:r>
          </a:p>
          <a:p>
            <a:pPr marL="342900" indent="-342900">
              <a:buAutoNum type="arabicPeriod"/>
            </a:pPr>
            <a:r>
              <a:rPr lang="ru-RU" sz="1400" dirty="0">
                <a:solidFill>
                  <a:srgbClr val="002060"/>
                </a:solidFill>
              </a:rPr>
              <a:t>Современные методы мониторинга и диагностики  строительных </a:t>
            </a:r>
            <a:r>
              <a:rPr lang="ru-RU" sz="1400" dirty="0" smtClean="0">
                <a:solidFill>
                  <a:srgbClr val="002060"/>
                </a:solidFill>
              </a:rPr>
              <a:t>конструкций;</a:t>
            </a:r>
          </a:p>
          <a:p>
            <a:pPr marL="342900" indent="-342900">
              <a:buAutoNum type="arabicPeriod"/>
            </a:pPr>
            <a:r>
              <a:rPr lang="ru-RU" sz="1400" dirty="0" err="1">
                <a:solidFill>
                  <a:srgbClr val="002060"/>
                </a:solidFill>
              </a:rPr>
              <a:t>Энергоэффективность</a:t>
            </a:r>
            <a:r>
              <a:rPr lang="ru-RU" sz="1400" dirty="0">
                <a:solidFill>
                  <a:srgbClr val="002060"/>
                </a:solidFill>
              </a:rPr>
              <a:t> </a:t>
            </a:r>
            <a:r>
              <a:rPr lang="ru-RU" sz="1400" dirty="0" smtClean="0">
                <a:solidFill>
                  <a:srgbClr val="002060"/>
                </a:solidFill>
              </a:rPr>
              <a:t>зданий;</a:t>
            </a:r>
          </a:p>
          <a:p>
            <a:pPr marL="342900" indent="-342900">
              <a:buAutoNum type="arabicPeriod"/>
            </a:pPr>
            <a:r>
              <a:rPr lang="ru-RU" sz="1400" dirty="0">
                <a:solidFill>
                  <a:srgbClr val="002060"/>
                </a:solidFill>
              </a:rPr>
              <a:t>Обследование зданий и </a:t>
            </a:r>
            <a:r>
              <a:rPr lang="ru-RU" sz="1400" dirty="0" smtClean="0">
                <a:solidFill>
                  <a:srgbClr val="002060"/>
                </a:solidFill>
              </a:rPr>
              <a:t>сооружений;</a:t>
            </a:r>
          </a:p>
          <a:p>
            <a:pPr marL="342900" indent="-342900">
              <a:buAutoNum type="arabicPeriod"/>
            </a:pPr>
            <a:r>
              <a:rPr lang="ru-RU" sz="1400" dirty="0">
                <a:solidFill>
                  <a:srgbClr val="002060"/>
                </a:solidFill>
              </a:rPr>
              <a:t>Диагностика состояния строительных конструкций на стадиях возведения, эксплуатации и </a:t>
            </a:r>
            <a:r>
              <a:rPr lang="ru-RU" sz="1400" dirty="0" smtClean="0">
                <a:solidFill>
                  <a:srgbClr val="002060"/>
                </a:solidFill>
              </a:rPr>
              <a:t>реконструкции;</a:t>
            </a:r>
          </a:p>
          <a:p>
            <a:pPr marL="342900" indent="-342900">
              <a:buAutoNum type="arabicPeriod"/>
            </a:pPr>
            <a:r>
              <a:rPr lang="ru-RU" sz="1400" dirty="0">
                <a:solidFill>
                  <a:srgbClr val="002060"/>
                </a:solidFill>
              </a:rPr>
              <a:t>Методы и технологии усиления конструкций зданий и </a:t>
            </a:r>
            <a:r>
              <a:rPr lang="ru-RU" sz="1400" dirty="0" smtClean="0">
                <a:solidFill>
                  <a:srgbClr val="002060"/>
                </a:solidFill>
              </a:rPr>
              <a:t>сооружений;</a:t>
            </a:r>
          </a:p>
          <a:p>
            <a:pPr marL="342900" indent="-342900">
              <a:buAutoNum type="arabicPeriod"/>
            </a:pPr>
            <a:r>
              <a:rPr lang="ru-RU" sz="1400" dirty="0">
                <a:solidFill>
                  <a:srgbClr val="002060"/>
                </a:solidFill>
              </a:rPr>
              <a:t>Экспериментальные методы исследования  </a:t>
            </a:r>
            <a:r>
              <a:rPr lang="ru-RU" sz="1400" dirty="0" smtClean="0">
                <a:solidFill>
                  <a:srgbClr val="002060"/>
                </a:solidFill>
              </a:rPr>
              <a:t>конструкций и т.п.</a:t>
            </a:r>
            <a:endParaRPr lang="ru-RU" sz="1400" dirty="0">
              <a:solidFill>
                <a:srgbClr val="002060"/>
              </a:solidFill>
            </a:endParaRPr>
          </a:p>
          <a:p>
            <a:pPr marL="342900" indent="-342900">
              <a:buAutoNum type="arabicPeriod"/>
            </a:pPr>
            <a:endParaRPr lang="ru-RU" sz="1400" dirty="0" smtClean="0">
              <a:solidFill>
                <a:srgbClr val="002060"/>
              </a:solidFill>
            </a:endParaRPr>
          </a:p>
          <a:p>
            <a:pPr marL="342900" indent="-342900">
              <a:buAutoNum type="arabicPeriod"/>
            </a:pPr>
            <a:endParaRPr lang="ru-RU" sz="1400" dirty="0">
              <a:solidFill>
                <a:srgbClr val="002060"/>
              </a:solidFill>
            </a:endParaRPr>
          </a:p>
          <a:p>
            <a:pPr marL="342900" indent="-342900">
              <a:buAutoNum type="arabicPeriod"/>
            </a:pPr>
            <a:endParaRPr lang="ru-RU" sz="1400" dirty="0" smtClean="0">
              <a:solidFill>
                <a:srgbClr val="002060"/>
              </a:solidFill>
            </a:endParaRPr>
          </a:p>
          <a:p>
            <a:pPr algn="r"/>
            <a:r>
              <a:rPr lang="ru-RU" sz="1400" dirty="0">
                <a:solidFill>
                  <a:srgbClr val="0033CC"/>
                </a:solidFill>
                <a:hlinkClick r:id="rId3"/>
              </a:rPr>
              <a:t>Подробнее…(перейти на страницу кафедры)</a:t>
            </a:r>
            <a:endParaRPr lang="ru-RU" sz="1400" dirty="0">
              <a:solidFill>
                <a:srgbClr val="0033CC"/>
              </a:solidFill>
            </a:endParaRPr>
          </a:p>
          <a:p>
            <a:endParaRPr lang="ru-RU" sz="1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92483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00562" y="142874"/>
            <a:ext cx="6079229" cy="346249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pPr algn="ctr" defTabSz="914220">
              <a:defRPr/>
            </a:pPr>
            <a:r>
              <a:rPr lang="ru-RU" altLang="ru-RU" b="1" dirty="0">
                <a:solidFill>
                  <a:srgbClr val="990033"/>
                </a:solidFill>
              </a:rPr>
              <a:t>Кафедра железобетонных и каменных конструкций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3224" y="26122"/>
            <a:ext cx="1750776" cy="8678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706912" y="627534"/>
            <a:ext cx="6529384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>
                <a:solidFill>
                  <a:srgbClr val="002060"/>
                </a:solidFill>
              </a:rPr>
              <a:t>Основные направления научной деятельности кафедры: </a:t>
            </a:r>
            <a:endParaRPr lang="ru-RU" sz="1400" dirty="0" smtClean="0">
              <a:solidFill>
                <a:srgbClr val="002060"/>
              </a:solidFill>
            </a:endParaRPr>
          </a:p>
          <a:p>
            <a:pPr marL="342900" indent="-342900">
              <a:buAutoNum type="arabicPeriod"/>
            </a:pPr>
            <a:r>
              <a:rPr lang="ru-RU" sz="1400" dirty="0" smtClean="0">
                <a:solidFill>
                  <a:srgbClr val="002060"/>
                </a:solidFill>
              </a:rPr>
              <a:t>Расчет </a:t>
            </a:r>
            <a:r>
              <a:rPr lang="ru-RU" sz="1400" dirty="0">
                <a:solidFill>
                  <a:srgbClr val="002060"/>
                </a:solidFill>
              </a:rPr>
              <a:t>и конструирование высотных и уникальных зданий и сооружений. </a:t>
            </a:r>
            <a:endParaRPr lang="ru-RU" sz="1400" dirty="0" smtClean="0">
              <a:solidFill>
                <a:srgbClr val="002060"/>
              </a:solidFill>
            </a:endParaRPr>
          </a:p>
          <a:p>
            <a:pPr marL="342900" indent="-342900">
              <a:buAutoNum type="arabicPeriod"/>
            </a:pPr>
            <a:r>
              <a:rPr lang="ru-RU" sz="1400" dirty="0" smtClean="0">
                <a:solidFill>
                  <a:srgbClr val="002060"/>
                </a:solidFill>
              </a:rPr>
              <a:t>Безопасность </a:t>
            </a:r>
            <a:r>
              <a:rPr lang="ru-RU" sz="1400" dirty="0">
                <a:solidFill>
                  <a:srgbClr val="002060"/>
                </a:solidFill>
              </a:rPr>
              <a:t>и живучесть зданий и сооружений при особых воздействиях техногенного характера. Методы оценки и снижения рисков. </a:t>
            </a:r>
            <a:endParaRPr lang="ru-RU" sz="1400" dirty="0" smtClean="0">
              <a:solidFill>
                <a:srgbClr val="002060"/>
              </a:solidFill>
            </a:endParaRPr>
          </a:p>
          <a:p>
            <a:pPr marL="342900" indent="-342900">
              <a:buAutoNum type="arabicPeriod"/>
            </a:pPr>
            <a:r>
              <a:rPr lang="ru-RU" sz="1400" dirty="0" smtClean="0">
                <a:solidFill>
                  <a:srgbClr val="002060"/>
                </a:solidFill>
              </a:rPr>
              <a:t>Сейсмостойкость </a:t>
            </a:r>
            <a:r>
              <a:rPr lang="ru-RU" sz="1400" dirty="0">
                <a:solidFill>
                  <a:srgbClr val="002060"/>
                </a:solidFill>
              </a:rPr>
              <a:t>железобетонных и каменных зданий с учетом возникающих повреждений. </a:t>
            </a:r>
            <a:endParaRPr lang="ru-RU" sz="1400" dirty="0" smtClean="0">
              <a:solidFill>
                <a:srgbClr val="002060"/>
              </a:solidFill>
            </a:endParaRPr>
          </a:p>
          <a:p>
            <a:pPr marL="342900" indent="-342900">
              <a:buAutoNum type="arabicPeriod"/>
            </a:pPr>
            <a:r>
              <a:rPr lang="ru-RU" sz="1400" dirty="0" smtClean="0">
                <a:solidFill>
                  <a:srgbClr val="002060"/>
                </a:solidFill>
              </a:rPr>
              <a:t>Конструкционная </a:t>
            </a:r>
            <a:r>
              <a:rPr lang="ru-RU" sz="1400" dirty="0">
                <a:solidFill>
                  <a:srgbClr val="002060"/>
                </a:solidFill>
              </a:rPr>
              <a:t>безопасность железобетонных, каменных и армокаменных конструкций. Методы усиления и восстановления. </a:t>
            </a:r>
            <a:endParaRPr lang="ru-RU" sz="1400" dirty="0" smtClean="0">
              <a:solidFill>
                <a:srgbClr val="002060"/>
              </a:solidFill>
            </a:endParaRPr>
          </a:p>
          <a:p>
            <a:pPr marL="342900" indent="-342900">
              <a:buAutoNum type="arabicPeriod"/>
            </a:pPr>
            <a:r>
              <a:rPr lang="ru-RU" sz="1400" dirty="0" smtClean="0">
                <a:solidFill>
                  <a:srgbClr val="002060"/>
                </a:solidFill>
              </a:rPr>
              <a:t>Утилизация </a:t>
            </a:r>
            <a:r>
              <a:rPr lang="ru-RU" sz="1400" dirty="0">
                <a:solidFill>
                  <a:srgbClr val="002060"/>
                </a:solidFill>
              </a:rPr>
              <a:t>железобетона. Железобетонные конструкции с использованием бетонов на вторичных заполнителях</a:t>
            </a:r>
            <a:r>
              <a:rPr lang="ru-RU" sz="1400" dirty="0" smtClean="0">
                <a:solidFill>
                  <a:srgbClr val="002060"/>
                </a:solidFill>
              </a:rPr>
              <a:t>.</a:t>
            </a:r>
          </a:p>
          <a:p>
            <a:pPr marL="342900" indent="-342900">
              <a:buAutoNum type="arabicPeriod"/>
            </a:pPr>
            <a:endParaRPr lang="ru-RU" sz="1400" dirty="0">
              <a:solidFill>
                <a:srgbClr val="002060"/>
              </a:solidFill>
            </a:endParaRPr>
          </a:p>
          <a:p>
            <a:pPr marL="342900" indent="-342900">
              <a:buAutoNum type="arabicPeriod"/>
            </a:pPr>
            <a:endParaRPr lang="ru-RU" sz="1400" dirty="0" smtClean="0">
              <a:solidFill>
                <a:srgbClr val="002060"/>
              </a:solidFill>
            </a:endParaRPr>
          </a:p>
          <a:p>
            <a:pPr algn="r"/>
            <a:r>
              <a:rPr lang="ru-RU" sz="1400" dirty="0">
                <a:solidFill>
                  <a:srgbClr val="0033CC"/>
                </a:solidFill>
                <a:hlinkClick r:id="rId3"/>
              </a:rPr>
              <a:t>Подробнее…(перейти на страницу кафедры)</a:t>
            </a:r>
            <a:endParaRPr lang="ru-RU" sz="1400" dirty="0">
              <a:solidFill>
                <a:srgbClr val="0033CC"/>
              </a:solidFill>
            </a:endParaRPr>
          </a:p>
          <a:p>
            <a:endParaRPr lang="ru-RU" sz="1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93595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79512" y="142874"/>
            <a:ext cx="7056784" cy="346249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>
            <a:defPPr>
              <a:defRPr lang="ru-RU"/>
            </a:defPPr>
            <a:lvl1pPr algn="ctr" defTabSz="914220">
              <a:defRPr b="1">
                <a:solidFill>
                  <a:srgbClr val="990033"/>
                </a:solidFill>
              </a:defRPr>
            </a:lvl1pPr>
          </a:lstStyle>
          <a:p>
            <a:r>
              <a:rPr lang="ru-RU" altLang="ru-RU" dirty="0"/>
              <a:t>Кафедра </a:t>
            </a:r>
            <a:r>
              <a:rPr lang="ru-RU" altLang="ru-RU" dirty="0" smtClean="0"/>
              <a:t>металлических </a:t>
            </a:r>
            <a:r>
              <a:rPr lang="ru-RU" altLang="ru-RU" dirty="0"/>
              <a:t>и деревянных конструкций</a:t>
            </a:r>
            <a:endParaRPr lang="ru-RU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3224" y="26122"/>
            <a:ext cx="1750776" cy="8678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706912" y="627534"/>
            <a:ext cx="6529384" cy="41857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>
                <a:solidFill>
                  <a:srgbClr val="002060"/>
                </a:solidFill>
              </a:rPr>
              <a:t>Основные направления научной деятельности кафедры: </a:t>
            </a:r>
            <a:endParaRPr lang="ru-RU" sz="1400" dirty="0" smtClean="0">
              <a:solidFill>
                <a:srgbClr val="002060"/>
              </a:solidFill>
            </a:endParaRPr>
          </a:p>
          <a:p>
            <a:pPr marL="342900" indent="-342900">
              <a:buAutoNum type="arabicPeriod"/>
            </a:pPr>
            <a:r>
              <a:rPr lang="ru-RU" sz="1400" dirty="0">
                <a:solidFill>
                  <a:srgbClr val="002060"/>
                </a:solidFill>
              </a:rPr>
              <a:t>Исследование работы и расчёта пространственных стержневых систем, в том числе с учётом стеснённого кручения тонкостенных стержней открытого профиля и конструкции узлов сопряжения стержней</a:t>
            </a:r>
            <a:r>
              <a:rPr lang="ru-RU" sz="1400" dirty="0" smtClean="0">
                <a:solidFill>
                  <a:srgbClr val="002060"/>
                </a:solidFill>
              </a:rPr>
              <a:t>;</a:t>
            </a:r>
          </a:p>
          <a:p>
            <a:pPr marL="342900" indent="-342900">
              <a:buAutoNum type="arabicPeriod"/>
            </a:pPr>
            <a:r>
              <a:rPr lang="ru-RU" sz="1400" dirty="0" smtClean="0">
                <a:solidFill>
                  <a:srgbClr val="002060"/>
                </a:solidFill>
              </a:rPr>
              <a:t>Исследование </a:t>
            </a:r>
            <a:r>
              <a:rPr lang="ru-RU" sz="1400" dirty="0">
                <a:solidFill>
                  <a:srgbClr val="002060"/>
                </a:solidFill>
              </a:rPr>
              <a:t>работы влияния начальных несовершенств на несущую способность металлических конструкций; </a:t>
            </a:r>
            <a:endParaRPr lang="ru-RU" sz="1400" dirty="0" smtClean="0">
              <a:solidFill>
                <a:srgbClr val="002060"/>
              </a:solidFill>
            </a:endParaRPr>
          </a:p>
          <a:p>
            <a:pPr marL="342900" indent="-342900">
              <a:buAutoNum type="arabicPeriod"/>
            </a:pPr>
            <a:r>
              <a:rPr lang="ru-RU" sz="1400" dirty="0" smtClean="0">
                <a:solidFill>
                  <a:srgbClr val="002060"/>
                </a:solidFill>
              </a:rPr>
              <a:t>Исследование </a:t>
            </a:r>
            <a:r>
              <a:rPr lang="ru-RU" sz="1400" dirty="0">
                <a:solidFill>
                  <a:srgbClr val="002060"/>
                </a:solidFill>
              </a:rPr>
              <a:t>работы несущих и ограждающих конструкций с применением стержней из гнутых профилей, профилированного настила и трёхслойных панелей; </a:t>
            </a:r>
            <a:endParaRPr lang="ru-RU" sz="1400" dirty="0" smtClean="0">
              <a:solidFill>
                <a:srgbClr val="002060"/>
              </a:solidFill>
            </a:endParaRPr>
          </a:p>
          <a:p>
            <a:pPr marL="342900" indent="-342900">
              <a:buAutoNum type="arabicPeriod"/>
            </a:pPr>
            <a:r>
              <a:rPr lang="ru-RU" sz="1400" dirty="0" smtClean="0">
                <a:solidFill>
                  <a:srgbClr val="002060"/>
                </a:solidFill>
              </a:rPr>
              <a:t>Разработка </a:t>
            </a:r>
            <a:r>
              <a:rPr lang="ru-RU" sz="1400" dirty="0">
                <a:solidFill>
                  <a:srgbClr val="002060"/>
                </a:solidFill>
              </a:rPr>
              <a:t>методики расчёта и проектирование висячих мембранных металлических конструкций; Металлические купольные покрытия – схемы каркасов, конструкции элементов, способы возведения, методы монтажа, точность сборки, компьютерное моделирование монтажа, исследование погрешностей возведения, оценка влияния погрешностей на напряженно-деформированное </a:t>
            </a:r>
            <a:r>
              <a:rPr lang="ru-RU" sz="1400" dirty="0" smtClean="0">
                <a:solidFill>
                  <a:srgbClr val="002060"/>
                </a:solidFill>
              </a:rPr>
              <a:t>состояние;</a:t>
            </a:r>
          </a:p>
          <a:p>
            <a:pPr marL="342900" indent="-342900">
              <a:buAutoNum type="arabicPeriod"/>
            </a:pPr>
            <a:r>
              <a:rPr lang="ru-RU" sz="1400" dirty="0" smtClean="0">
                <a:solidFill>
                  <a:srgbClr val="002060"/>
                </a:solidFill>
              </a:rPr>
              <a:t>Исследование </a:t>
            </a:r>
            <a:r>
              <a:rPr lang="ru-RU" sz="1400" dirty="0">
                <a:solidFill>
                  <a:srgbClr val="002060"/>
                </a:solidFill>
              </a:rPr>
              <a:t>живучести металлических конструкций при повреждениях отдельных </a:t>
            </a:r>
            <a:r>
              <a:rPr lang="ru-RU" sz="1400" dirty="0" smtClean="0">
                <a:solidFill>
                  <a:srgbClr val="002060"/>
                </a:solidFill>
              </a:rPr>
              <a:t>элементов</a:t>
            </a:r>
          </a:p>
          <a:p>
            <a:pPr marL="342900" indent="-342900">
              <a:buAutoNum type="arabicPeriod"/>
            </a:pPr>
            <a:endParaRPr lang="ru-RU" sz="1400" dirty="0">
              <a:solidFill>
                <a:srgbClr val="002060"/>
              </a:solidFill>
            </a:endParaRPr>
          </a:p>
          <a:p>
            <a:pPr algn="r"/>
            <a:r>
              <a:rPr lang="ru-RU" sz="1400" dirty="0" smtClean="0">
                <a:solidFill>
                  <a:srgbClr val="0033CC"/>
                </a:solidFill>
                <a:hlinkClick r:id="rId3"/>
              </a:rPr>
              <a:t>Подробнее…(перейти на страницу кафедры)</a:t>
            </a:r>
            <a:endParaRPr lang="ru-RU" sz="1400" dirty="0">
              <a:solidFill>
                <a:srgbClr val="00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19789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3224" y="26122"/>
            <a:ext cx="1750776" cy="8678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323528" y="627534"/>
            <a:ext cx="698477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dirty="0">
                <a:solidFill>
                  <a:srgbClr val="002060"/>
                </a:solidFill>
              </a:rPr>
              <a:t>Образовательная программа ориентирована на подготовку руководителей строительных проектов, а также высококлассных специалистов в области проектирования, возведения, эксплуатации, мониторинга, и реконструкции зданий и сооружений. </a:t>
            </a:r>
            <a:endParaRPr lang="ru-RU" sz="1400" dirty="0" smtClean="0">
              <a:solidFill>
                <a:srgbClr val="002060"/>
              </a:solidFill>
            </a:endParaRPr>
          </a:p>
          <a:p>
            <a:pPr algn="just"/>
            <a:endParaRPr lang="ru-RU" sz="1400" dirty="0" smtClean="0">
              <a:solidFill>
                <a:srgbClr val="002060"/>
              </a:solidFill>
            </a:endParaRPr>
          </a:p>
          <a:p>
            <a:pPr algn="just"/>
            <a:r>
              <a:rPr lang="ru-RU" sz="1400" dirty="0" smtClean="0">
                <a:solidFill>
                  <a:srgbClr val="002060"/>
                </a:solidFill>
              </a:rPr>
              <a:t>Обучающиеся </a:t>
            </a:r>
            <a:r>
              <a:rPr lang="ru-RU" sz="1400" dirty="0">
                <a:solidFill>
                  <a:srgbClr val="002060"/>
                </a:solidFill>
              </a:rPr>
              <a:t>по программе получают не только профессиональные знания и навыки в сфере организации и управления инвестиционно-строительными проектами, но также углубленные базовые знания в области строительства.  </a:t>
            </a:r>
            <a:endParaRPr lang="ru-RU" sz="1400" dirty="0" smtClean="0">
              <a:solidFill>
                <a:srgbClr val="002060"/>
              </a:solidFill>
            </a:endParaRPr>
          </a:p>
          <a:p>
            <a:pPr algn="just"/>
            <a:endParaRPr lang="ru-RU" sz="1400" dirty="0">
              <a:solidFill>
                <a:srgbClr val="002060"/>
              </a:solidFill>
            </a:endParaRPr>
          </a:p>
          <a:p>
            <a:pPr algn="just"/>
            <a:r>
              <a:rPr lang="ru-RU" sz="1400" dirty="0" smtClean="0">
                <a:solidFill>
                  <a:srgbClr val="002060"/>
                </a:solidFill>
              </a:rPr>
              <a:t>По </a:t>
            </a:r>
            <a:r>
              <a:rPr lang="ru-RU" sz="1400" dirty="0">
                <a:solidFill>
                  <a:srgbClr val="002060"/>
                </a:solidFill>
              </a:rPr>
              <a:t>окончании обучения выпускник будет иметь высокую конкурентоспособность при трудоустройстве в строительные и проектные организации, реализующие все стадии инвестиционно-строительных проектов (генерального проектировщика, генерального подрядчика, заказчика-застройщика, строительного контроля и оказывающих инжиниринговые услуги), сможет со знанием дела организовывать процесс управления проектами, а также проводить инновационную, изыскательскую, проектно-расчетную, нормативно-методическую, производственно-технологическую деятельность и профессиональную экспертизу.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04502" y="26122"/>
            <a:ext cx="1640514" cy="346249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>
            <a:defPPr>
              <a:defRPr lang="ru-RU"/>
            </a:defPPr>
            <a:lvl1pPr lvl="0">
              <a:defRPr b="1">
                <a:solidFill>
                  <a:srgbClr val="99003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ru-RU" dirty="0"/>
              <a:t>О программе</a:t>
            </a:r>
          </a:p>
        </p:txBody>
      </p:sp>
    </p:spTree>
    <p:extLst>
      <p:ext uri="{BB962C8B-B14F-4D97-AF65-F5344CB8AC3E}">
        <p14:creationId xmlns:p14="http://schemas.microsoft.com/office/powerpoint/2010/main" val="29557313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3224" y="26122"/>
            <a:ext cx="1750776" cy="8678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706912" y="627534"/>
            <a:ext cx="6529384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>
                <a:solidFill>
                  <a:srgbClr val="002060"/>
                </a:solidFill>
              </a:rPr>
              <a:t>Основные направления научной деятельности кафедры: </a:t>
            </a:r>
            <a:endParaRPr lang="ru-RU" sz="1400" dirty="0" smtClean="0">
              <a:solidFill>
                <a:srgbClr val="002060"/>
              </a:solidFill>
            </a:endParaRPr>
          </a:p>
          <a:p>
            <a:endParaRPr lang="ru-RU" sz="1400" dirty="0" smtClean="0">
              <a:solidFill>
                <a:srgbClr val="002060"/>
              </a:solidFill>
            </a:endParaRPr>
          </a:p>
          <a:p>
            <a:pPr marL="342900" indent="-342900">
              <a:buAutoNum type="arabicPeriod"/>
            </a:pPr>
            <a:r>
              <a:rPr lang="ru-RU" sz="1400" dirty="0">
                <a:solidFill>
                  <a:srgbClr val="002060"/>
                </a:solidFill>
              </a:rPr>
              <a:t>Научно-техническое сопровождение объектов капитального </a:t>
            </a:r>
            <a:r>
              <a:rPr lang="ru-RU" sz="1400" dirty="0" smtClean="0">
                <a:solidFill>
                  <a:srgbClr val="002060"/>
                </a:solidFill>
              </a:rPr>
              <a:t>строительства</a:t>
            </a:r>
          </a:p>
          <a:p>
            <a:pPr marL="342900" indent="-342900">
              <a:buAutoNum type="arabicPeriod"/>
            </a:pPr>
            <a:r>
              <a:rPr lang="ru-RU" sz="1400" dirty="0">
                <a:solidFill>
                  <a:srgbClr val="002060"/>
                </a:solidFill>
              </a:rPr>
              <a:t>Жизненный цикл строительного </a:t>
            </a:r>
            <a:r>
              <a:rPr lang="ru-RU" sz="1400" dirty="0" smtClean="0">
                <a:solidFill>
                  <a:srgbClr val="002060"/>
                </a:solidFill>
              </a:rPr>
              <a:t>объекта</a:t>
            </a:r>
          </a:p>
          <a:p>
            <a:pPr marL="342900" indent="-342900">
              <a:buAutoNum type="arabicPeriod"/>
            </a:pPr>
            <a:r>
              <a:rPr lang="ru-RU" sz="1400" dirty="0">
                <a:solidFill>
                  <a:srgbClr val="002060"/>
                </a:solidFill>
              </a:rPr>
              <a:t>Обследование зданий и </a:t>
            </a:r>
            <a:r>
              <a:rPr lang="ru-RU" sz="1400" dirty="0" smtClean="0">
                <a:solidFill>
                  <a:srgbClr val="002060"/>
                </a:solidFill>
              </a:rPr>
              <a:t>сооружений</a:t>
            </a:r>
          </a:p>
          <a:p>
            <a:pPr marL="342900" indent="-342900">
              <a:buAutoNum type="arabicPeriod"/>
            </a:pPr>
            <a:r>
              <a:rPr lang="ru-RU" sz="1400" dirty="0">
                <a:solidFill>
                  <a:srgbClr val="002060"/>
                </a:solidFill>
              </a:rPr>
              <a:t>Технологии строительного </a:t>
            </a:r>
            <a:r>
              <a:rPr lang="ru-RU" sz="1400" dirty="0" smtClean="0">
                <a:solidFill>
                  <a:srgbClr val="002060"/>
                </a:solidFill>
              </a:rPr>
              <a:t>производства</a:t>
            </a:r>
          </a:p>
          <a:p>
            <a:pPr marL="342900" indent="-342900">
              <a:buAutoNum type="arabicPeriod"/>
            </a:pPr>
            <a:r>
              <a:rPr lang="ru-RU" sz="1400" dirty="0">
                <a:solidFill>
                  <a:srgbClr val="002060"/>
                </a:solidFill>
              </a:rPr>
              <a:t>Надежность и обоснованность организационно-технологических </a:t>
            </a:r>
            <a:r>
              <a:rPr lang="ru-RU" sz="1400" dirty="0" smtClean="0">
                <a:solidFill>
                  <a:srgbClr val="002060"/>
                </a:solidFill>
              </a:rPr>
              <a:t>решений</a:t>
            </a:r>
          </a:p>
          <a:p>
            <a:pPr marL="342900" indent="-342900">
              <a:buAutoNum type="arabicPeriod"/>
            </a:pPr>
            <a:r>
              <a:rPr lang="ru-RU" sz="1400" dirty="0">
                <a:solidFill>
                  <a:srgbClr val="002060"/>
                </a:solidFill>
              </a:rPr>
              <a:t>Прогрессивные технологии и методы производства строительно-монтажных </a:t>
            </a:r>
            <a:r>
              <a:rPr lang="ru-RU" sz="1400" dirty="0" smtClean="0">
                <a:solidFill>
                  <a:srgbClr val="002060"/>
                </a:solidFill>
              </a:rPr>
              <a:t>работ</a:t>
            </a:r>
          </a:p>
          <a:p>
            <a:pPr marL="342900" indent="-342900">
              <a:buAutoNum type="arabicPeriod"/>
            </a:pPr>
            <a:r>
              <a:rPr lang="ru-RU" sz="1400" dirty="0">
                <a:solidFill>
                  <a:srgbClr val="002060"/>
                </a:solidFill>
              </a:rPr>
              <a:t>Цифровая платформа организации </a:t>
            </a:r>
            <a:r>
              <a:rPr lang="ru-RU" sz="1400" dirty="0" smtClean="0">
                <a:solidFill>
                  <a:srgbClr val="002060"/>
                </a:solidFill>
              </a:rPr>
              <a:t>строительства</a:t>
            </a:r>
          </a:p>
          <a:p>
            <a:pPr marL="342900" indent="-342900">
              <a:buAutoNum type="arabicPeriod"/>
            </a:pPr>
            <a:r>
              <a:rPr lang="ru-RU" sz="1400" dirty="0">
                <a:solidFill>
                  <a:srgbClr val="002060"/>
                </a:solidFill>
              </a:rPr>
              <a:t>Технологии информационного моделирования на различных этапах жизненного цикла зданий</a:t>
            </a:r>
            <a:br>
              <a:rPr lang="ru-RU" sz="1400" dirty="0">
                <a:solidFill>
                  <a:srgbClr val="002060"/>
                </a:solidFill>
              </a:rPr>
            </a:br>
            <a:endParaRPr lang="ru-RU" sz="1400" dirty="0">
              <a:solidFill>
                <a:srgbClr val="002060"/>
              </a:solidFill>
              <a:hlinkClick r:id="rId3"/>
            </a:endParaRPr>
          </a:p>
          <a:p>
            <a:pPr algn="r"/>
            <a:r>
              <a:rPr lang="ru-RU" sz="1400" dirty="0" smtClean="0">
                <a:solidFill>
                  <a:srgbClr val="002060"/>
                </a:solidFill>
                <a:hlinkClick r:id="rId3"/>
              </a:rPr>
              <a:t>Подробнее</a:t>
            </a:r>
            <a:r>
              <a:rPr lang="ru-RU" sz="1400" dirty="0">
                <a:solidFill>
                  <a:srgbClr val="002060"/>
                </a:solidFill>
                <a:hlinkClick r:id="rId3"/>
              </a:rPr>
              <a:t>…(перейти на страницу кафедры)</a:t>
            </a:r>
            <a:endParaRPr lang="ru-RU" sz="1400" dirty="0">
              <a:solidFill>
                <a:srgbClr val="002060"/>
              </a:solidFill>
            </a:endParaRPr>
          </a:p>
          <a:p>
            <a:endParaRPr lang="ru-RU" sz="1400" dirty="0">
              <a:solidFill>
                <a:srgbClr val="00206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4502" y="26122"/>
            <a:ext cx="6640600" cy="623248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pPr lvl="0"/>
            <a:r>
              <a:rPr lang="ru-RU" b="1" dirty="0" smtClean="0">
                <a:solidFill>
                  <a:srgbClr val="9900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Кафедра </a:t>
            </a:r>
          </a:p>
          <a:p>
            <a:pPr lvl="0"/>
            <a:r>
              <a:rPr lang="ru-RU" b="1" dirty="0" smtClean="0">
                <a:solidFill>
                  <a:srgbClr val="9900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Технологии и организации строительного производства</a:t>
            </a:r>
            <a:endParaRPr lang="ru-RU" b="1" dirty="0">
              <a:solidFill>
                <a:srgbClr val="99003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01749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27584" y="141822"/>
            <a:ext cx="5019003" cy="623248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pPr lvl="0"/>
            <a:r>
              <a:rPr lang="ru-RU" b="1" dirty="0" smtClean="0">
                <a:solidFill>
                  <a:srgbClr val="9900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Кафедра </a:t>
            </a:r>
          </a:p>
          <a:p>
            <a:r>
              <a:rPr lang="ru-RU" b="1" dirty="0">
                <a:solidFill>
                  <a:srgbClr val="9900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Экономики и управления в строительстве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3224" y="26122"/>
            <a:ext cx="1750776" cy="8678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3146310"/>
              </p:ext>
            </p:extLst>
          </p:nvPr>
        </p:nvGraphicFramePr>
        <p:xfrm>
          <a:off x="3491880" y="1347614"/>
          <a:ext cx="4248472" cy="2160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48472"/>
              </a:tblGrid>
              <a:tr h="662937">
                <a:tc>
                  <a:txBody>
                    <a:bodyPr/>
                    <a:lstStyle/>
                    <a:p>
                      <a:pPr marL="342900" indent="-342900" algn="ctr">
                        <a:spcBef>
                          <a:spcPct val="20000"/>
                        </a:spcBef>
                      </a:pPr>
                      <a:r>
                        <a:rPr lang="ru-RU" sz="1000" dirty="0" smtClean="0"/>
                        <a:t>Заведующий кафедрой</a:t>
                      </a:r>
                    </a:p>
                    <a:p>
                      <a:pPr marL="342900" indent="-342900" algn="ctr">
                        <a:spcBef>
                          <a:spcPct val="20000"/>
                        </a:spcBef>
                      </a:pPr>
                      <a:r>
                        <a:rPr lang="ru-RU" sz="1000" b="1" dirty="0" smtClean="0"/>
                        <a:t>Ларионов Аркадий Николаевич</a:t>
                      </a:r>
                    </a:p>
                    <a:p>
                      <a:pPr marL="342900" indent="-342900" algn="ctr">
                        <a:spcBef>
                          <a:spcPct val="20000"/>
                        </a:spcBef>
                      </a:pPr>
                      <a:r>
                        <a:rPr lang="ru-RU" sz="1000" b="1" dirty="0" smtClean="0"/>
                        <a:t>Профессор, доктор</a:t>
                      </a:r>
                      <a:r>
                        <a:rPr lang="ru-RU" sz="1000" b="1" baseline="0" dirty="0" smtClean="0"/>
                        <a:t> экономических наук</a:t>
                      </a:r>
                    </a:p>
                  </a:txBody>
                  <a:tcPr/>
                </a:tc>
              </a:tr>
              <a:tr h="1497303">
                <a:tc>
                  <a:txBody>
                    <a:bodyPr/>
                    <a:lstStyle/>
                    <a:p>
                      <a:pPr algn="ctr"/>
                      <a:endParaRPr lang="ru-RU" sz="1000" b="0" i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ru-RU" sz="10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129337, Москва, Ярославское шоссе, д. 26 </a:t>
                      </a:r>
                    </a:p>
                    <a:p>
                      <a:pPr algn="ctr"/>
                      <a:endParaRPr lang="ru-RU" sz="1000" b="0" i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ru-RU" sz="10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Мы находимся : УЛК  3 этаж, ауд. 302,325</a:t>
                      </a:r>
                    </a:p>
                    <a:p>
                      <a:pPr algn="ctr"/>
                      <a:endParaRPr lang="ru-RU" sz="1000" b="0" i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ru-RU" sz="10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Тел.: +7 (495) 287-49-14 доб.3129, 3083</a:t>
                      </a:r>
                      <a:endParaRPr lang="ru-RU" sz="1000" dirty="0" smtClean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1154708"/>
            <a:ext cx="1882408" cy="24235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233077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3224" y="26122"/>
            <a:ext cx="1750776" cy="8678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323528" y="627534"/>
            <a:ext cx="6984776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dirty="0">
                <a:solidFill>
                  <a:srgbClr val="002060"/>
                </a:solidFill>
              </a:rPr>
              <a:t>Инвестиционно-строительный инжиниринг - инженерно-консультационные услуги исследовательского, проектно-конструкторского, расчетно-аналитического характера, в </a:t>
            </a:r>
            <a:r>
              <a:rPr lang="ru-RU" sz="1400" dirty="0" err="1">
                <a:solidFill>
                  <a:srgbClr val="002060"/>
                </a:solidFill>
              </a:rPr>
              <a:t>т.ч</a:t>
            </a:r>
            <a:r>
              <a:rPr lang="ru-RU" sz="1400" dirty="0">
                <a:solidFill>
                  <a:srgbClr val="002060"/>
                </a:solidFill>
              </a:rPr>
              <a:t>. создание технико-экономических обоснований проектов, выработка рекомендаций в области организации производства и управления, комплекс коммерческих услуг по обеспечению процессов подготовки к производству и реализации продукции, по обслуживанию и эксплуатации промышленных, инфраструктурных и других объектов.</a:t>
            </a:r>
          </a:p>
          <a:p>
            <a:endParaRPr lang="ru-RU" sz="1400" dirty="0">
              <a:solidFill>
                <a:srgbClr val="002060"/>
              </a:solidFill>
            </a:endParaRPr>
          </a:p>
          <a:p>
            <a:pPr algn="just"/>
            <a:r>
              <a:rPr lang="ru-RU" sz="1400" dirty="0">
                <a:solidFill>
                  <a:srgbClr val="002060"/>
                </a:solidFill>
              </a:rPr>
              <a:t>Современные инжиниринговые проекты – это глубокая интеграция управления проектами, информационных технологий и инженерного дела. Для ведения инжинирингового проекта нужно иметь понимание основных стандартов и руководств по управлению проектами в строительстве, современных подходов системной инженерии и жизненного цикла объекта строительства и механизмов управления массой инженерных данных об объекте строительства (в т. ч. с применением BIM).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04502" y="26122"/>
            <a:ext cx="1849674" cy="346249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>
            <a:defPPr>
              <a:defRPr lang="ru-RU"/>
            </a:defPPr>
            <a:lvl1pPr lvl="0">
              <a:defRPr b="1">
                <a:solidFill>
                  <a:srgbClr val="99003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ru-RU" dirty="0" smtClean="0"/>
              <a:t>О ПРОГРАММЕ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655433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3224" y="26122"/>
            <a:ext cx="1750776" cy="8678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323528" y="627534"/>
            <a:ext cx="6984776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sz="1400" dirty="0">
                <a:solidFill>
                  <a:schemeClr val="accent1">
                    <a:lumMod val="50000"/>
                  </a:schemeClr>
                </a:solidFill>
              </a:rPr>
              <a:t>разработка и продвижение методов управления бизнес-процессами (кадры, МТО и логистика, продажи, производство, финансы и др.) и контроля над ними;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sz="1400" dirty="0">
                <a:solidFill>
                  <a:schemeClr val="accent1">
                    <a:lumMod val="50000"/>
                  </a:schemeClr>
                </a:solidFill>
              </a:rPr>
              <a:t>разработка механизма трансфера инновационных технологий в строительном предприятии;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sz="1400" dirty="0">
                <a:solidFill>
                  <a:schemeClr val="accent1">
                    <a:lumMod val="50000"/>
                  </a:schemeClr>
                </a:solidFill>
              </a:rPr>
              <a:t>разработка, внедрение и поддержка системы мониторинга технического состояния объекта и планирования </a:t>
            </a:r>
            <a:r>
              <a:rPr lang="ru-RU" sz="1400" dirty="0" err="1">
                <a:solidFill>
                  <a:schemeClr val="accent1">
                    <a:lumMod val="50000"/>
                  </a:schemeClr>
                </a:solidFill>
              </a:rPr>
              <a:t>ресурсообеспечения</a:t>
            </a:r>
            <a:r>
              <a:rPr lang="ru-RU" sz="1400" dirty="0">
                <a:solidFill>
                  <a:schemeClr val="accent1">
                    <a:lumMod val="50000"/>
                  </a:schemeClr>
                </a:solidFill>
              </a:rPr>
              <a:t>;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sz="1400" dirty="0">
                <a:solidFill>
                  <a:schemeClr val="accent1">
                    <a:lumMod val="50000"/>
                  </a:schemeClr>
                </a:solidFill>
              </a:rPr>
              <a:t>анализ выполненных работ и реализация системы поддержки принятия управленческих решений;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sz="1400" dirty="0">
                <a:solidFill>
                  <a:schemeClr val="accent1">
                    <a:lumMod val="50000"/>
                  </a:schemeClr>
                </a:solidFill>
              </a:rPr>
              <a:t>консультирование и сопровождение проведения конкурсов и торгов, заключения и ведения договоров на закупки и поставки по проекту;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sz="1400" dirty="0">
                <a:solidFill>
                  <a:schemeClr val="accent1">
                    <a:lumMod val="50000"/>
                  </a:schemeClr>
                </a:solidFill>
              </a:rPr>
              <a:t>использование автоматизированных средств планирования и управления материально-техническим обеспечением проекта;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sz="1400" dirty="0">
                <a:solidFill>
                  <a:schemeClr val="accent1">
                    <a:lumMod val="50000"/>
                  </a:schemeClr>
                </a:solidFill>
              </a:rPr>
              <a:t>формирование и актуализация баз данных по строительным и вспомогательным материалам и оборудованию;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sz="1400" dirty="0">
                <a:solidFill>
                  <a:schemeClr val="accent1">
                    <a:lumMod val="50000"/>
                  </a:schemeClr>
                </a:solidFill>
              </a:rPr>
              <a:t>консультирование при разработке цепей поставок ресурсов, проектирование новых логистических систем, построение и внедрение системы оценки эффективности логистических систем и цепей поставок;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sz="1400" dirty="0">
                <a:solidFill>
                  <a:schemeClr val="accent1">
                    <a:lumMod val="50000"/>
                  </a:schemeClr>
                </a:solidFill>
              </a:rPr>
              <a:t>методы и подходы совершенствования функционирования проектного комплекса в рамках системы управления инвестициями.</a:t>
            </a:r>
            <a:endParaRPr lang="ru-RU" sz="1400" dirty="0">
              <a:solidFill>
                <a:srgbClr val="00206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4502" y="26122"/>
            <a:ext cx="5179431" cy="346249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>
            <a:defPPr>
              <a:defRPr lang="ru-RU"/>
            </a:defPPr>
            <a:lvl1pPr lvl="0">
              <a:defRPr b="1">
                <a:solidFill>
                  <a:srgbClr val="99003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ru-RU" dirty="0"/>
              <a:t>ТЕМАТИКИ МАГИСТЕРСКИХ ДИССЕРТАЦИЙ</a:t>
            </a:r>
          </a:p>
        </p:txBody>
      </p:sp>
    </p:spTree>
    <p:extLst>
      <p:ext uri="{BB962C8B-B14F-4D97-AF65-F5344CB8AC3E}">
        <p14:creationId xmlns:p14="http://schemas.microsoft.com/office/powerpoint/2010/main" val="4324662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79512" y="26122"/>
            <a:ext cx="3374001" cy="346249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ВЫПУСКАЮЩИЕ КАФЕДРЫ</a:t>
            </a:r>
            <a:endParaRPr lang="ru-RU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3224" y="26122"/>
            <a:ext cx="1750776" cy="8678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074221"/>
              </p:ext>
            </p:extLst>
          </p:nvPr>
        </p:nvGraphicFramePr>
        <p:xfrm>
          <a:off x="198908" y="555526"/>
          <a:ext cx="7194315" cy="45879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98105"/>
                <a:gridCol w="2398105"/>
                <a:gridCol w="2398105"/>
              </a:tblGrid>
              <a:tr h="830114">
                <a:tc>
                  <a:txBody>
                    <a:bodyPr/>
                    <a:lstStyle/>
                    <a:p>
                      <a:pPr marL="0" marR="0" indent="0" algn="ctr" defTabSz="9142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1100" dirty="0" smtClean="0"/>
                        <a:t>Кафедра железобетонных и каменных конструкций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2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1100" dirty="0" smtClean="0"/>
                        <a:t>Кафедра испытания сооружений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altLang="ru-RU" sz="1100" dirty="0" smtClean="0"/>
                        <a:t>Кафедра </a:t>
                      </a:r>
                    </a:p>
                    <a:p>
                      <a:pPr algn="ctr"/>
                      <a:r>
                        <a:rPr lang="ru-RU" altLang="ru-RU" sz="1100" dirty="0" smtClean="0"/>
                        <a:t>металлических и деревянных конструкций</a:t>
                      </a:r>
                      <a:endParaRPr lang="ru-RU" sz="1100" dirty="0" smtClean="0"/>
                    </a:p>
                  </a:txBody>
                  <a:tcPr/>
                </a:tc>
              </a:tr>
              <a:tr h="2459475">
                <a:tc>
                  <a:txBody>
                    <a:bodyPr/>
                    <a:lstStyle/>
                    <a:p>
                      <a:pPr marL="342900" indent="-342900" algn="ctr">
                        <a:spcBef>
                          <a:spcPct val="20000"/>
                        </a:spcBef>
                      </a:pPr>
                      <a:endParaRPr lang="ru-RU" sz="1100" dirty="0" smtClean="0"/>
                    </a:p>
                    <a:p>
                      <a:pPr marL="342900" indent="-342900" algn="ctr">
                        <a:spcBef>
                          <a:spcPct val="20000"/>
                        </a:spcBef>
                      </a:pPr>
                      <a:endParaRPr lang="ru-RU" sz="1100" dirty="0" smtClean="0"/>
                    </a:p>
                    <a:p>
                      <a:pPr marL="342900" indent="-342900" algn="ctr">
                        <a:spcBef>
                          <a:spcPct val="20000"/>
                        </a:spcBef>
                      </a:pPr>
                      <a:endParaRPr lang="ru-RU" sz="1100" dirty="0" smtClean="0"/>
                    </a:p>
                    <a:p>
                      <a:pPr marL="342900" indent="-342900" algn="ctr">
                        <a:spcBef>
                          <a:spcPct val="20000"/>
                        </a:spcBef>
                      </a:pPr>
                      <a:endParaRPr lang="ru-RU" sz="1100" dirty="0" smtClean="0"/>
                    </a:p>
                    <a:p>
                      <a:pPr marL="342900" indent="-342900" algn="ctr">
                        <a:spcBef>
                          <a:spcPct val="20000"/>
                        </a:spcBef>
                      </a:pPr>
                      <a:endParaRPr lang="ru-RU" sz="1100" dirty="0" smtClean="0"/>
                    </a:p>
                    <a:p>
                      <a:pPr marL="342900" indent="-342900" algn="ctr">
                        <a:spcBef>
                          <a:spcPct val="20000"/>
                        </a:spcBef>
                      </a:pPr>
                      <a:endParaRPr lang="ru-RU" sz="1100" dirty="0" smtClean="0"/>
                    </a:p>
                    <a:p>
                      <a:pPr marL="342900" indent="-342900" algn="ctr">
                        <a:spcBef>
                          <a:spcPct val="20000"/>
                        </a:spcBef>
                      </a:pPr>
                      <a:endParaRPr lang="ru-RU" sz="1100" dirty="0" smtClean="0"/>
                    </a:p>
                    <a:p>
                      <a:pPr marL="342900" indent="-342900" algn="ctr">
                        <a:spcBef>
                          <a:spcPct val="20000"/>
                        </a:spcBef>
                      </a:pPr>
                      <a:endParaRPr lang="ru-RU" sz="1100" dirty="0" smtClean="0"/>
                    </a:p>
                    <a:p>
                      <a:pPr marL="342900" indent="-342900" algn="ctr">
                        <a:spcBef>
                          <a:spcPct val="20000"/>
                        </a:spcBef>
                      </a:pPr>
                      <a:r>
                        <a:rPr lang="ru-RU" sz="1100" dirty="0" smtClean="0"/>
                        <a:t>Заведующий кафедрой</a:t>
                      </a:r>
                    </a:p>
                    <a:p>
                      <a:pPr marL="342900" indent="-342900" algn="ctr">
                        <a:spcBef>
                          <a:spcPct val="20000"/>
                        </a:spcBef>
                      </a:pPr>
                      <a:r>
                        <a:rPr lang="ru-RU" sz="1100" b="1" dirty="0" smtClean="0"/>
                        <a:t>Ашот Георгиевич</a:t>
                      </a:r>
                    </a:p>
                    <a:p>
                      <a:pPr marL="342900" indent="-342900" algn="ctr">
                        <a:spcBef>
                          <a:spcPct val="20000"/>
                        </a:spcBef>
                      </a:pPr>
                      <a:r>
                        <a:rPr lang="ru-RU" sz="1100" b="1" dirty="0" smtClean="0"/>
                        <a:t>Тамразян</a:t>
                      </a:r>
                      <a:endParaRPr lang="ru-RU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ctr">
                        <a:spcBef>
                          <a:spcPct val="20000"/>
                        </a:spcBef>
                      </a:pPr>
                      <a:endParaRPr lang="ru-RU" sz="1100" dirty="0" smtClean="0"/>
                    </a:p>
                    <a:p>
                      <a:pPr marL="342900" indent="-342900" algn="ctr">
                        <a:spcBef>
                          <a:spcPct val="20000"/>
                        </a:spcBef>
                      </a:pPr>
                      <a:endParaRPr lang="ru-RU" sz="1100" dirty="0" smtClean="0"/>
                    </a:p>
                    <a:p>
                      <a:pPr marL="342900" indent="-342900" algn="ctr">
                        <a:spcBef>
                          <a:spcPct val="20000"/>
                        </a:spcBef>
                      </a:pPr>
                      <a:endParaRPr lang="ru-RU" sz="1100" dirty="0" smtClean="0"/>
                    </a:p>
                    <a:p>
                      <a:pPr marL="342900" indent="-342900" algn="ctr">
                        <a:spcBef>
                          <a:spcPct val="20000"/>
                        </a:spcBef>
                      </a:pPr>
                      <a:endParaRPr lang="ru-RU" sz="1100" dirty="0" smtClean="0"/>
                    </a:p>
                    <a:p>
                      <a:pPr marL="342900" indent="-342900" algn="ctr">
                        <a:spcBef>
                          <a:spcPct val="20000"/>
                        </a:spcBef>
                      </a:pPr>
                      <a:endParaRPr lang="ru-RU" sz="1100" dirty="0" smtClean="0"/>
                    </a:p>
                    <a:p>
                      <a:pPr marL="342900" indent="-342900" algn="ctr">
                        <a:spcBef>
                          <a:spcPct val="20000"/>
                        </a:spcBef>
                      </a:pPr>
                      <a:endParaRPr lang="ru-RU" sz="1100" dirty="0" smtClean="0"/>
                    </a:p>
                    <a:p>
                      <a:pPr marL="342900" indent="-342900" algn="ctr">
                        <a:spcBef>
                          <a:spcPct val="20000"/>
                        </a:spcBef>
                      </a:pPr>
                      <a:endParaRPr lang="ru-RU" sz="1100" dirty="0" smtClean="0"/>
                    </a:p>
                    <a:p>
                      <a:pPr marL="342900" indent="-342900" algn="ctr">
                        <a:spcBef>
                          <a:spcPct val="20000"/>
                        </a:spcBef>
                      </a:pPr>
                      <a:endParaRPr lang="ru-RU" sz="1100" dirty="0" smtClean="0"/>
                    </a:p>
                    <a:p>
                      <a:pPr marL="342900" indent="-342900" algn="ctr">
                        <a:spcBef>
                          <a:spcPct val="20000"/>
                        </a:spcBef>
                      </a:pPr>
                      <a:r>
                        <a:rPr lang="ru-RU" sz="1100" dirty="0" smtClean="0"/>
                        <a:t>Заведующий кафедрой</a:t>
                      </a:r>
                    </a:p>
                    <a:p>
                      <a:pPr marL="342900" indent="-342900" algn="ctr">
                        <a:spcBef>
                          <a:spcPct val="20000"/>
                        </a:spcBef>
                      </a:pPr>
                      <a:r>
                        <a:rPr lang="ru-RU" sz="1100" b="1" dirty="0" smtClean="0"/>
                        <a:t>Юрий </a:t>
                      </a:r>
                      <a:r>
                        <a:rPr lang="ru-RU" sz="1100" b="1" dirty="0" err="1" smtClean="0"/>
                        <a:t>Саулович</a:t>
                      </a:r>
                      <a:endParaRPr lang="ru-RU" sz="1100" b="1" dirty="0" smtClean="0"/>
                    </a:p>
                    <a:p>
                      <a:pPr marL="342900" indent="-342900" algn="ctr">
                        <a:spcBef>
                          <a:spcPct val="20000"/>
                        </a:spcBef>
                      </a:pPr>
                      <a:r>
                        <a:rPr lang="ru-RU" sz="1100" b="1" dirty="0" err="1" smtClean="0"/>
                        <a:t>Кунин</a:t>
                      </a:r>
                      <a:endParaRPr lang="ru-RU" sz="11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100" dirty="0" smtClean="0"/>
                    </a:p>
                    <a:p>
                      <a:pPr algn="ctr"/>
                      <a:endParaRPr lang="ru-RU" sz="1100" dirty="0" smtClean="0"/>
                    </a:p>
                    <a:p>
                      <a:pPr algn="ctr"/>
                      <a:endParaRPr lang="ru-RU" sz="1100" dirty="0" smtClean="0"/>
                    </a:p>
                    <a:p>
                      <a:pPr algn="ctr"/>
                      <a:endParaRPr lang="ru-RU" sz="1100" dirty="0" smtClean="0"/>
                    </a:p>
                    <a:p>
                      <a:pPr algn="ctr"/>
                      <a:endParaRPr lang="ru-RU" sz="1100" dirty="0" smtClean="0"/>
                    </a:p>
                    <a:p>
                      <a:pPr algn="ctr"/>
                      <a:endParaRPr lang="ru-RU" sz="1100" dirty="0" smtClean="0"/>
                    </a:p>
                    <a:p>
                      <a:pPr algn="ctr"/>
                      <a:endParaRPr lang="ru-RU" sz="1100" dirty="0" smtClean="0"/>
                    </a:p>
                    <a:p>
                      <a:pPr algn="ctr"/>
                      <a:endParaRPr lang="ru-RU" sz="1100" dirty="0" smtClean="0"/>
                    </a:p>
                    <a:p>
                      <a:pPr algn="ctr"/>
                      <a:endParaRPr lang="ru-RU" sz="1100" dirty="0" smtClean="0"/>
                    </a:p>
                    <a:p>
                      <a:pPr algn="ctr"/>
                      <a:endParaRPr lang="ru-RU" sz="1100" dirty="0" smtClean="0"/>
                    </a:p>
                    <a:p>
                      <a:pPr algn="ctr"/>
                      <a:r>
                        <a:rPr lang="ru-RU" sz="1100" dirty="0" err="1" smtClean="0"/>
                        <a:t>И.о</a:t>
                      </a:r>
                      <a:r>
                        <a:rPr lang="ru-RU" sz="1100" dirty="0" smtClean="0"/>
                        <a:t>. заведующего кафедрой</a:t>
                      </a:r>
                    </a:p>
                    <a:p>
                      <a:pPr algn="ctr"/>
                      <a:r>
                        <a:rPr lang="ru-RU" sz="1100" b="1" dirty="0" smtClean="0"/>
                        <a:t>Александр Романович</a:t>
                      </a:r>
                    </a:p>
                    <a:p>
                      <a:pPr algn="ctr"/>
                      <a:r>
                        <a:rPr lang="ru-RU" sz="1100" b="1" dirty="0" smtClean="0"/>
                        <a:t>Туснин</a:t>
                      </a:r>
                      <a:endParaRPr lang="ru-RU" sz="1100" b="1" dirty="0"/>
                    </a:p>
                  </a:txBody>
                  <a:tcPr/>
                </a:tc>
              </a:tr>
              <a:tr h="1298385"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/>
                        <a:t>А: Ярославское шоссе 26, </a:t>
                      </a:r>
                    </a:p>
                    <a:p>
                      <a:pPr algn="ctr"/>
                      <a:r>
                        <a:rPr lang="ru-RU" sz="900" dirty="0" smtClean="0"/>
                        <a:t>            корпус  УЛК, </a:t>
                      </a:r>
                      <a:r>
                        <a:rPr lang="ru-RU" sz="900" dirty="0" err="1" smtClean="0"/>
                        <a:t>каб</a:t>
                      </a:r>
                      <a:r>
                        <a:rPr lang="ru-RU" sz="900" dirty="0" smtClean="0"/>
                        <a:t>. 417, 418</a:t>
                      </a:r>
                    </a:p>
                    <a:p>
                      <a:pPr algn="ctr"/>
                      <a:r>
                        <a:rPr lang="ru-RU" sz="900" dirty="0" smtClean="0"/>
                        <a:t>Т: +7 (495) 287-49-14, доб. 3036</a:t>
                      </a:r>
                    </a:p>
                    <a:p>
                      <a:pPr algn="ctr"/>
                      <a:r>
                        <a:rPr lang="en-US" sz="900" dirty="0" smtClean="0"/>
                        <a:t>E: gbk@mgsu.ru</a:t>
                      </a:r>
                      <a:endParaRPr lang="ru-RU" sz="9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/>
                        <a:t>А: Ярославское шоссе 26, </a:t>
                      </a:r>
                    </a:p>
                    <a:p>
                      <a:pPr algn="ctr"/>
                      <a:r>
                        <a:rPr lang="ru-RU" sz="900" dirty="0" smtClean="0"/>
                        <a:t>            корпус  КМК, </a:t>
                      </a:r>
                      <a:r>
                        <a:rPr lang="ru-RU" sz="900" dirty="0" err="1" smtClean="0"/>
                        <a:t>каб</a:t>
                      </a:r>
                      <a:r>
                        <a:rPr lang="ru-RU" sz="900" dirty="0" smtClean="0"/>
                        <a:t>. 382, 120</a:t>
                      </a:r>
                    </a:p>
                    <a:p>
                      <a:pPr algn="ctr"/>
                      <a:r>
                        <a:rPr lang="ru-RU" sz="900" dirty="0" smtClean="0"/>
                        <a:t>Т: +7 (495) 287-49-14, доб. 1331,1388,1375,3085</a:t>
                      </a:r>
                    </a:p>
                    <a:p>
                      <a:pPr algn="ctr"/>
                      <a:endParaRPr lang="ru-RU" sz="9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/>
                        <a:t>А: Ярославское шоссе 26, </a:t>
                      </a:r>
                    </a:p>
                    <a:p>
                      <a:pPr algn="ctr"/>
                      <a:r>
                        <a:rPr lang="ru-RU" sz="900" dirty="0" smtClean="0"/>
                        <a:t>            корпус  УЛК, </a:t>
                      </a:r>
                      <a:r>
                        <a:rPr lang="ru-RU" sz="900" dirty="0" err="1" smtClean="0"/>
                        <a:t>каб</a:t>
                      </a:r>
                      <a:r>
                        <a:rPr lang="ru-RU" sz="900" dirty="0" smtClean="0"/>
                        <a:t>. 501, 406</a:t>
                      </a:r>
                    </a:p>
                    <a:p>
                      <a:pPr algn="ctr"/>
                      <a:r>
                        <a:rPr lang="ru-RU" sz="900" dirty="0" smtClean="0"/>
                        <a:t>Т: +7 (495) 287-49-14, доб. 3111</a:t>
                      </a:r>
                    </a:p>
                    <a:p>
                      <a:pPr algn="ctr"/>
                      <a:r>
                        <a:rPr lang="en-US" sz="900" dirty="0" smtClean="0"/>
                        <a:t>E: kdip@mgsu.ru, mk@mgsu.ru</a:t>
                      </a:r>
                      <a:endParaRPr lang="ru-RU" sz="900" dirty="0" smtClean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73303" y="1399895"/>
            <a:ext cx="1075168" cy="160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399895"/>
            <a:ext cx="1238250" cy="1706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 descr="https://mgsu.ru/universityabout/Struktura/Kafedri/Isp-Soor/sotrudniki-kafedry/kunin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6883" y="1399895"/>
            <a:ext cx="1164121" cy="160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489163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3224" y="26122"/>
            <a:ext cx="1750776" cy="8678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323528" y="627534"/>
            <a:ext cx="6984776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4500" algn="just"/>
            <a:r>
              <a:rPr lang="ru-RU" sz="1400" dirty="0">
                <a:solidFill>
                  <a:srgbClr val="002060"/>
                </a:solidFill>
              </a:rPr>
              <a:t>Строительство - локомотив любой экономики во все времена. Работа в этой отрасли требует глубоких как комплексных, так и специальных знаний. Современный мир диктует новые правила использования свободного пространства для строительства, поэтому программа подготовки  отличается масштабной диверсификацией знаний и умений.</a:t>
            </a:r>
          </a:p>
          <a:p>
            <a:pPr indent="444500" algn="just"/>
            <a:r>
              <a:rPr lang="ru-RU" sz="1400" dirty="0">
                <a:solidFill>
                  <a:srgbClr val="002060"/>
                </a:solidFill>
              </a:rPr>
              <a:t>Наши выпускники несут ответственность за весь жизненный цикл зданий и сооружений гражданского и промышленного назначения на всех этапах от градостроительного и инвестиционного замысла, проектирования, строительства, эффективной эксплуатации, ремонта и реконструкции до сноса и утилизации. Эта инженерная и одновременно творческая профессия требует гибкого нестандартного подхода, но, в тоже время, продуманных и обоснованных решений для строительства объектов как жилого, так и нежилого предназначения. </a:t>
            </a:r>
          </a:p>
          <a:p>
            <a:pPr indent="444500" algn="just"/>
            <a:r>
              <a:rPr lang="ru-RU" sz="1400" dirty="0">
                <a:solidFill>
                  <a:srgbClr val="002060"/>
                </a:solidFill>
              </a:rPr>
              <a:t>Высокотехнологичные архитектурные формы, инновационные материалы, передовые технологии и не оставят вас равнодушными, а полученные знания обеспечат динамичный карьерный рост, горизонт которого зависит теперь только от Вас.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04502" y="26122"/>
            <a:ext cx="1849674" cy="346249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>
            <a:defPPr>
              <a:defRPr lang="ru-RU"/>
            </a:defPPr>
            <a:lvl1pPr lvl="0">
              <a:defRPr b="1">
                <a:solidFill>
                  <a:srgbClr val="99003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ru-RU" dirty="0" smtClean="0"/>
              <a:t>О ПРОГРАММЕ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409689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3224" y="26122"/>
            <a:ext cx="1750776" cy="8678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295350" y="434375"/>
            <a:ext cx="6984776" cy="47397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sz="1400" dirty="0">
                <a:solidFill>
                  <a:schemeClr val="accent1">
                    <a:lumMod val="50000"/>
                  </a:schemeClr>
                </a:solidFill>
              </a:rPr>
              <a:t>Создание и совершенствование рациональных типов ограждающих конструкций зданий, направленных на по­вышение их несущей способности и эксплуатационных качеств.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sz="1400" dirty="0">
                <a:solidFill>
                  <a:schemeClr val="accent1">
                    <a:lumMod val="50000"/>
                  </a:schemeClr>
                </a:solidFill>
              </a:rPr>
              <a:t>Физико-технические основы проектирования промыш­ленных и гражданских зданий.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sz="1400" dirty="0">
                <a:solidFill>
                  <a:schemeClr val="accent1">
                    <a:lumMod val="50000"/>
                  </a:schemeClr>
                </a:solidFill>
              </a:rPr>
              <a:t>Современные тенденции объемно-планировочных и конструктивных решений жилых, общественных и про­мышленных зданий и сооружений.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sz="1400" dirty="0">
                <a:solidFill>
                  <a:schemeClr val="accent1">
                    <a:lumMod val="50000"/>
                  </a:schemeClr>
                </a:solidFill>
              </a:rPr>
              <a:t>Функционально-рациональная организация простран­ства внутренней среды зданий и сооружений.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sz="1400" dirty="0">
                <a:solidFill>
                  <a:schemeClr val="accent1">
                    <a:lumMod val="50000"/>
                  </a:schemeClr>
                </a:solidFill>
              </a:rPr>
              <a:t>Реконструкция зданий и сооружений.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sz="1400" dirty="0">
                <a:solidFill>
                  <a:schemeClr val="accent1">
                    <a:lumMod val="50000"/>
                  </a:schemeClr>
                </a:solidFill>
              </a:rPr>
              <a:t>Освоение подземных пространств в сложных гидрологи­ческих условиях.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sz="1400" dirty="0" err="1">
                <a:solidFill>
                  <a:schemeClr val="accent1">
                    <a:lumMod val="50000"/>
                  </a:schemeClr>
                </a:solidFill>
              </a:rPr>
              <a:t>Энергоэффективность</a:t>
            </a:r>
            <a:r>
              <a:rPr lang="ru-RU" sz="1400" dirty="0">
                <a:solidFill>
                  <a:schemeClr val="accent1">
                    <a:lumMod val="50000"/>
                  </a:schemeClr>
                </a:solidFill>
              </a:rPr>
              <a:t> зданий и сооружений, «пассивные дома».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sz="1400" dirty="0">
                <a:solidFill>
                  <a:schemeClr val="accent1">
                    <a:lumMod val="50000"/>
                  </a:schemeClr>
                </a:solidFill>
              </a:rPr>
              <a:t>Теплофизические вопросы проектирования ограждаю­щих конструкций.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sz="1400" dirty="0">
                <a:solidFill>
                  <a:schemeClr val="accent1">
                    <a:lumMod val="50000"/>
                  </a:schemeClr>
                </a:solidFill>
              </a:rPr>
              <a:t>Исследование </a:t>
            </a:r>
            <a:r>
              <a:rPr lang="ru-RU" sz="1400" dirty="0" err="1">
                <a:solidFill>
                  <a:schemeClr val="accent1">
                    <a:lumMod val="50000"/>
                  </a:schemeClr>
                </a:solidFill>
              </a:rPr>
              <a:t>светопрозрачных</a:t>
            </a:r>
            <a:r>
              <a:rPr lang="ru-RU" sz="1400" dirty="0">
                <a:solidFill>
                  <a:schemeClr val="accent1">
                    <a:lumMod val="50000"/>
                  </a:schemeClr>
                </a:solidFill>
              </a:rPr>
              <a:t> конструкций фасадов и покрытий.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sz="1400" dirty="0">
                <a:solidFill>
                  <a:schemeClr val="accent1">
                    <a:lumMod val="50000"/>
                  </a:schemeClr>
                </a:solidFill>
              </a:rPr>
              <a:t>Проектирование естественной акустики зальных поме­щений и защита от шума в зданиях и сооружениях.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sz="1400" dirty="0">
                <a:solidFill>
                  <a:schemeClr val="accent1">
                    <a:lumMod val="50000"/>
                  </a:schemeClr>
                </a:solidFill>
              </a:rPr>
              <a:t>Проектирование защиты от шума в условиях городской застройки.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sz="1400" dirty="0">
                <a:solidFill>
                  <a:schemeClr val="accent1">
                    <a:lumMod val="50000"/>
                  </a:schemeClr>
                </a:solidFill>
              </a:rPr>
              <a:t>Вопросы проектирования естественной освещенности и инсоляции.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sz="1400" dirty="0">
                <a:solidFill>
                  <a:schemeClr val="accent1">
                    <a:lumMod val="50000"/>
                  </a:schemeClr>
                </a:solidFill>
              </a:rPr>
              <a:t>Исследование пространственных характеристик свето­вой среды.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sz="1400" dirty="0">
                <a:solidFill>
                  <a:schemeClr val="accent1">
                    <a:lumMod val="50000"/>
                  </a:schemeClr>
                </a:solidFill>
              </a:rPr>
              <a:t>Разработка и исследование новых конструктивных форм металлических конструкций.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04502" y="26122"/>
            <a:ext cx="5179431" cy="346249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>
            <a:defPPr>
              <a:defRPr lang="ru-RU"/>
            </a:defPPr>
            <a:lvl1pPr lvl="0">
              <a:defRPr b="1">
                <a:solidFill>
                  <a:srgbClr val="99003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ru-RU" dirty="0"/>
              <a:t>ТЕМАТИКИ МАГИСТЕРСКИХ ДИССЕРТАЦИЙ</a:t>
            </a:r>
          </a:p>
        </p:txBody>
      </p:sp>
    </p:spTree>
    <p:extLst>
      <p:ext uri="{BB962C8B-B14F-4D97-AF65-F5344CB8AC3E}">
        <p14:creationId xmlns:p14="http://schemas.microsoft.com/office/powerpoint/2010/main" val="3069817532"/>
      </p:ext>
    </p:extLst>
  </p:cSld>
  <p:clrMapOvr>
    <a:masterClrMapping/>
  </p:clrMapOvr>
</p:sld>
</file>

<file path=ppt/theme/theme1.xml><?xml version="1.0" encoding="utf-8"?>
<a:theme xmlns:a="http://schemas.openxmlformats.org/drawingml/2006/main" name="Мяу">
  <a:themeElements>
    <a:clrScheme name="НИУ МГСУ">
      <a:dk1>
        <a:srgbClr val="445469"/>
      </a:dk1>
      <a:lt1>
        <a:srgbClr val="FFFFFF"/>
      </a:lt1>
      <a:dk2>
        <a:srgbClr val="008FD5"/>
      </a:dk2>
      <a:lt2>
        <a:srgbClr val="0077C0"/>
      </a:lt2>
      <a:accent1>
        <a:srgbClr val="0065AA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НИУ МГСУ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2019_сентябрь_htl3</Template>
  <TotalTime>3784</TotalTime>
  <Words>1156</Words>
  <Application>Microsoft Office PowerPoint</Application>
  <PresentationFormat>Экран (16:9)</PresentationFormat>
  <Paragraphs>160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Мяу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08.03.01 Строительство</dc:title>
  <dc:creator>Стибунов Алексей Васильевич</dc:creator>
  <cp:lastModifiedBy>Чунюк Мария Сергеевна</cp:lastModifiedBy>
  <cp:revision>182</cp:revision>
  <cp:lastPrinted>2020-09-10T11:59:18Z</cp:lastPrinted>
  <dcterms:created xsi:type="dcterms:W3CDTF">2020-05-28T10:33:51Z</dcterms:created>
  <dcterms:modified xsi:type="dcterms:W3CDTF">2022-09-22T14:01:02Z</dcterms:modified>
</cp:coreProperties>
</file>