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74" r:id="rId3"/>
    <p:sldId id="276" r:id="rId4"/>
    <p:sldId id="275" r:id="rId5"/>
    <p:sldId id="277" r:id="rId6"/>
    <p:sldId id="281" r:id="rId7"/>
    <p:sldId id="278" r:id="rId8"/>
    <p:sldId id="279" r:id="rId9"/>
    <p:sldId id="280" r:id="rId10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79929" autoAdjust="0"/>
  </p:normalViewPr>
  <p:slideViewPr>
    <p:cSldViewPr>
      <p:cViewPr varScale="1">
        <p:scale>
          <a:sx n="78" d="100"/>
          <a:sy n="78" d="100"/>
        </p:scale>
        <p:origin x="-1158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AB503E-7917-460D-BF70-407BFF741B97}" type="datetimeFigureOut">
              <a:rPr lang="ru-RU" smtClean="0"/>
              <a:t>24.03.2019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57503-E821-4F13-9616-3545F70A11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442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Здравствуйте. В данном видеоролике разберем решения задачи 1 расчетно-графической работы №1,</a:t>
            </a:r>
            <a:r>
              <a:rPr lang="ru-RU" baseline="0" dirty="0" smtClean="0"/>
              <a:t> на </a:t>
            </a:r>
            <a:r>
              <a:rPr lang="ru-RU" dirty="0" smtClean="0"/>
              <a:t>примере</a:t>
            </a:r>
            <a:r>
              <a:rPr lang="ru-RU" baseline="0" dirty="0" smtClean="0"/>
              <a:t> построения выреза на поверхности конуса.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57503-E821-4F13-9616-3545F70A115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3056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Задан конус с вырезом на фронтальном виде. Наша задача построить данный вырез на двух других видах.</a:t>
            </a:r>
          </a:p>
          <a:p>
            <a:r>
              <a:rPr lang="ru-RU" dirty="0" smtClean="0"/>
              <a:t>Для начала построим виды сверху и слева </a:t>
            </a:r>
            <a:r>
              <a:rPr lang="ru-RU" baseline="0" dirty="0" smtClean="0"/>
              <a:t>целого конуса, без учета выреза.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57503-E821-4F13-9616-3545F70A115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3631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На фронтальном виде, по контуру выреза, в произвольном порядке проставим и пронумеруем точки для его построения.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57503-E821-4F13-9616-3545F70A115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3631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Точки 1 и 7 лежат на очерковой образующей </a:t>
            </a:r>
            <a:r>
              <a:rPr lang="en-US" dirty="0" smtClean="0"/>
              <a:t>AS</a:t>
            </a:r>
            <a:r>
              <a:rPr lang="ru-RU" dirty="0" smtClean="0"/>
              <a:t>.  Проецируем точки 1 и 7 на соответствующие проекции данной прямой. Так как,</a:t>
            </a:r>
            <a:r>
              <a:rPr lang="ru-RU" baseline="0" dirty="0" smtClean="0"/>
              <a:t> точки 1 и 7 лежат на очерковой линии, они имеют по одной проекции.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57503-E821-4F13-9616-3545F70A1151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3631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Если </a:t>
            </a:r>
            <a:r>
              <a:rPr lang="ru-RU" baseline="0" dirty="0" smtClean="0"/>
              <a:t>точки лежат на поверхности тела, то они имеют по две проекции. Так, на пример, т</a:t>
            </a:r>
            <a:r>
              <a:rPr lang="ru-RU" dirty="0" smtClean="0"/>
              <a:t>очки 2 и 5 лежат на</a:t>
            </a:r>
            <a:r>
              <a:rPr lang="ru-RU" baseline="0" dirty="0" smtClean="0"/>
              <a:t> </a:t>
            </a:r>
            <a:r>
              <a:rPr lang="ru-RU" dirty="0" smtClean="0"/>
              <a:t>прямых </a:t>
            </a:r>
            <a:r>
              <a:rPr lang="en-US" baseline="0" dirty="0" smtClean="0"/>
              <a:t>SB </a:t>
            </a:r>
            <a:r>
              <a:rPr lang="ru-RU" baseline="0" dirty="0" smtClean="0"/>
              <a:t>и</a:t>
            </a:r>
            <a:r>
              <a:rPr lang="en-US" baseline="0" dirty="0" smtClean="0"/>
              <a:t> </a:t>
            </a:r>
            <a:r>
              <a:rPr lang="en-US" dirty="0" smtClean="0"/>
              <a:t>SD</a:t>
            </a:r>
            <a:r>
              <a:rPr lang="ru-RU" baseline="0" dirty="0" smtClean="0"/>
              <a:t> и будут иметь по две проекции</a:t>
            </a:r>
            <a:r>
              <a:rPr lang="ru-RU" dirty="0" smtClean="0"/>
              <a:t>. На профильном</a:t>
            </a:r>
            <a:r>
              <a:rPr lang="ru-RU" baseline="0" dirty="0" smtClean="0"/>
              <a:t> виде, прямые </a:t>
            </a:r>
            <a:r>
              <a:rPr lang="en-US" baseline="0" dirty="0" smtClean="0"/>
              <a:t>SB </a:t>
            </a:r>
            <a:r>
              <a:rPr lang="ru-RU" baseline="0" dirty="0" smtClean="0"/>
              <a:t>и</a:t>
            </a:r>
            <a:r>
              <a:rPr lang="en-US" baseline="0" dirty="0" smtClean="0"/>
              <a:t> </a:t>
            </a:r>
            <a:r>
              <a:rPr lang="en-US" dirty="0" smtClean="0"/>
              <a:t>SD</a:t>
            </a:r>
            <a:r>
              <a:rPr lang="ru-RU" dirty="0" smtClean="0"/>
              <a:t> будут являться очерковыми вида. В этом случае точки 2 и 5 просто проецируем на данные проекции прямых.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57503-E821-4F13-9616-3545F70A115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3631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Для</a:t>
            </a:r>
            <a:r>
              <a:rPr lang="ru-RU" baseline="0" dirty="0" smtClean="0"/>
              <a:t> определения точек 2 и 5 на горизонтальном виде необходимы дополнительные построения. На фронтальном виде через точку 2 проведем секущую плоскость параллельно основанию. В данном случае в сечении получается окружность радиусом </a:t>
            </a:r>
            <a:r>
              <a:rPr lang="en-US" baseline="0" dirty="0" smtClean="0"/>
              <a:t>R2</a:t>
            </a:r>
            <a:r>
              <a:rPr lang="ru-RU" baseline="0" dirty="0" smtClean="0"/>
              <a:t>. Замеряем данный радиус, от оси до очерковой линии, и на виде сверху строим окружность этим радиусом. Проецируем точку 2 на полученную окружность. Не забываем, что будет две проекции данной точки. </a:t>
            </a:r>
            <a:endParaRPr lang="ru-RU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aseline="0" dirty="0" smtClean="0"/>
              <a:t>Точку </a:t>
            </a:r>
            <a:r>
              <a:rPr lang="ru-RU" baseline="0" dirty="0" smtClean="0"/>
              <a:t>5 строим аналогично.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57503-E821-4F13-9616-3545F70A115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3631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Что бы построить точку 4 на горизонтальном виде, воспользуемся тем же методом, что использовали для нахождения точек 2 и 5.  Проводим</a:t>
            </a:r>
            <a:r>
              <a:rPr lang="ru-RU" baseline="0" dirty="0" smtClean="0"/>
              <a:t> секущую плоскость через т4, параллельно основанию, замеряем радиус от оси до очерка, на горизонтальном виде </a:t>
            </a:r>
            <a:r>
              <a:rPr lang="ru-RU" baseline="0" smtClean="0"/>
              <a:t>строим окружность, </a:t>
            </a:r>
            <a:r>
              <a:rPr lang="ru-RU" baseline="0" dirty="0" smtClean="0"/>
              <a:t>данным радиусом, и на неё проецируем точку 4. Для построения профильной проекции т4, вначале переносим координату </a:t>
            </a:r>
            <a:r>
              <a:rPr lang="en-US" baseline="0" dirty="0" smtClean="0"/>
              <a:t>Z</a:t>
            </a:r>
            <a:r>
              <a:rPr lang="ru-RU" baseline="0" dirty="0" smtClean="0"/>
              <a:t> данной точки и на этой прямой откладываем расстояние по координате </a:t>
            </a:r>
            <a:r>
              <a:rPr lang="en-US" baseline="0" dirty="0" smtClean="0"/>
              <a:t>Y (ΔY4)</a:t>
            </a:r>
            <a:r>
              <a:rPr lang="ru-RU" baseline="0" dirty="0" smtClean="0"/>
              <a:t>, замерив данное расстояние на виде сверху, от оси до проекции т4.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57503-E821-4F13-9616-3545F70A1151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3631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Идентичные построения проведём для точек 3 и 6.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57503-E821-4F13-9616-3545F70A1151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3631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Соединяем полученные проекции точек в кривую линию. Получили три проекции конуса с</a:t>
            </a:r>
            <a:r>
              <a:rPr lang="ru-RU" baseline="0" dirty="0" smtClean="0"/>
              <a:t> вырезом</a:t>
            </a:r>
            <a:r>
              <a:rPr lang="ru-RU" baseline="0" dirty="0" smtClean="0"/>
              <a:t>. Задача решена.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57503-E821-4F13-9616-3545F70A1151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363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15816" y="483519"/>
            <a:ext cx="6048672" cy="2216820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31840" y="2914650"/>
            <a:ext cx="5832648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218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30" y="0"/>
            <a:ext cx="6651903" cy="843558"/>
          </a:xfrm>
        </p:spPr>
        <p:txBody>
          <a:bodyPr>
            <a:normAutofit/>
          </a:bodyPr>
          <a:lstStyle>
            <a:lvl1pPr marL="0" indent="87313" algn="l">
              <a:defRPr sz="36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00150"/>
            <a:ext cx="8784976" cy="3819871"/>
          </a:xfrm>
        </p:spPr>
        <p:txBody>
          <a:bodyPr/>
          <a:lstStyle>
            <a:lvl1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637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2859782"/>
            <a:ext cx="5290865" cy="1354807"/>
          </a:xfrm>
        </p:spPr>
        <p:txBody>
          <a:bodyPr anchor="t"/>
          <a:lstStyle>
            <a:lvl1pPr algn="l">
              <a:defRPr sz="4000" b="1" cap="all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03848" y="843558"/>
            <a:ext cx="5290865" cy="125581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98409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1200150"/>
            <a:ext cx="4316288" cy="3819871"/>
          </a:xfrm>
        </p:spPr>
        <p:txBody>
          <a:bodyPr/>
          <a:lstStyle>
            <a:lvl1pPr>
              <a:defRPr sz="280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2400"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>
              <a:defRPr sz="2000"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>
              <a:defRPr sz="1800"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>
              <a:defRPr sz="1800"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388296" cy="3819871"/>
          </a:xfrm>
        </p:spPr>
        <p:txBody>
          <a:bodyPr/>
          <a:lstStyle>
            <a:lvl1pPr>
              <a:defRPr sz="280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2400"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>
              <a:defRPr sz="2000"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>
              <a:defRPr sz="1800"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>
              <a:defRPr sz="1800"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8330" y="0"/>
            <a:ext cx="6651903" cy="843558"/>
          </a:xfrm>
        </p:spPr>
        <p:txBody>
          <a:bodyPr>
            <a:normAutofit/>
          </a:bodyPr>
          <a:lstStyle>
            <a:lvl1pPr marL="0" indent="87313" algn="l">
              <a:defRPr sz="36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0527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504" y="1151335"/>
            <a:ext cx="4389884" cy="479822"/>
          </a:xfrm>
        </p:spPr>
        <p:txBody>
          <a:bodyPr anchor="b"/>
          <a:lstStyle>
            <a:lvl1pPr marL="0" indent="0">
              <a:buNone/>
              <a:defRPr sz="2400" b="1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07504" y="1631156"/>
            <a:ext cx="4389884" cy="3388866"/>
          </a:xfrm>
        </p:spPr>
        <p:txBody>
          <a:bodyPr/>
          <a:lstStyle>
            <a:lvl1pPr>
              <a:defRPr sz="240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2000"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>
              <a:defRPr sz="1800"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>
              <a:defRPr sz="1600"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>
              <a:defRPr sz="1600"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391470" cy="479822"/>
          </a:xfrm>
        </p:spPr>
        <p:txBody>
          <a:bodyPr anchor="b"/>
          <a:lstStyle>
            <a:lvl1pPr marL="0" indent="0">
              <a:buNone/>
              <a:defRPr sz="2400" b="1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391470" cy="3388866"/>
          </a:xfrm>
        </p:spPr>
        <p:txBody>
          <a:bodyPr/>
          <a:lstStyle>
            <a:lvl1pPr>
              <a:defRPr sz="240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2000"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>
              <a:defRPr sz="1800"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>
              <a:defRPr sz="1600"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>
              <a:defRPr sz="1600"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8330" y="0"/>
            <a:ext cx="6651903" cy="843558"/>
          </a:xfrm>
        </p:spPr>
        <p:txBody>
          <a:bodyPr>
            <a:normAutofit/>
          </a:bodyPr>
          <a:lstStyle>
            <a:lvl1pPr marL="0" indent="87313" algn="l">
              <a:defRPr sz="36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9849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8330" y="0"/>
            <a:ext cx="6723910" cy="843558"/>
          </a:xfrm>
        </p:spPr>
        <p:txBody>
          <a:bodyPr>
            <a:normAutofit/>
          </a:bodyPr>
          <a:lstStyle>
            <a:lvl1pPr marL="0" indent="87313" algn="l">
              <a:defRPr sz="36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8640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16834"/>
            <a:ext cx="8856984" cy="420129"/>
          </a:xfrm>
        </p:spPr>
        <p:txBody>
          <a:bodyPr anchor="b"/>
          <a:lstStyle>
            <a:lvl1pPr algn="l">
              <a:defRPr sz="2000" b="1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512" y="1131590"/>
            <a:ext cx="8856984" cy="2880319"/>
          </a:xfrm>
        </p:spPr>
        <p:txBody>
          <a:bodyPr/>
          <a:lstStyle>
            <a:lvl1pPr marL="0" indent="0">
              <a:buNone/>
              <a:defRPr sz="320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512" y="4443958"/>
            <a:ext cx="8856984" cy="596652"/>
          </a:xfrm>
        </p:spPr>
        <p:txBody>
          <a:bodyPr/>
          <a:lstStyle>
            <a:lvl1pPr marL="0" indent="0">
              <a:buNone/>
              <a:defRPr sz="140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646060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2311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05979"/>
            <a:ext cx="8579296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504" y="1200150"/>
            <a:ext cx="8928992" cy="38198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4671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marL="0" indent="87313"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87824" y="195486"/>
            <a:ext cx="6048672" cy="1640757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Выполнение РГР №1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19873" y="1347614"/>
            <a:ext cx="5256583" cy="1314450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задача 1</a:t>
            </a:r>
            <a:br>
              <a:rPr lang="ru-RU" dirty="0"/>
            </a:br>
            <a:r>
              <a:rPr lang="ru-RU" dirty="0"/>
              <a:t>«Геометрические фигуры с вырезами»</a:t>
            </a: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3419872" y="2787774"/>
            <a:ext cx="5256583" cy="1314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КОНУС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749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6723910" cy="576064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Построение выреза на поверхности конуса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333" y="1178896"/>
            <a:ext cx="4753333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32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6723910" cy="576064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Построение выреза на поверхности конуса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243" y="1149829"/>
            <a:ext cx="4773514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039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6723910" cy="576064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Построение выреза на поверхности конуса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9968" y="1183500"/>
            <a:ext cx="4764061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002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6723910" cy="576064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Построение выреза на поверхности конуса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182588"/>
            <a:ext cx="4733925" cy="398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062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6723910" cy="576064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Построение выреза на поверхности конуса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3856" y="1158456"/>
            <a:ext cx="4776287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682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6723910" cy="576064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Построение выреза на поверхности конуса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35"/>
          <a:stretch/>
        </p:blipFill>
        <p:spPr bwMode="auto">
          <a:xfrm>
            <a:off x="2208559" y="1166753"/>
            <a:ext cx="4726881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030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6723910" cy="576064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Построение выреза на поверхности конуса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1286" y="1176177"/>
            <a:ext cx="4761428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092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846" y="1158126"/>
            <a:ext cx="4772307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6723910" cy="576064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Построение выреза на поверхности конуса</a:t>
            </a:r>
            <a:br>
              <a:rPr lang="ru-RU" sz="2400" dirty="0" smtClean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0966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RU_MGSU_them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NRU_MGSU_theme</Template>
  <TotalTime>635</TotalTime>
  <Words>427</Words>
  <Application>Microsoft Office PowerPoint</Application>
  <PresentationFormat>Экран (16:9)</PresentationFormat>
  <Paragraphs>31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NRU_MGSU_theme</vt:lpstr>
      <vt:lpstr>Выполнение РГР №1 </vt:lpstr>
      <vt:lpstr>Построение выреза на поверхности конуса </vt:lpstr>
      <vt:lpstr>Построение выреза на поверхности конуса </vt:lpstr>
      <vt:lpstr>Построение выреза на поверхности конуса </vt:lpstr>
      <vt:lpstr>Построение выреза на поверхности конуса </vt:lpstr>
      <vt:lpstr>Построение выреза на поверхности конуса </vt:lpstr>
      <vt:lpstr>Построение выреза на поверхности конуса </vt:lpstr>
      <vt:lpstr>Построение выреза на поверхности конуса </vt:lpstr>
      <vt:lpstr>Построение выреза на поверхности конуса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Поверхности и многогранники</dc:title>
  <dc:creator>User</dc:creator>
  <cp:lastModifiedBy>User</cp:lastModifiedBy>
  <cp:revision>44</cp:revision>
  <dcterms:created xsi:type="dcterms:W3CDTF">2019-02-25T16:07:27Z</dcterms:created>
  <dcterms:modified xsi:type="dcterms:W3CDTF">2019-03-24T15:39:20Z</dcterms:modified>
</cp:coreProperties>
</file>