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68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</p:sldIdLst>
  <p:sldSz cx="9144000" cy="5143500" type="screen16x9"/>
  <p:notesSz cx="6858000" cy="9144000"/>
  <p:custDataLst>
    <p:tags r:id="rId28"/>
  </p:custDataLst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3" autoAdjust="0"/>
  </p:normalViewPr>
  <p:slideViewPr>
    <p:cSldViewPr>
      <p:cViewPr>
        <p:scale>
          <a:sx n="125" d="100"/>
          <a:sy n="125" d="100"/>
        </p:scale>
        <p:origin x="-756" y="-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084CA8-20AF-4FA2-8A03-53027B43F601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E0829-6DA9-4E4C-ACAF-43AD1E7ECE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96A13-4ADF-4EFF-99F6-83FD29279114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E24F-03E6-4C95-9642-3B44ADF42B6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259CB-1192-4051-B036-E1F84E5017C5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970AC-9F46-4FEC-9852-EA1A11CD41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E07E7-FDC0-46B4-9D91-523A4E15F2E5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062E7-11AF-4ED4-BB36-93E8A71230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91BAE-A13B-44DD-86AE-6C54265EC280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07F5-9AAE-4D06-8293-91773B0446E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B3BAA-FB98-4A38-858E-F15FB36221B7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3B9D8-1B41-46DC-8FE9-B012A5EBA18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825D9-A7D8-4366-82A4-CC66E9FEFB30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6D2B5-09E7-4476-96BC-3B2B786D797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89FA8-3EA6-4D6A-999E-0AC39BEB47C2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C9872-CC77-4DD4-AAC8-0DF10A2872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01A29-8521-4D71-B854-58DBF8423CC6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56F61-C1BC-4B2B-B008-FEE7A33BB83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54167-1770-47A8-AEC5-D9DE2F475E65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FE71F-A107-4B7D-A618-CAAAFD4D180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4D474-3BB3-4F7C-9295-8509606100C2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E00B0-E8D6-437C-A86E-D70442DF1A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5A3E4-9893-4D26-8811-C3DBBA50C113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2B6AFE-35B5-4C80-9D96-A2925F014FE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491630"/>
            <a:ext cx="8064896" cy="108012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занятия №12</a:t>
            </a:r>
            <a:endParaRPr lang="ru-RU" altLang="ru-RU" sz="41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003798"/>
            <a:ext cx="7272808" cy="9464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93675" indent="-193675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</a:rPr>
              <a:t>Раздел: </a:t>
            </a:r>
            <a:r>
              <a:rPr lang="ru-RU" sz="1900" b="1" dirty="0" smtClean="0">
                <a:solidFill>
                  <a:schemeClr val="bg1"/>
                </a:solidFill>
              </a:rPr>
              <a:t>Основы </a:t>
            </a:r>
            <a:r>
              <a:rPr lang="ru-RU" sz="1900" b="1" dirty="0">
                <a:solidFill>
                  <a:schemeClr val="bg1"/>
                </a:solidFill>
              </a:rPr>
              <a:t>аэродинамики вентиляционных систем</a:t>
            </a:r>
          </a:p>
          <a:p>
            <a:pPr marL="193675" indent="-193675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</a:rPr>
              <a:t>Тема</a:t>
            </a:r>
            <a:r>
              <a:rPr lang="ru-RU" sz="1900" b="1" dirty="0">
                <a:solidFill>
                  <a:schemeClr val="bg1"/>
                </a:solidFill>
              </a:rPr>
              <a:t>: </a:t>
            </a:r>
            <a:r>
              <a:rPr lang="ru-RU" sz="1900" b="1" dirty="0" smtClean="0">
                <a:solidFill>
                  <a:schemeClr val="bg1"/>
                </a:solidFill>
              </a:rPr>
              <a:t>Акустический </a:t>
            </a:r>
            <a:r>
              <a:rPr lang="ru-RU" sz="1900" b="1" dirty="0">
                <a:solidFill>
                  <a:schemeClr val="bg1"/>
                </a:solidFill>
              </a:rPr>
              <a:t>расчёт</a:t>
            </a:r>
          </a:p>
        </p:txBody>
      </p:sp>
    </p:spTree>
    <p:extLst>
      <p:ext uri="{BB962C8B-B14F-4D97-AF65-F5344CB8AC3E}">
        <p14:creationId xmlns:p14="http://schemas.microsoft.com/office/powerpoint/2010/main" val="21456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045848"/>
            <a:ext cx="871543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Определяем снижение уровней звуковой мощности в отдельных элементах вентиляционной сети, от вентиляционного агрегата к помещению.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уровней звуковой мощности может определяться по таблицам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923678"/>
            <a:ext cx="6013714" cy="31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836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(занятие 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6" y="987574"/>
            <a:ext cx="2306176" cy="403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3877" y="987575"/>
            <a:ext cx="28475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9" y="1002433"/>
            <a:ext cx="2592288" cy="250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375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018436"/>
            <a:ext cx="3426095" cy="402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39344" y="1018436"/>
            <a:ext cx="5000660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Стоит также помнить, что при истечении воздуха из открытого воздуховода или решётки, заделанными заподлицо в стену, происходит отражение звука от открытого конца воздуховода или решётки. Снижение уровня звуковой мощности для такого препятствия равно Δ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83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74" y="1210937"/>
            <a:ext cx="3930298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8142" y="1131590"/>
            <a:ext cx="4031878" cy="19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3068957"/>
            <a:ext cx="4143404" cy="77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044" y="2571750"/>
            <a:ext cx="429816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623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999759"/>
            <a:ext cx="266559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562" y="1347614"/>
            <a:ext cx="5395408" cy="13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962" y="3015983"/>
            <a:ext cx="279207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999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732" y="987574"/>
            <a:ext cx="2998118" cy="406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445" y="1525354"/>
            <a:ext cx="3167212" cy="127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2941812"/>
            <a:ext cx="2884482" cy="11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099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68" y="1059582"/>
            <a:ext cx="8748464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расчёта снижения уровней звуковой мощности в каждом элементе системы определяется суммарное снижение по всему расчётному направлению. Остаётся только учесть затухание шума при его рассеивании в помещении. Наблюдаемый в расчётной точке уровень шума определяется по выражению 12.11 (12.12) после чего рассчитывается требуемое снижение уровня шума. Важно, что вентилятор системы и сам воздухораспределитель являются источниками шума, однако излучают его в разных спектрах, поэтому при использовании формулы 12.24 учитывать воздухораспределитель не следует. Шум воздухораспределителя также невозможно погасить шумоглушителем, поэтому выбор воздухораспределителя необходимо осуществлять и по акустическим характеристикам в частности.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2" y="3651870"/>
            <a:ext cx="4000496" cy="111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025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 типовой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55" y="987574"/>
            <a:ext cx="41976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55" y="3608706"/>
            <a:ext cx="398256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1275" y="1009328"/>
            <a:ext cx="4187336" cy="206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0" y="3566814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ответ вывести требуемые уровни снижения звукового давления по октавным полосам.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5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 типовой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059582"/>
            <a:ext cx="75141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1179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ответов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504980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-, 9, 15, 21, 22, 22, 18,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4, 10, 26, 39, 21, 21, 16, 14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13, 22, -, -, 18, 3, 35, 28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3, -, 13, 16, 13, 22, 4, 2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7, 6, 16, 4, 16, 13, -, -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Верный ответ: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-, 9, 15, 21, 22, 22, 18,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4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857238"/>
            <a:ext cx="7715304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Акустический расчет включает в себя: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Нахождение источников шума и расчет их шумовых характеристик.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Установление расчетных точек в помещении.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Определение акустических характеристик помещения.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Расчет уровней звукового давления в характерных точках.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Определение допустимых уровней звукового давления в расчетных точках с учетом действующих норм выполняется по таблице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Подсказка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71586"/>
            <a:ext cx="864095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Внимательно проверьте все вычисления (рекомендуется использовать электронные таблицы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При необходимости полную методику расчёта можно найти в Справочник проектировщика. Внутренние санитарно-технические устройства. Вентиляция., п.р.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Староверова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 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Стройиздат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М., 1992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46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652" y="1203598"/>
            <a:ext cx="6264696" cy="341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0068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31590"/>
            <a:ext cx="7399171" cy="328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6609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036" y="1419622"/>
            <a:ext cx="7293927" cy="280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242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275606"/>
            <a:ext cx="7893233" cy="294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3290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78" y="1264107"/>
            <a:ext cx="8810645" cy="261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5431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802" y="2110085"/>
            <a:ext cx="757239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Выполнить акустический расчёт для системы вентиляции (или кондиционирования) из курсового проекта. Расчётную систему выбрать самостоятельно.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1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004" y="1285734"/>
            <a:ext cx="4554555" cy="367881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563638"/>
            <a:ext cx="3827468" cy="257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0" y="915567"/>
            <a:ext cx="45365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Расчёт</a:t>
            </a:r>
            <a:r>
              <a:rPr kumimoji="0" lang="ru-RU" sz="105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начинается с выбора допустимых уровней звуковой мощности в расчётной точке. Выбор уровней выполняется по таблице.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9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1297232"/>
            <a:ext cx="5940425" cy="25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955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решению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348" y="1525310"/>
            <a:ext cx="771530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Акустический расчет осуществляют для каждой из восьми октавных полос диапазона звука, который слышит человек, с среднегеометрическими частотами 63, 125, 250, 500, 1 000, 2 000, 4 000, 8 000 Гц. Расчетные точки предпочитают ставить в наиболее близких местах к месту работы человека.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акустического расчета нам предоставляют исходные данные, в них указывают: размер помещения, его предназначение, расход воздуха, количество и тип вентиляционных решеток, их размещение относительно стены и рабочего места, тип вентилятора и его параметры, размер выходного патрубка вентилятора и указание по изоляции воздуховодов.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cs typeface="Times New Roman" pitchFamily="18" charset="0"/>
              </a:rPr>
              <a:t> процессе расчёта удобно сводить в таблицу.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491630"/>
            <a:ext cx="6929784" cy="326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318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 descr="C:\Users\1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1027685"/>
            <a:ext cx="2642052" cy="4005481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0229" y="1035169"/>
            <a:ext cx="2829603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–полное давление, вентилятора, Па;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объемный расход вентилятора, м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поправка на режим работы вентилятора, дБ, принимается по таблице, в зависимости от отклонения режима работы вентилятора, от режима при максимальном КПД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229" y="2499742"/>
            <a:ext cx="2901041" cy="111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1952143"/>
            <a:ext cx="2181229" cy="221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69589" y="1175129"/>
            <a:ext cx="1698415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Сумму 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200" b="0" i="0" u="none" strike="noStrike" cap="none" normalizeH="0" baseline="-3000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+ 10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можно определить по рисунку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5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99796" y="942567"/>
            <a:ext cx="4292684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поправка учитывающий распределения звуковой мощности вентилятора по октавным полосам, дБ и принимается по таблице, в зависимости от типа вентилятора и частоты вращения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поправка, учитывающая акустическое воздействие присоединения воздуховода к вентилятору, дБ.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частотная поправка, дБ, равная разнице потерь отражения звука от открытого конца патрубка всасывания или нагнетания вентилятора при его свободном расположении в помещении и заподлицо со стеной (как при акустических испытаниях вентиляторов), выбирается также по таблице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987574"/>
            <a:ext cx="4248472" cy="4086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89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87824" y="915566"/>
            <a:ext cx="8572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2C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</a:t>
            </a:r>
            <a:r>
              <a:rPr lang="ru-RU" sz="2400" i="1" dirty="0" smtClean="0">
                <a:solidFill>
                  <a:srgbClr val="2C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2400" baseline="-30000" dirty="0" smtClean="0">
                <a:solidFill>
                  <a:srgbClr val="2C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16203" y="915566"/>
            <a:ext cx="8572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2C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</a:t>
            </a:r>
            <a:r>
              <a:rPr lang="ru-RU" sz="2400" i="1" dirty="0" smtClean="0">
                <a:solidFill>
                  <a:srgbClr val="2C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2400" baseline="-30000" dirty="0" smtClean="0">
                <a:solidFill>
                  <a:srgbClr val="2C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011547"/>
            <a:ext cx="2177180" cy="375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2865" y="1465337"/>
            <a:ext cx="2416299" cy="128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0776" y="1465337"/>
            <a:ext cx="2691262" cy="32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1987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daa27b1560122f2c66746e4552c6618597f26"/>
</p:tagLst>
</file>

<file path=ppt/theme/theme1.xml><?xml version="1.0" encoding="utf-8"?>
<a:theme xmlns:a="http://schemas.openxmlformats.org/drawingml/2006/main" name="МГСУ20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МГСУ2020</Template>
  <TotalTime>1157</TotalTime>
  <Words>630</Words>
  <Application>Microsoft Office PowerPoint</Application>
  <PresentationFormat>Экран (16:9)</PresentationFormat>
  <Paragraphs>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МГСУ2020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Таракин Михаил Игоревич</dc:creator>
  <cp:lastModifiedBy>Миронов</cp:lastModifiedBy>
  <cp:revision>28</cp:revision>
  <dcterms:created xsi:type="dcterms:W3CDTF">2020-05-21T14:07:07Z</dcterms:created>
  <dcterms:modified xsi:type="dcterms:W3CDTF">2021-04-02T08:16:36Z</dcterms:modified>
</cp:coreProperties>
</file>