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3" r:id="rId1"/>
  </p:sldMasterIdLst>
  <p:sldIdLst>
    <p:sldId id="268" r:id="rId2"/>
    <p:sldId id="315" r:id="rId3"/>
    <p:sldId id="316" r:id="rId4"/>
    <p:sldId id="317" r:id="rId5"/>
    <p:sldId id="318" r:id="rId6"/>
    <p:sldId id="319" r:id="rId7"/>
    <p:sldId id="320" r:id="rId8"/>
    <p:sldId id="321" r:id="rId9"/>
  </p:sldIdLst>
  <p:sldSz cx="9144000" cy="5143500" type="screen16x9"/>
  <p:notesSz cx="6858000" cy="9144000"/>
  <p:custDataLst>
    <p:tags r:id="rId10"/>
  </p:custDataLst>
  <p:defaultTextStyle>
    <a:defPPr>
      <a:defRPr lang="ru-RU"/>
    </a:defPPr>
    <a:lvl1pPr marL="0" algn="l" defTabSz="91435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78" algn="l" defTabSz="91435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355" algn="l" defTabSz="91435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532" algn="l" defTabSz="91435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709" algn="l" defTabSz="91435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886" algn="l" defTabSz="91435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064" algn="l" defTabSz="91435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240" algn="l" defTabSz="91435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418" algn="l" defTabSz="91435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33" autoAdjust="0"/>
  </p:normalViewPr>
  <p:slideViewPr>
    <p:cSldViewPr>
      <p:cViewPr>
        <p:scale>
          <a:sx n="125" d="100"/>
          <a:sy n="125" d="100"/>
        </p:scale>
        <p:origin x="-756" y="-486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40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D084CA8-20AF-4FA2-8A03-53027B43F601}" type="datetime1">
              <a:rPr lang="ru-RU" smtClean="0"/>
              <a:pPr>
                <a:defRPr/>
              </a:pPr>
              <a:t>02.04.2021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2FE0829-6DA9-4E4C-ACAF-43AD1E7ECEAE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6637541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E996A13-4ADF-4EFF-99F6-83FD29279114}" type="datetime1">
              <a:rPr lang="ru-RU" smtClean="0"/>
              <a:pPr>
                <a:defRPr/>
              </a:pPr>
              <a:t>02.04.2021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13E24F-03E6-4C95-9642-3B44ADF42B62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7678242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273843"/>
            <a:ext cx="1971675" cy="4358879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273843"/>
            <a:ext cx="5800725" cy="435887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DE259CB-1192-4051-B036-E1F84E5017C5}" type="datetime1">
              <a:rPr lang="ru-RU" smtClean="0"/>
              <a:pPr>
                <a:defRPr/>
              </a:pPr>
              <a:t>02.04.2021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FA970AC-9F46-4FEC-9852-EA1A11CD4176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7376633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82E07E7-FDC0-46B4-9D91-523A4E15F2E5}" type="datetime1">
              <a:rPr lang="ru-RU" smtClean="0"/>
              <a:pPr>
                <a:defRPr/>
              </a:pPr>
              <a:t>02.04.2021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7062E7-11AF-4ED4-BB36-93E8A7123081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602015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7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7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7691BAE-A13B-44DD-86AE-6C54265EC280}" type="datetime1">
              <a:rPr lang="ru-RU" smtClean="0"/>
              <a:pPr>
                <a:defRPr/>
              </a:pPr>
              <a:t>02.04.2021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F9907F5-9AAE-4D06-8293-91773B0446EB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0209160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8"/>
            <a:ext cx="3886200" cy="326350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8"/>
            <a:ext cx="3886200" cy="326350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1DB3BAA-FB98-4A38-858E-F15FB36221B7}" type="datetime1">
              <a:rPr lang="ru-RU" smtClean="0"/>
              <a:pPr>
                <a:defRPr/>
              </a:pPr>
              <a:t>02.04.2021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D23B9D8-1B41-46DC-8FE9-B012A5EBA187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6654305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F7825D9-A7D8-4366-82A4-CC66E9FEFB30}" type="datetime1">
              <a:rPr lang="ru-RU" smtClean="0"/>
              <a:pPr>
                <a:defRPr/>
              </a:pPr>
              <a:t>02.04.2021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F16D2B5-09E7-4476-96BC-3B2B786D797C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9645187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FF89FA8-3EA6-4D6A-999E-0AC39BEB47C2}" type="datetime1">
              <a:rPr lang="ru-RU" smtClean="0"/>
              <a:pPr>
                <a:defRPr/>
              </a:pPr>
              <a:t>02.04.2021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D7C9872-CC77-4DD4-AAC8-0DF10A287279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7440736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8001A29-8521-4D71-B854-58DBF8423CC6}" type="datetime1">
              <a:rPr lang="ru-RU" smtClean="0"/>
              <a:pPr>
                <a:defRPr/>
              </a:pPr>
              <a:t>02.04.2021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8C56F61-C1BC-4B2B-B008-FEE7A33BB836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7615947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100"/>
            </a:lvl2pPr>
            <a:lvl3pPr marL="685800" indent="0">
              <a:buNone/>
              <a:defRPr sz="900"/>
            </a:lvl3pPr>
            <a:lvl4pPr marL="1028700" indent="0">
              <a:buNone/>
              <a:defRPr sz="800"/>
            </a:lvl4pPr>
            <a:lvl5pPr marL="1371600" indent="0">
              <a:buNone/>
              <a:defRPr sz="800"/>
            </a:lvl5pPr>
            <a:lvl6pPr marL="1714500" indent="0">
              <a:buNone/>
              <a:defRPr sz="800"/>
            </a:lvl6pPr>
            <a:lvl7pPr marL="2057400" indent="0">
              <a:buNone/>
              <a:defRPr sz="800"/>
            </a:lvl7pPr>
            <a:lvl8pPr marL="2400300" indent="0">
              <a:buNone/>
              <a:defRPr sz="800"/>
            </a:lvl8pPr>
            <a:lvl9pPr marL="2743200" indent="0">
              <a:buNone/>
              <a:defRPr sz="8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E954167-1770-47A8-AEC5-D9DE2F475E65}" type="datetime1">
              <a:rPr lang="ru-RU" smtClean="0"/>
              <a:pPr>
                <a:defRPr/>
              </a:pPr>
              <a:t>02.04.2021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0FE71F-A107-4B7D-A618-CAAAFD4D180D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7526887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100"/>
            </a:lvl2pPr>
            <a:lvl3pPr marL="685800" indent="0">
              <a:buNone/>
              <a:defRPr sz="900"/>
            </a:lvl3pPr>
            <a:lvl4pPr marL="1028700" indent="0">
              <a:buNone/>
              <a:defRPr sz="800"/>
            </a:lvl4pPr>
            <a:lvl5pPr marL="1371600" indent="0">
              <a:buNone/>
              <a:defRPr sz="800"/>
            </a:lvl5pPr>
            <a:lvl6pPr marL="1714500" indent="0">
              <a:buNone/>
              <a:defRPr sz="800"/>
            </a:lvl6pPr>
            <a:lvl7pPr marL="2057400" indent="0">
              <a:buNone/>
              <a:defRPr sz="800"/>
            </a:lvl7pPr>
            <a:lvl8pPr marL="2400300" indent="0">
              <a:buNone/>
              <a:defRPr sz="800"/>
            </a:lvl8pPr>
            <a:lvl9pPr marL="2743200" indent="0">
              <a:buNone/>
              <a:defRPr sz="8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5C4D474-3BB3-4F7C-9295-8509606100C2}" type="datetime1">
              <a:rPr lang="ru-RU" smtClean="0"/>
              <a:pPr>
                <a:defRPr/>
              </a:pPr>
              <a:t>02.04.2021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6E00B0-E8D6-437C-A86E-D70442DF1ADA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6987888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8"/>
            <a:ext cx="7886700" cy="3263504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6E65A3E4-9893-4D26-8811-C3DBBA50C113}" type="datetime1">
              <a:rPr lang="ru-RU" smtClean="0"/>
              <a:pPr>
                <a:defRPr/>
              </a:pPr>
              <a:t>02.04.2021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2A2B6AFE-35B5-4C80-9D96-A2925F014FE4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9508336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4" r:id="rId1"/>
    <p:sldLayoutId id="2147483815" r:id="rId2"/>
    <p:sldLayoutId id="2147483816" r:id="rId3"/>
    <p:sldLayoutId id="2147483817" r:id="rId4"/>
    <p:sldLayoutId id="2147483818" r:id="rId5"/>
    <p:sldLayoutId id="2147483819" r:id="rId6"/>
    <p:sldLayoutId id="2147483820" r:id="rId7"/>
    <p:sldLayoutId id="2147483821" r:id="rId8"/>
    <p:sldLayoutId id="2147483822" r:id="rId9"/>
    <p:sldLayoutId id="2147483823" r:id="rId10"/>
    <p:sldLayoutId id="2147483824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539552" y="1491630"/>
            <a:ext cx="8064896" cy="1080120"/>
          </a:xfrm>
          <a:prstGeom prst="rect">
            <a:avLst/>
          </a:prstGeom>
        </p:spPr>
        <p:txBody>
          <a:bodyPr lIns="68580" tIns="34290" rIns="68580" bIns="3429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00000"/>
              </a:lnSpc>
            </a:pPr>
            <a:r>
              <a:rPr lang="ru-RU" altLang="ru-RU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Практическое занятия №11</a:t>
            </a:r>
            <a:endParaRPr lang="ru-RU" altLang="ru-RU" sz="4100" b="1" cap="all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51520" y="3003798"/>
            <a:ext cx="8712968" cy="901144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marL="193675" indent="-193675">
              <a:lnSpc>
                <a:spcPct val="150000"/>
              </a:lnSpc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ru-RU" sz="1900" b="1" dirty="0">
                <a:solidFill>
                  <a:schemeClr val="bg1"/>
                </a:solidFill>
              </a:rPr>
              <a:t>Раздел: </a:t>
            </a:r>
            <a:r>
              <a:rPr lang="ru-RU" sz="1900" b="1" dirty="0" smtClean="0">
                <a:solidFill>
                  <a:schemeClr val="bg1"/>
                </a:solidFill>
              </a:rPr>
              <a:t>Очистка</a:t>
            </a:r>
            <a:r>
              <a:rPr lang="ru-RU" sz="1900" b="1" dirty="0">
                <a:solidFill>
                  <a:schemeClr val="bg1"/>
                </a:solidFill>
              </a:rPr>
              <a:t>, нагрев вентиляционного воздуха и защита от шума</a:t>
            </a:r>
          </a:p>
          <a:p>
            <a:pPr marL="193675" indent="-193675">
              <a:lnSpc>
                <a:spcPct val="150000"/>
              </a:lnSpc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ru-RU" sz="1900" b="1" dirty="0" smtClean="0">
                <a:solidFill>
                  <a:schemeClr val="bg1"/>
                </a:solidFill>
              </a:rPr>
              <a:t>Тема</a:t>
            </a:r>
            <a:r>
              <a:rPr lang="ru-RU" sz="1900" b="1" dirty="0">
                <a:solidFill>
                  <a:schemeClr val="bg1"/>
                </a:solidFill>
              </a:rPr>
              <a:t>: </a:t>
            </a:r>
            <a:r>
              <a:rPr lang="ru-RU" sz="1900" b="1" dirty="0" smtClean="0">
                <a:solidFill>
                  <a:schemeClr val="bg1"/>
                </a:solidFill>
              </a:rPr>
              <a:t>Подбор </a:t>
            </a:r>
            <a:r>
              <a:rPr lang="ru-RU" sz="1900" b="1" dirty="0">
                <a:solidFill>
                  <a:schemeClr val="bg1"/>
                </a:solidFill>
              </a:rPr>
              <a:t>воздухонагревателей </a:t>
            </a:r>
          </a:p>
        </p:txBody>
      </p:sp>
    </p:spTree>
    <p:extLst>
      <p:ext uri="{BB962C8B-B14F-4D97-AF65-F5344CB8AC3E}">
        <p14:creationId xmlns:p14="http://schemas.microsoft.com/office/powerpoint/2010/main" val="2145643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Заголовок 1">
            <a:extLst>
              <a:ext uri="{FF2B5EF4-FFF2-40B4-BE49-F238E27FC236}">
                <a16:creationId xmlns="" xmlns:a16="http://schemas.microsoft.com/office/drawing/2014/main" id="{3CB0DA2D-1B32-0C47-8E90-3FCEFBA5DEF3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915566"/>
          </a:xfrm>
          <a:prstGeom prst="rect">
            <a:avLst/>
          </a:prstGeom>
        </p:spPr>
        <p:txBody>
          <a:bodyPr lIns="68580" tIns="34290" rIns="68580" bIns="3429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00000"/>
              </a:lnSpc>
            </a:pPr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Методические указания к решению задач </a:t>
            </a:r>
            <a:r>
              <a:rPr lang="ru-RU" sz="2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(Занятие </a:t>
            </a:r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11</a:t>
            </a:r>
            <a:r>
              <a:rPr lang="ru-RU" sz="2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algn="ctr">
              <a:lnSpc>
                <a:spcPct val="100000"/>
              </a:lnSpc>
            </a:pPr>
            <a:endParaRPr lang="ru-RU" altLang="ru-RU" sz="2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Picture 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6584" y="1059582"/>
            <a:ext cx="3645336" cy="3571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" name="Picture 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032401" y="1055008"/>
            <a:ext cx="3857900" cy="14147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995936" y="2469725"/>
            <a:ext cx="3924897" cy="2078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4222070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Заголовок 1">
            <a:extLst>
              <a:ext uri="{FF2B5EF4-FFF2-40B4-BE49-F238E27FC236}">
                <a16:creationId xmlns="" xmlns:a16="http://schemas.microsoft.com/office/drawing/2014/main" id="{3CB0DA2D-1B32-0C47-8E90-3FCEFBA5DEF3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915566"/>
          </a:xfrm>
          <a:prstGeom prst="rect">
            <a:avLst/>
          </a:prstGeom>
        </p:spPr>
        <p:txBody>
          <a:bodyPr lIns="68580" tIns="34290" rIns="68580" bIns="3429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00000"/>
              </a:lnSpc>
            </a:pPr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Методические указания к решению задач </a:t>
            </a:r>
            <a:r>
              <a:rPr lang="ru-RU" sz="2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(Занятие </a:t>
            </a:r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11</a:t>
            </a:r>
            <a:r>
              <a:rPr lang="ru-RU" sz="2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algn="ctr">
              <a:lnSpc>
                <a:spcPct val="100000"/>
              </a:lnSpc>
            </a:pPr>
            <a:endParaRPr lang="ru-RU" altLang="ru-RU" sz="2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504" y="1076279"/>
            <a:ext cx="3686424" cy="30796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995936" y="1076280"/>
            <a:ext cx="3948122" cy="32956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348086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Заголовок 1">
            <a:extLst>
              <a:ext uri="{FF2B5EF4-FFF2-40B4-BE49-F238E27FC236}">
                <a16:creationId xmlns="" xmlns:a16="http://schemas.microsoft.com/office/drawing/2014/main" id="{3CB0DA2D-1B32-0C47-8E90-3FCEFBA5DEF3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915566"/>
          </a:xfrm>
          <a:prstGeom prst="rect">
            <a:avLst/>
          </a:prstGeom>
        </p:spPr>
        <p:txBody>
          <a:bodyPr lIns="68580" tIns="34290" rIns="68580" bIns="3429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00000"/>
              </a:lnSpc>
            </a:pPr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Методические указания к решению задач </a:t>
            </a:r>
            <a:r>
              <a:rPr lang="ru-RU" sz="2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(Занятие </a:t>
            </a:r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11</a:t>
            </a:r>
            <a:r>
              <a:rPr lang="ru-RU" sz="2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algn="ctr">
              <a:lnSpc>
                <a:spcPct val="100000"/>
              </a:lnSpc>
            </a:pPr>
            <a:endParaRPr lang="ru-RU" altLang="ru-RU" sz="2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Picture 2" descr="D:\Валерий\Преподавание\Вентиляция\Таблицы для калориферов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08146" y="1059582"/>
            <a:ext cx="3571900" cy="377218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320880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Заголовок 1">
            <a:extLst>
              <a:ext uri="{FF2B5EF4-FFF2-40B4-BE49-F238E27FC236}">
                <a16:creationId xmlns="" xmlns:a16="http://schemas.microsoft.com/office/drawing/2014/main" id="{3CB0DA2D-1B32-0C47-8E90-3FCEFBA5DEF3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915566"/>
          </a:xfrm>
          <a:prstGeom prst="rect">
            <a:avLst/>
          </a:prstGeom>
        </p:spPr>
        <p:txBody>
          <a:bodyPr lIns="68580" tIns="34290" rIns="68580" bIns="3429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00000"/>
              </a:lnSpc>
            </a:pPr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Условие типовой </a:t>
            </a:r>
            <a:r>
              <a:rPr lang="ru-RU" sz="2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задачи (Занятие </a:t>
            </a:r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11</a:t>
            </a:r>
            <a:r>
              <a:rPr lang="ru-RU" sz="2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algn="ctr">
              <a:lnSpc>
                <a:spcPct val="100000"/>
              </a:lnSpc>
            </a:pPr>
            <a:endParaRPr lang="ru-RU" altLang="ru-RU" sz="2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Заголовок 1"/>
          <p:cNvSpPr txBox="1">
            <a:spLocks/>
          </p:cNvSpPr>
          <p:nvPr/>
        </p:nvSpPr>
        <p:spPr>
          <a:xfrm>
            <a:off x="251520" y="1275606"/>
            <a:ext cx="8640960" cy="12241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ru-RU" sz="1400" dirty="0" smtClean="0">
                <a:latin typeface="Georgia" pitchFamily="18" charset="0"/>
                <a:ea typeface="+mj-ea"/>
                <a:cs typeface="Times New Roman" pitchFamily="18" charset="0"/>
              </a:rPr>
              <a:t>Подобрать калорифер приточной установки, если </a:t>
            </a:r>
            <a:r>
              <a:rPr lang="en-US" sz="1400" i="1" dirty="0" smtClean="0">
                <a:latin typeface="Georgia" pitchFamily="18" charset="0"/>
              </a:rPr>
              <a:t>t</a:t>
            </a:r>
            <a:r>
              <a:rPr lang="ru-RU" sz="1400" i="1" baseline="-25000" dirty="0" smtClean="0">
                <a:latin typeface="Georgia" pitchFamily="18" charset="0"/>
              </a:rPr>
              <a:t>вн</a:t>
            </a:r>
            <a:r>
              <a:rPr lang="ru-RU" sz="1400" i="1" dirty="0" smtClean="0">
                <a:latin typeface="Georgia" pitchFamily="18" charset="0"/>
              </a:rPr>
              <a:t>=-</a:t>
            </a:r>
            <a:r>
              <a:rPr lang="ru-RU" sz="1400" dirty="0" smtClean="0">
                <a:latin typeface="Georgia" pitchFamily="18" charset="0"/>
              </a:rPr>
              <a:t>28°С</a:t>
            </a:r>
            <a:r>
              <a:rPr lang="ru-RU" sz="1400" i="1" dirty="0" smtClean="0">
                <a:latin typeface="Georgia" pitchFamily="18" charset="0"/>
              </a:rPr>
              <a:t>, </a:t>
            </a:r>
            <a:r>
              <a:rPr lang="en-US" sz="1400" i="1" dirty="0" smtClean="0">
                <a:latin typeface="Georgia" pitchFamily="18" charset="0"/>
              </a:rPr>
              <a:t>t</a:t>
            </a:r>
            <a:r>
              <a:rPr lang="ru-RU" sz="1400" i="1" baseline="-25000" dirty="0" smtClean="0">
                <a:latin typeface="Georgia" pitchFamily="18" charset="0"/>
              </a:rPr>
              <a:t>вк</a:t>
            </a:r>
            <a:r>
              <a:rPr lang="ru-RU" sz="1400" dirty="0" smtClean="0">
                <a:latin typeface="Georgia" pitchFamily="18" charset="0"/>
                <a:ea typeface="+mj-ea"/>
                <a:cs typeface="Times New Roman" pitchFamily="18" charset="0"/>
              </a:rPr>
              <a:t>=20</a:t>
            </a:r>
            <a:r>
              <a:rPr lang="ru-RU" sz="1400" dirty="0" smtClean="0">
                <a:latin typeface="Georgia" pitchFamily="18" charset="0"/>
              </a:rPr>
              <a:t>°С</a:t>
            </a:r>
            <a:r>
              <a:rPr lang="ru-RU" sz="1400" dirty="0" smtClean="0">
                <a:latin typeface="Georgia" pitchFamily="18" charset="0"/>
                <a:ea typeface="+mj-ea"/>
                <a:cs typeface="Times New Roman" pitchFamily="18" charset="0"/>
              </a:rPr>
              <a:t>, </a:t>
            </a:r>
            <a:r>
              <a:rPr lang="en-US" sz="1400" i="1" dirty="0" smtClean="0">
                <a:latin typeface="Georgia" pitchFamily="18" charset="0"/>
              </a:rPr>
              <a:t>t</a:t>
            </a:r>
            <a:r>
              <a:rPr lang="ru-RU" sz="1400" i="1" baseline="-25000" dirty="0" smtClean="0">
                <a:latin typeface="Georgia" pitchFamily="18" charset="0"/>
              </a:rPr>
              <a:t>1</a:t>
            </a:r>
            <a:r>
              <a:rPr lang="ru-RU" sz="1400" i="1" dirty="0" smtClean="0">
                <a:latin typeface="Georgia" pitchFamily="18" charset="0"/>
              </a:rPr>
              <a:t>=</a:t>
            </a:r>
            <a:r>
              <a:rPr lang="ru-RU" sz="1400" dirty="0" smtClean="0">
                <a:latin typeface="Georgia" pitchFamily="18" charset="0"/>
              </a:rPr>
              <a:t>90°С</a:t>
            </a:r>
            <a:r>
              <a:rPr lang="ru-RU" sz="1400" i="1" dirty="0" smtClean="0">
                <a:latin typeface="Georgia" pitchFamily="18" charset="0"/>
              </a:rPr>
              <a:t>, </a:t>
            </a:r>
            <a:r>
              <a:rPr lang="en-US" sz="1400" i="1" dirty="0" smtClean="0">
                <a:latin typeface="Georgia" pitchFamily="18" charset="0"/>
              </a:rPr>
              <a:t>t</a:t>
            </a:r>
            <a:r>
              <a:rPr lang="ru-RU" sz="1400" i="1" baseline="-25000" dirty="0" smtClean="0">
                <a:latin typeface="Georgia" pitchFamily="18" charset="0"/>
              </a:rPr>
              <a:t>2</a:t>
            </a:r>
            <a:r>
              <a:rPr lang="ru-RU" sz="1400" i="1" dirty="0" smtClean="0">
                <a:latin typeface="Georgia" pitchFamily="18" charset="0"/>
              </a:rPr>
              <a:t>=</a:t>
            </a:r>
            <a:r>
              <a:rPr lang="ru-RU" sz="1400" dirty="0" smtClean="0">
                <a:latin typeface="Georgia" pitchFamily="18" charset="0"/>
              </a:rPr>
              <a:t>70°С</a:t>
            </a:r>
            <a:r>
              <a:rPr lang="ru-RU" sz="1400" i="1" dirty="0" smtClean="0">
                <a:latin typeface="Georgia" pitchFamily="18" charset="0"/>
              </a:rPr>
              <a:t>, </a:t>
            </a:r>
            <a:r>
              <a:rPr lang="en-US" sz="1400" i="1" dirty="0" smtClean="0">
                <a:latin typeface="Georgia" pitchFamily="18" charset="0"/>
              </a:rPr>
              <a:t>G</a:t>
            </a:r>
            <a:r>
              <a:rPr lang="ru-RU" sz="1400" i="1" baseline="-25000" dirty="0" smtClean="0">
                <a:latin typeface="Georgia" pitchFamily="18" charset="0"/>
              </a:rPr>
              <a:t>в</a:t>
            </a:r>
            <a:r>
              <a:rPr lang="ru-RU" sz="1400" dirty="0" smtClean="0">
                <a:latin typeface="Georgia" pitchFamily="18" charset="0"/>
              </a:rPr>
              <a:t>=5000, кг/час. В ответ вывести требуемую площадь, потери по воде (кПа) и потери по воздуху (Па).</a:t>
            </a:r>
            <a:endParaRPr lang="ru-RU" sz="1400" dirty="0" smtClean="0">
              <a:latin typeface="Georgia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536076" y="2787774"/>
            <a:ext cx="1659660" cy="208823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>
              <a:lnSpc>
                <a:spcPct val="120000"/>
              </a:lnSpc>
              <a:spcBef>
                <a:spcPct val="0"/>
              </a:spcBef>
              <a:spcAft>
                <a:spcPts val="1200"/>
              </a:spcAft>
              <a:defRPr/>
            </a:pP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eorgia" pitchFamily="18" charset="0"/>
                <a:ea typeface="+mj-ea"/>
                <a:cs typeface="Times New Roman" pitchFamily="18" charset="0"/>
              </a:rPr>
              <a:t>Варианты ответов:</a:t>
            </a:r>
          </a:p>
          <a:p>
            <a:pPr marL="457200" lvl="0" indent="-457200">
              <a:lnSpc>
                <a:spcPct val="120000"/>
              </a:lnSpc>
              <a:spcBef>
                <a:spcPct val="0"/>
              </a:spcBef>
              <a:defRPr/>
            </a:pP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eorgia" pitchFamily="18" charset="0"/>
                <a:ea typeface="+mj-ea"/>
                <a:cs typeface="Times New Roman" pitchFamily="18" charset="0"/>
              </a:rPr>
              <a:t>20.35, 20.6, 18.3</a:t>
            </a:r>
          </a:p>
          <a:p>
            <a:pPr marL="457200" lvl="0" indent="-457200">
              <a:lnSpc>
                <a:spcPct val="120000"/>
              </a:lnSpc>
              <a:spcBef>
                <a:spcPct val="0"/>
              </a:spcBef>
              <a:defRPr/>
            </a:pPr>
            <a:r>
              <a:rPr lang="ru-RU" sz="1200" dirty="0" smtClean="0">
                <a:latin typeface="Georgia" pitchFamily="18" charset="0"/>
                <a:ea typeface="+mj-ea"/>
                <a:cs typeface="Times New Roman" pitchFamily="18" charset="0"/>
              </a:rPr>
              <a:t>10.45, 12.12, 8.1</a:t>
            </a:r>
          </a:p>
          <a:p>
            <a:pPr marL="457200" lvl="0" indent="-457200">
              <a:lnSpc>
                <a:spcPct val="120000"/>
              </a:lnSpc>
              <a:spcBef>
                <a:spcPct val="0"/>
              </a:spcBef>
              <a:defRPr/>
            </a:pP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eorgia" pitchFamily="18" charset="0"/>
                <a:ea typeface="+mj-ea"/>
                <a:cs typeface="Times New Roman" pitchFamily="18" charset="0"/>
              </a:rPr>
              <a:t>26.6, 20.85, 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eorgia" pitchFamily="18" charset="0"/>
                <a:ea typeface="+mj-ea"/>
                <a:cs typeface="Times New Roman" pitchFamily="18" charset="0"/>
              </a:rPr>
              <a:t>10.6</a:t>
            </a:r>
            <a:endParaRPr kumimoji="0" lang="ru-RU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Georgia" pitchFamily="18" charset="0"/>
              <a:ea typeface="+mj-ea"/>
              <a:cs typeface="Times New Roman" pitchFamily="18" charset="0"/>
            </a:endParaRPr>
          </a:p>
          <a:p>
            <a:pPr marL="457200" lvl="0" indent="-457200">
              <a:lnSpc>
                <a:spcPct val="120000"/>
              </a:lnSpc>
              <a:spcBef>
                <a:spcPct val="0"/>
              </a:spcBef>
              <a:defRPr/>
            </a:pPr>
            <a:r>
              <a:rPr lang="ru-RU" sz="1200" dirty="0" smtClean="0">
                <a:latin typeface="Georgia" pitchFamily="18" charset="0"/>
                <a:ea typeface="+mj-ea"/>
                <a:cs typeface="Times New Roman" pitchFamily="18" charset="0"/>
              </a:rPr>
              <a:t>10.3, 16.09, 28.89</a:t>
            </a:r>
          </a:p>
          <a:p>
            <a:pPr marL="457200" lvl="0" indent="-457200">
              <a:lnSpc>
                <a:spcPct val="120000"/>
              </a:lnSpc>
              <a:spcBef>
                <a:spcPct val="0"/>
              </a:spcBef>
              <a:defRPr/>
            </a:pPr>
            <a:r>
              <a:rPr lang="ru-RU" sz="1200" dirty="0" smtClean="0">
                <a:latin typeface="Georgia" pitchFamily="18" charset="0"/>
                <a:ea typeface="+mj-ea"/>
                <a:cs typeface="Times New Roman" pitchFamily="18" charset="0"/>
              </a:rPr>
              <a:t>17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eorgia" pitchFamily="18" charset="0"/>
                <a:ea typeface="+mj-ea"/>
                <a:cs typeface="Times New Roman" pitchFamily="18" charset="0"/>
              </a:rPr>
              <a:t>.33,</a:t>
            </a:r>
            <a:r>
              <a:rPr kumimoji="0" lang="ru-RU" sz="1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eorgia" pitchFamily="18" charset="0"/>
                <a:ea typeface="+mj-ea"/>
                <a:cs typeface="Times New Roman" pitchFamily="18" charset="0"/>
              </a:rPr>
              <a:t> 12.3, </a:t>
            </a:r>
            <a:r>
              <a:rPr kumimoji="0" lang="ru-RU" sz="1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eorgia" pitchFamily="18" charset="0"/>
                <a:ea typeface="+mj-ea"/>
                <a:cs typeface="Times New Roman" pitchFamily="18" charset="0"/>
              </a:rPr>
              <a:t>158.3</a:t>
            </a:r>
          </a:p>
          <a:p>
            <a:pPr marL="457200" lvl="0" indent="-457200">
              <a:lnSpc>
                <a:spcPct val="120000"/>
              </a:lnSpc>
              <a:spcBef>
                <a:spcPts val="600"/>
              </a:spcBef>
              <a:defRPr/>
            </a:pPr>
            <a:r>
              <a:rPr lang="ru-RU" sz="1200" baseline="0" dirty="0" smtClean="0">
                <a:latin typeface="Georgia" pitchFamily="18" charset="0"/>
                <a:ea typeface="+mj-ea"/>
                <a:cs typeface="Times New Roman" pitchFamily="18" charset="0"/>
              </a:rPr>
              <a:t>Правильный ответ:</a:t>
            </a:r>
          </a:p>
          <a:p>
            <a:pPr marL="457200" lvl="0" indent="-457200">
              <a:lnSpc>
                <a:spcPct val="120000"/>
              </a:lnSpc>
              <a:spcBef>
                <a:spcPct val="0"/>
              </a:spcBef>
              <a:defRPr/>
            </a:pPr>
            <a:r>
              <a:rPr lang="ru-RU" sz="1200" dirty="0" smtClean="0">
                <a:latin typeface="Georgia" pitchFamily="18" charset="0"/>
                <a:cs typeface="Times New Roman" pitchFamily="18" charset="0"/>
              </a:rPr>
              <a:t>26.6</a:t>
            </a:r>
            <a:r>
              <a:rPr lang="ru-RU" sz="1200" dirty="0">
                <a:latin typeface="Georgia" pitchFamily="18" charset="0"/>
                <a:cs typeface="Times New Roman" pitchFamily="18" charset="0"/>
              </a:rPr>
              <a:t>, 20.85, 10.6</a:t>
            </a: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Georgia" pitchFamily="18" charset="0"/>
              <a:ea typeface="+mj-ea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1617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Заголовок 1">
            <a:extLst>
              <a:ext uri="{FF2B5EF4-FFF2-40B4-BE49-F238E27FC236}">
                <a16:creationId xmlns="" xmlns:a16="http://schemas.microsoft.com/office/drawing/2014/main" id="{3CB0DA2D-1B32-0C47-8E90-3FCEFBA5DEF3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915566"/>
          </a:xfrm>
          <a:prstGeom prst="rect">
            <a:avLst/>
          </a:prstGeom>
        </p:spPr>
        <p:txBody>
          <a:bodyPr lIns="68580" tIns="34290" rIns="68580" bIns="3429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00000"/>
              </a:lnSpc>
            </a:pPr>
            <a:r>
              <a:rPr lang="ru-RU" sz="2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Подсказка (Занятие </a:t>
            </a:r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11</a:t>
            </a:r>
            <a:r>
              <a:rPr lang="ru-RU" sz="2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algn="ctr">
              <a:lnSpc>
                <a:spcPct val="100000"/>
              </a:lnSpc>
            </a:pPr>
            <a:endParaRPr lang="ru-RU" altLang="ru-RU" sz="2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Заголовок 1"/>
          <p:cNvSpPr txBox="1">
            <a:spLocks/>
          </p:cNvSpPr>
          <p:nvPr/>
        </p:nvSpPr>
        <p:spPr>
          <a:xfrm>
            <a:off x="611560" y="1205498"/>
            <a:ext cx="7848872" cy="27325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1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eorgia" pitchFamily="18" charset="0"/>
                <a:ea typeface="+mj-ea"/>
                <a:cs typeface="Times New Roman" pitchFamily="18" charset="0"/>
              </a:rPr>
              <a:t>В случае получения неправильного ответа следует:</a:t>
            </a:r>
          </a:p>
          <a:p>
            <a:pPr marL="0" marR="0" lvl="0" indent="0" algn="ctr" defTabSz="914400" rtl="0" eaLnBrk="1" fontAlgn="auto" latinLnBrk="0" hangingPunct="1">
              <a:lnSpc>
                <a:spcPct val="11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Georgia" pitchFamily="18" charset="0"/>
              <a:ea typeface="+mj-ea"/>
              <a:cs typeface="Times New Roman" pitchFamily="18" charset="0"/>
            </a:endParaRPr>
          </a:p>
          <a:p>
            <a:pPr marL="457200" marR="0" lvl="0" indent="-457200" algn="just" defTabSz="914400" rtl="0" eaLnBrk="1" fontAlgn="auto" latinLnBrk="0" hangingPunct="1">
              <a:lnSpc>
                <a:spcPct val="11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ru-RU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eorgia" pitchFamily="18" charset="0"/>
                <a:ea typeface="+mj-ea"/>
                <a:cs typeface="Times New Roman" pitchFamily="18" charset="0"/>
              </a:rPr>
              <a:t>проверить </a:t>
            </a:r>
            <a:r>
              <a:rPr lang="ru-RU" dirty="0" smtClean="0">
                <a:latin typeface="Georgia" pitchFamily="18" charset="0"/>
                <a:ea typeface="+mj-ea"/>
                <a:cs typeface="Times New Roman" pitchFamily="18" charset="0"/>
              </a:rPr>
              <a:t>правильность выбора данных из таблицы. Пересчитать нули в малых числах и т.д.</a:t>
            </a:r>
            <a:endParaRPr kumimoji="0" lang="ru-RU" b="0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Georgia" pitchFamily="18" charset="0"/>
              <a:ea typeface="+mj-ea"/>
              <a:cs typeface="Times New Roman" pitchFamily="18" charset="0"/>
            </a:endParaRPr>
          </a:p>
          <a:p>
            <a:pPr marL="457200" marR="0" lvl="0" indent="-457200" algn="just" defTabSz="914400" rtl="0" eaLnBrk="1" fontAlgn="auto" latinLnBrk="0" hangingPunct="1">
              <a:lnSpc>
                <a:spcPct val="11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ru-RU" dirty="0" smtClean="0">
                <a:latin typeface="Georgia" pitchFamily="18" charset="0"/>
                <a:ea typeface="+mj-ea"/>
                <a:cs typeface="Times New Roman" pitchFamily="18" charset="0"/>
              </a:rPr>
              <a:t>внимательно </a:t>
            </a:r>
            <a:r>
              <a:rPr lang="ru-RU" dirty="0" smtClean="0">
                <a:latin typeface="Georgia" pitchFamily="18" charset="0"/>
                <a:ea typeface="+mj-ea"/>
                <a:cs typeface="Times New Roman" pitchFamily="18" charset="0"/>
              </a:rPr>
              <a:t>проверить вычисления, при необходимости воспользоваться таблицами </a:t>
            </a:r>
            <a:r>
              <a:rPr lang="en-US" dirty="0" smtClean="0">
                <a:latin typeface="Georgia" pitchFamily="18" charset="0"/>
                <a:ea typeface="+mj-ea"/>
                <a:cs typeface="Times New Roman" pitchFamily="18" charset="0"/>
              </a:rPr>
              <a:t>Excel</a:t>
            </a:r>
            <a:r>
              <a:rPr lang="ru-RU" dirty="0" smtClean="0">
                <a:latin typeface="Georgia" pitchFamily="18" charset="0"/>
                <a:ea typeface="+mj-ea"/>
                <a:cs typeface="Times New Roman" pitchFamily="18" charset="0"/>
              </a:rPr>
              <a:t> или другими средствами автоматизации расчётов</a:t>
            </a:r>
            <a:r>
              <a:rPr lang="ru-RU" dirty="0" smtClean="0">
                <a:latin typeface="Georgia" pitchFamily="18" charset="0"/>
                <a:ea typeface="+mj-ea"/>
                <a:cs typeface="Times New Roman" pitchFamily="18" charset="0"/>
              </a:rPr>
              <a:t>.</a:t>
            </a:r>
            <a:endParaRPr kumimoji="0" lang="ru-RU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Georgia" pitchFamily="18" charset="0"/>
              <a:ea typeface="+mj-ea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2838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Заголовок 1">
            <a:extLst>
              <a:ext uri="{FF2B5EF4-FFF2-40B4-BE49-F238E27FC236}">
                <a16:creationId xmlns="" xmlns:a16="http://schemas.microsoft.com/office/drawing/2014/main" id="{3CB0DA2D-1B32-0C47-8E90-3FCEFBA5DEF3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915566"/>
          </a:xfrm>
          <a:prstGeom prst="rect">
            <a:avLst/>
          </a:prstGeom>
        </p:spPr>
        <p:txBody>
          <a:bodyPr lIns="68580" tIns="34290" rIns="68580" bIns="3429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00000"/>
              </a:lnSpc>
            </a:pPr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Полное решение </a:t>
            </a:r>
            <a:r>
              <a:rPr lang="ru-RU" sz="2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задачи (Занятие </a:t>
            </a:r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11</a:t>
            </a:r>
            <a:r>
              <a:rPr lang="ru-RU" sz="2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algn="ctr">
              <a:lnSpc>
                <a:spcPct val="100000"/>
              </a:lnSpc>
            </a:pPr>
            <a:endParaRPr lang="ru-RU" altLang="ru-RU" sz="2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Picture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486152" y="1826607"/>
            <a:ext cx="2171695" cy="2928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Заголовок 1"/>
          <p:cNvSpPr txBox="1">
            <a:spLocks/>
          </p:cNvSpPr>
          <p:nvPr/>
        </p:nvSpPr>
        <p:spPr>
          <a:xfrm>
            <a:off x="2128830" y="1255103"/>
            <a:ext cx="4880931" cy="4286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40000" lnSpcReduction="20000"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eorgia" pitchFamily="18" charset="0"/>
                <a:ea typeface="+mj-ea"/>
                <a:cs typeface="Times New Roman" pitchFamily="18" charset="0"/>
              </a:rPr>
              <a:t>Расчёт выполняется по формулам. При необходимости делается пересчёт с другими параметрами нагревателя.</a:t>
            </a:r>
            <a:r>
              <a:rPr kumimoji="0" lang="ru-RU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eorgia" pitchFamily="18" charset="0"/>
                <a:ea typeface="+mj-ea"/>
                <a:cs typeface="Times New Roman" pitchFamily="18" charset="0"/>
              </a:rPr>
              <a:t> Результаты сведены в таблицу.</a:t>
            </a: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Georgia" pitchFamily="18" charset="0"/>
              <a:ea typeface="+mj-ea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9900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Заголовок 1">
            <a:extLst>
              <a:ext uri="{FF2B5EF4-FFF2-40B4-BE49-F238E27FC236}">
                <a16:creationId xmlns="" xmlns:a16="http://schemas.microsoft.com/office/drawing/2014/main" id="{3CB0DA2D-1B32-0C47-8E90-3FCEFBA5DEF3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915566"/>
          </a:xfrm>
          <a:prstGeom prst="rect">
            <a:avLst/>
          </a:prstGeom>
        </p:spPr>
        <p:txBody>
          <a:bodyPr lIns="68580" tIns="34290" rIns="68580" bIns="3429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00000"/>
              </a:lnSpc>
            </a:pPr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Задания для самостоятельного </a:t>
            </a:r>
            <a:r>
              <a:rPr lang="ru-RU" sz="2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решения (Занятие11)</a:t>
            </a:r>
          </a:p>
          <a:p>
            <a:pPr algn="ctr">
              <a:lnSpc>
                <a:spcPct val="100000"/>
              </a:lnSpc>
            </a:pPr>
            <a:endParaRPr lang="ru-RU" altLang="ru-RU" sz="2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Заголовок 1"/>
          <p:cNvSpPr txBox="1">
            <a:spLocks/>
          </p:cNvSpPr>
          <p:nvPr/>
        </p:nvSpPr>
        <p:spPr>
          <a:xfrm>
            <a:off x="539552" y="2062754"/>
            <a:ext cx="7992888" cy="137309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ru-RU" sz="1600" dirty="0" smtClean="0">
                <a:latin typeface="Georgia" pitchFamily="18" charset="0"/>
                <a:ea typeface="+mj-ea"/>
                <a:cs typeface="Times New Roman" pitchFamily="18" charset="0"/>
              </a:rPr>
              <a:t>Подобрать калорифер приточной установки, если </a:t>
            </a:r>
            <a:r>
              <a:rPr lang="en-US" sz="1600" i="1" dirty="0" smtClean="0">
                <a:latin typeface="Georgia" pitchFamily="18" charset="0"/>
              </a:rPr>
              <a:t>t</a:t>
            </a:r>
            <a:r>
              <a:rPr lang="ru-RU" sz="1600" i="1" baseline="-25000" dirty="0" smtClean="0">
                <a:latin typeface="Georgia" pitchFamily="18" charset="0"/>
              </a:rPr>
              <a:t>вн</a:t>
            </a:r>
            <a:r>
              <a:rPr lang="ru-RU" sz="1600" i="1" dirty="0" smtClean="0">
                <a:latin typeface="Georgia" pitchFamily="18" charset="0"/>
              </a:rPr>
              <a:t>=-33</a:t>
            </a:r>
            <a:r>
              <a:rPr lang="ru-RU" sz="1600" dirty="0" smtClean="0">
                <a:latin typeface="Georgia" pitchFamily="18" charset="0"/>
              </a:rPr>
              <a:t>°С</a:t>
            </a:r>
            <a:r>
              <a:rPr lang="ru-RU" sz="1600" i="1" dirty="0" smtClean="0">
                <a:latin typeface="Georgia" pitchFamily="18" charset="0"/>
              </a:rPr>
              <a:t>, </a:t>
            </a:r>
            <a:r>
              <a:rPr lang="en-US" sz="1600" i="1" dirty="0" smtClean="0">
                <a:latin typeface="Georgia" pitchFamily="18" charset="0"/>
              </a:rPr>
              <a:t>t</a:t>
            </a:r>
            <a:r>
              <a:rPr lang="ru-RU" sz="1600" i="1" baseline="-25000" dirty="0" smtClean="0">
                <a:latin typeface="Georgia" pitchFamily="18" charset="0"/>
              </a:rPr>
              <a:t>вк</a:t>
            </a:r>
            <a:r>
              <a:rPr lang="ru-RU" sz="1600" dirty="0" smtClean="0">
                <a:latin typeface="Georgia" pitchFamily="18" charset="0"/>
                <a:ea typeface="+mj-ea"/>
                <a:cs typeface="Times New Roman" pitchFamily="18" charset="0"/>
              </a:rPr>
              <a:t>=18</a:t>
            </a:r>
            <a:r>
              <a:rPr lang="ru-RU" sz="1600" dirty="0" smtClean="0">
                <a:latin typeface="Georgia" pitchFamily="18" charset="0"/>
              </a:rPr>
              <a:t>°С</a:t>
            </a:r>
            <a:r>
              <a:rPr lang="ru-RU" sz="1600" dirty="0" smtClean="0">
                <a:latin typeface="Georgia" pitchFamily="18" charset="0"/>
                <a:ea typeface="+mj-ea"/>
                <a:cs typeface="Times New Roman" pitchFamily="18" charset="0"/>
              </a:rPr>
              <a:t>, </a:t>
            </a:r>
            <a:r>
              <a:rPr lang="en-US" sz="1600" i="1" dirty="0" smtClean="0">
                <a:latin typeface="Georgia" pitchFamily="18" charset="0"/>
              </a:rPr>
              <a:t>t</a:t>
            </a:r>
            <a:r>
              <a:rPr lang="ru-RU" sz="1600" i="1" baseline="-25000" dirty="0" smtClean="0">
                <a:latin typeface="Georgia" pitchFamily="18" charset="0"/>
              </a:rPr>
              <a:t>1</a:t>
            </a:r>
            <a:r>
              <a:rPr lang="ru-RU" sz="1600" i="1" dirty="0" smtClean="0">
                <a:latin typeface="Georgia" pitchFamily="18" charset="0"/>
              </a:rPr>
              <a:t>=</a:t>
            </a:r>
            <a:r>
              <a:rPr lang="ru-RU" sz="1600" dirty="0" smtClean="0">
                <a:latin typeface="Georgia" pitchFamily="18" charset="0"/>
              </a:rPr>
              <a:t>90°С</a:t>
            </a:r>
            <a:r>
              <a:rPr lang="ru-RU" sz="1600" i="1" dirty="0" smtClean="0">
                <a:latin typeface="Georgia" pitchFamily="18" charset="0"/>
              </a:rPr>
              <a:t>, </a:t>
            </a:r>
            <a:r>
              <a:rPr lang="en-US" sz="1600" i="1" dirty="0" smtClean="0">
                <a:latin typeface="Georgia" pitchFamily="18" charset="0"/>
              </a:rPr>
              <a:t>t</a:t>
            </a:r>
            <a:r>
              <a:rPr lang="ru-RU" sz="1600" i="1" baseline="-25000" dirty="0" smtClean="0">
                <a:latin typeface="Georgia" pitchFamily="18" charset="0"/>
              </a:rPr>
              <a:t>2</a:t>
            </a:r>
            <a:r>
              <a:rPr lang="ru-RU" sz="1600" i="1" dirty="0" smtClean="0">
                <a:latin typeface="Georgia" pitchFamily="18" charset="0"/>
              </a:rPr>
              <a:t>=</a:t>
            </a:r>
            <a:r>
              <a:rPr lang="ru-RU" sz="1600" dirty="0" smtClean="0">
                <a:latin typeface="Georgia" pitchFamily="18" charset="0"/>
              </a:rPr>
              <a:t>70°С</a:t>
            </a:r>
            <a:r>
              <a:rPr lang="ru-RU" sz="1600" i="1" dirty="0" smtClean="0">
                <a:latin typeface="Georgia" pitchFamily="18" charset="0"/>
              </a:rPr>
              <a:t>, </a:t>
            </a:r>
            <a:r>
              <a:rPr lang="en-US" sz="1600" i="1" dirty="0" smtClean="0">
                <a:latin typeface="Georgia" pitchFamily="18" charset="0"/>
              </a:rPr>
              <a:t>G</a:t>
            </a:r>
            <a:r>
              <a:rPr lang="ru-RU" sz="1600" i="1" baseline="-25000" dirty="0" smtClean="0">
                <a:latin typeface="Georgia" pitchFamily="18" charset="0"/>
              </a:rPr>
              <a:t>в</a:t>
            </a:r>
            <a:r>
              <a:rPr lang="ru-RU" sz="1600" dirty="0" smtClean="0">
                <a:latin typeface="Georgia" pitchFamily="18" charset="0"/>
              </a:rPr>
              <a:t>=3600, кг/час. В ответ вывести требуемую площадь, потери по воде (кПа) и потери по воздуху (Па).</a:t>
            </a:r>
            <a:endParaRPr lang="ru-RU" sz="1600" dirty="0" smtClean="0">
              <a:latin typeface="Georgia" pitchFamily="18" charset="0"/>
              <a:ea typeface="+mj-ea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9193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3daa27b1560122f2c66746e4552c6618597f26"/>
</p:tagLst>
</file>

<file path=ppt/theme/theme1.xml><?xml version="1.0" encoding="utf-8"?>
<a:theme xmlns:a="http://schemas.openxmlformats.org/drawingml/2006/main" name="МГСУ2020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МГСУ2020</Template>
  <TotalTime>1109</TotalTime>
  <Words>252</Words>
  <Application>Microsoft Office PowerPoint</Application>
  <PresentationFormat>Экран (16:9)</PresentationFormat>
  <Paragraphs>25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МГСУ2020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Таракин Михаил Игоревич</dc:creator>
  <cp:lastModifiedBy>Миронов</cp:lastModifiedBy>
  <cp:revision>25</cp:revision>
  <dcterms:created xsi:type="dcterms:W3CDTF">2020-05-21T14:07:07Z</dcterms:created>
  <dcterms:modified xsi:type="dcterms:W3CDTF">2021-04-02T07:27:06Z</dcterms:modified>
</cp:coreProperties>
</file>