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68" r:id="rId2"/>
    <p:sldId id="315" r:id="rId3"/>
    <p:sldId id="316" r:id="rId4"/>
    <p:sldId id="317" r:id="rId5"/>
    <p:sldId id="318" r:id="rId6"/>
    <p:sldId id="319" r:id="rId7"/>
    <p:sldId id="320" r:id="rId8"/>
    <p:sldId id="321" r:id="rId9"/>
  </p:sldIdLst>
  <p:sldSz cx="9144000" cy="5143500" type="screen16x9"/>
  <p:notesSz cx="6858000" cy="9144000"/>
  <p:custDataLst>
    <p:tags r:id="rId10"/>
  </p:custDataLst>
  <p:defaultTextStyle>
    <a:defPPr>
      <a:defRPr lang="ru-RU"/>
    </a:defPPr>
    <a:lvl1pPr marL="0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3" autoAdjust="0"/>
  </p:normalViewPr>
  <p:slideViewPr>
    <p:cSldViewPr>
      <p:cViewPr>
        <p:scale>
          <a:sx n="125" d="100"/>
          <a:sy n="125" d="100"/>
        </p:scale>
        <p:origin x="-756" y="-4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084CA8-20AF-4FA2-8A03-53027B43F601}" type="datetime1">
              <a:rPr lang="ru-RU" smtClean="0"/>
              <a:pPr>
                <a:defRPr/>
              </a:pPr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E0829-6DA9-4E4C-ACAF-43AD1E7ECEA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996A13-4ADF-4EFF-99F6-83FD29279114}" type="datetime1">
              <a:rPr lang="ru-RU" smtClean="0"/>
              <a:pPr>
                <a:defRPr/>
              </a:pPr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E24F-03E6-4C95-9642-3B44ADF42B6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E259CB-1192-4051-B036-E1F84E5017C5}" type="datetime1">
              <a:rPr lang="ru-RU" smtClean="0"/>
              <a:pPr>
                <a:defRPr/>
              </a:pPr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970AC-9F46-4FEC-9852-EA1A11CD417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2E07E7-FDC0-46B4-9D91-523A4E15F2E5}" type="datetime1">
              <a:rPr lang="ru-RU" smtClean="0"/>
              <a:pPr>
                <a:defRPr/>
              </a:pPr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062E7-11AF-4ED4-BB36-93E8A712308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91BAE-A13B-44DD-86AE-6C54265EC280}" type="datetime1">
              <a:rPr lang="ru-RU" smtClean="0"/>
              <a:pPr>
                <a:defRPr/>
              </a:pPr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907F5-9AAE-4D06-8293-91773B0446E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DB3BAA-FB98-4A38-858E-F15FB36221B7}" type="datetime1">
              <a:rPr lang="ru-RU" smtClean="0"/>
              <a:pPr>
                <a:defRPr/>
              </a:pPr>
              <a:t>02.04.2021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23B9D8-1B41-46DC-8FE9-B012A5EBA18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7825D9-A7D8-4366-82A4-CC66E9FEFB30}" type="datetime1">
              <a:rPr lang="ru-RU" smtClean="0"/>
              <a:pPr>
                <a:defRPr/>
              </a:pPr>
              <a:t>02.04.2021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16D2B5-09E7-4476-96BC-3B2B786D797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F89FA8-3EA6-4D6A-999E-0AC39BEB47C2}" type="datetime1">
              <a:rPr lang="ru-RU" smtClean="0"/>
              <a:pPr>
                <a:defRPr/>
              </a:pPr>
              <a:t>02.04.2021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C9872-CC77-4DD4-AAC8-0DF10A28727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01A29-8521-4D71-B854-58DBF8423CC6}" type="datetime1">
              <a:rPr lang="ru-RU" smtClean="0"/>
              <a:pPr>
                <a:defRPr/>
              </a:pPr>
              <a:t>02.04.2021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C56F61-C1BC-4B2B-B008-FEE7A33BB83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954167-1770-47A8-AEC5-D9DE2F475E65}" type="datetime1">
              <a:rPr lang="ru-RU" smtClean="0"/>
              <a:pPr>
                <a:defRPr/>
              </a:pPr>
              <a:t>02.04.2021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FE71F-A107-4B7D-A618-CAAAFD4D180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C4D474-3BB3-4F7C-9295-8509606100C2}" type="datetime1">
              <a:rPr lang="ru-RU" smtClean="0"/>
              <a:pPr>
                <a:defRPr/>
              </a:pPr>
              <a:t>02.04.2021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E00B0-E8D6-437C-A86E-D70442DF1AD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65A3E4-9893-4D26-8811-C3DBBA50C113}" type="datetime1">
              <a:rPr lang="ru-RU" smtClean="0"/>
              <a:pPr>
                <a:defRPr/>
              </a:pPr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2B6AFE-35B5-4C80-9D96-A2925F014FE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491630"/>
            <a:ext cx="8064896" cy="1080120"/>
          </a:xfrm>
          <a:prstGeom prst="rect">
            <a:avLst/>
          </a:prstGeom>
        </p:spPr>
        <p:txBody>
          <a:bodyPr lIns="68580" tIns="34290" rIns="68580" bIns="3429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alt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Практическое занятия №11</a:t>
            </a:r>
            <a:endParaRPr lang="ru-RU" altLang="ru-RU" sz="4100" b="1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003798"/>
            <a:ext cx="8712968" cy="9011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193675" indent="-193675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900" b="1" dirty="0">
                <a:solidFill>
                  <a:schemeClr val="bg1"/>
                </a:solidFill>
              </a:rPr>
              <a:t>Раздел: </a:t>
            </a:r>
            <a:r>
              <a:rPr lang="ru-RU" sz="1900" b="1" dirty="0" smtClean="0">
                <a:solidFill>
                  <a:schemeClr val="bg1"/>
                </a:solidFill>
              </a:rPr>
              <a:t>Очистка</a:t>
            </a:r>
            <a:r>
              <a:rPr lang="ru-RU" sz="1900" b="1" dirty="0">
                <a:solidFill>
                  <a:schemeClr val="bg1"/>
                </a:solidFill>
              </a:rPr>
              <a:t>, нагрев вентиляционного воздуха и защита от шума</a:t>
            </a:r>
          </a:p>
          <a:p>
            <a:pPr marL="193675" indent="-193675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ru-RU" sz="1900" b="1" dirty="0" smtClean="0">
                <a:solidFill>
                  <a:schemeClr val="bg1"/>
                </a:solidFill>
              </a:rPr>
              <a:t>Тема</a:t>
            </a:r>
            <a:r>
              <a:rPr lang="ru-RU" sz="1900" b="1" dirty="0">
                <a:solidFill>
                  <a:schemeClr val="bg1"/>
                </a:solidFill>
              </a:rPr>
              <a:t>: </a:t>
            </a:r>
            <a:r>
              <a:rPr lang="ru-RU" sz="1900" b="1" dirty="0" smtClean="0">
                <a:solidFill>
                  <a:schemeClr val="bg1"/>
                </a:solidFill>
              </a:rPr>
              <a:t>Подбор </a:t>
            </a:r>
            <a:r>
              <a:rPr lang="ru-RU" sz="1900" b="1" dirty="0">
                <a:solidFill>
                  <a:schemeClr val="bg1"/>
                </a:solidFill>
              </a:rPr>
              <a:t>воздухонагревателей </a:t>
            </a:r>
          </a:p>
        </p:txBody>
      </p:sp>
    </p:spTree>
    <p:extLst>
      <p:ext uri="{BB962C8B-B14F-4D97-AF65-F5344CB8AC3E}">
        <p14:creationId xmlns:p14="http://schemas.microsoft.com/office/powerpoint/2010/main" val="214564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>
            <a:extLst>
              <a:ext uri="{FF2B5EF4-FFF2-40B4-BE49-F238E27FC236}">
                <a16:creationId xmlns="" xmlns:a16="http://schemas.microsoft.com/office/drawing/2014/main" id="{3CB0DA2D-1B32-0C47-8E90-3FCEFBA5DEF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15566"/>
          </a:xfrm>
          <a:prstGeom prst="rect">
            <a:avLst/>
          </a:prstGeom>
        </p:spPr>
        <p:txBody>
          <a:bodyPr lIns="68580" tIns="34290" rIns="68580" bIns="3429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Методические указания к решению задач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(Занятие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lnSpc>
                <a:spcPct val="100000"/>
              </a:lnSpc>
            </a:pPr>
            <a:endParaRPr lang="ru-RU" alt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584" y="1059582"/>
            <a:ext cx="364533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2401" y="1055008"/>
            <a:ext cx="3857900" cy="1414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5936" y="2469725"/>
            <a:ext cx="3924897" cy="2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2207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>
            <a:extLst>
              <a:ext uri="{FF2B5EF4-FFF2-40B4-BE49-F238E27FC236}">
                <a16:creationId xmlns="" xmlns:a16="http://schemas.microsoft.com/office/drawing/2014/main" id="{3CB0DA2D-1B32-0C47-8E90-3FCEFBA5DEF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15566"/>
          </a:xfrm>
          <a:prstGeom prst="rect">
            <a:avLst/>
          </a:prstGeom>
        </p:spPr>
        <p:txBody>
          <a:bodyPr lIns="68580" tIns="34290" rIns="68580" bIns="3429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Методические указания к решению задач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(Занятие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lnSpc>
                <a:spcPct val="100000"/>
              </a:lnSpc>
            </a:pPr>
            <a:endParaRPr lang="ru-RU" alt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1076279"/>
            <a:ext cx="3686424" cy="3079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936" y="1076280"/>
            <a:ext cx="3948122" cy="3295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808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>
            <a:extLst>
              <a:ext uri="{FF2B5EF4-FFF2-40B4-BE49-F238E27FC236}">
                <a16:creationId xmlns="" xmlns:a16="http://schemas.microsoft.com/office/drawing/2014/main" id="{3CB0DA2D-1B32-0C47-8E90-3FCEFBA5DEF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15566"/>
          </a:xfrm>
          <a:prstGeom prst="rect">
            <a:avLst/>
          </a:prstGeom>
        </p:spPr>
        <p:txBody>
          <a:bodyPr lIns="68580" tIns="34290" rIns="68580" bIns="3429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Методические указания к решению задач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(Занятие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lnSpc>
                <a:spcPct val="100000"/>
              </a:lnSpc>
            </a:pPr>
            <a:endParaRPr lang="ru-RU" alt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D:\Валерий\Преподавание\Вентиляция\Таблицы для калорифер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8146" y="1059582"/>
            <a:ext cx="3571900" cy="37721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088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>
            <a:extLst>
              <a:ext uri="{FF2B5EF4-FFF2-40B4-BE49-F238E27FC236}">
                <a16:creationId xmlns="" xmlns:a16="http://schemas.microsoft.com/office/drawing/2014/main" id="{3CB0DA2D-1B32-0C47-8E90-3FCEFBA5DEF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15566"/>
          </a:xfrm>
          <a:prstGeom prst="rect">
            <a:avLst/>
          </a:prstGeom>
        </p:spPr>
        <p:txBody>
          <a:bodyPr lIns="68580" tIns="34290" rIns="68580" bIns="3429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Условие типовой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(Занятие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lnSpc>
                <a:spcPct val="100000"/>
              </a:lnSpc>
            </a:pPr>
            <a:endParaRPr lang="ru-RU" alt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1275606"/>
            <a:ext cx="864096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dirty="0" smtClean="0">
                <a:latin typeface="Georgia" pitchFamily="18" charset="0"/>
                <a:ea typeface="+mj-ea"/>
                <a:cs typeface="Times New Roman" pitchFamily="18" charset="0"/>
              </a:rPr>
              <a:t>Подобрать калорифер приточной установки, если </a:t>
            </a:r>
            <a:r>
              <a:rPr lang="en-US" sz="1400" i="1" dirty="0" smtClean="0">
                <a:latin typeface="Georgia" pitchFamily="18" charset="0"/>
              </a:rPr>
              <a:t>t</a:t>
            </a:r>
            <a:r>
              <a:rPr lang="ru-RU" sz="1400" i="1" baseline="-25000" dirty="0" smtClean="0">
                <a:latin typeface="Georgia" pitchFamily="18" charset="0"/>
              </a:rPr>
              <a:t>вн</a:t>
            </a:r>
            <a:r>
              <a:rPr lang="ru-RU" sz="1400" i="1" dirty="0" smtClean="0">
                <a:latin typeface="Georgia" pitchFamily="18" charset="0"/>
              </a:rPr>
              <a:t>=-</a:t>
            </a:r>
            <a:r>
              <a:rPr lang="ru-RU" sz="1400" dirty="0" smtClean="0">
                <a:latin typeface="Georgia" pitchFamily="18" charset="0"/>
              </a:rPr>
              <a:t>28°С</a:t>
            </a:r>
            <a:r>
              <a:rPr lang="ru-RU" sz="1400" i="1" dirty="0" smtClean="0">
                <a:latin typeface="Georgia" pitchFamily="18" charset="0"/>
              </a:rPr>
              <a:t>, </a:t>
            </a:r>
            <a:r>
              <a:rPr lang="en-US" sz="1400" i="1" dirty="0" smtClean="0">
                <a:latin typeface="Georgia" pitchFamily="18" charset="0"/>
              </a:rPr>
              <a:t>t</a:t>
            </a:r>
            <a:r>
              <a:rPr lang="ru-RU" sz="1400" i="1" baseline="-25000" dirty="0" smtClean="0">
                <a:latin typeface="Georgia" pitchFamily="18" charset="0"/>
              </a:rPr>
              <a:t>вк</a:t>
            </a:r>
            <a:r>
              <a:rPr lang="ru-RU" sz="1400" dirty="0" smtClean="0">
                <a:latin typeface="Georgia" pitchFamily="18" charset="0"/>
                <a:ea typeface="+mj-ea"/>
                <a:cs typeface="Times New Roman" pitchFamily="18" charset="0"/>
              </a:rPr>
              <a:t>=20</a:t>
            </a:r>
            <a:r>
              <a:rPr lang="ru-RU" sz="1400" dirty="0" smtClean="0">
                <a:latin typeface="Georgia" pitchFamily="18" charset="0"/>
              </a:rPr>
              <a:t>°С</a:t>
            </a:r>
            <a:r>
              <a:rPr lang="ru-RU" sz="1400" dirty="0" smtClean="0">
                <a:latin typeface="Georgia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1400" i="1" dirty="0" smtClean="0">
                <a:latin typeface="Georgia" pitchFamily="18" charset="0"/>
              </a:rPr>
              <a:t>t</a:t>
            </a:r>
            <a:r>
              <a:rPr lang="ru-RU" sz="1400" i="1" baseline="-25000" dirty="0" smtClean="0">
                <a:latin typeface="Georgia" pitchFamily="18" charset="0"/>
              </a:rPr>
              <a:t>1</a:t>
            </a:r>
            <a:r>
              <a:rPr lang="ru-RU" sz="1400" i="1" dirty="0" smtClean="0">
                <a:latin typeface="Georgia" pitchFamily="18" charset="0"/>
              </a:rPr>
              <a:t>=</a:t>
            </a:r>
            <a:r>
              <a:rPr lang="ru-RU" sz="1400" dirty="0" smtClean="0">
                <a:latin typeface="Georgia" pitchFamily="18" charset="0"/>
              </a:rPr>
              <a:t>90°С</a:t>
            </a:r>
            <a:r>
              <a:rPr lang="ru-RU" sz="1400" i="1" dirty="0" smtClean="0">
                <a:latin typeface="Georgia" pitchFamily="18" charset="0"/>
              </a:rPr>
              <a:t>, </a:t>
            </a:r>
            <a:r>
              <a:rPr lang="en-US" sz="1400" i="1" dirty="0" smtClean="0">
                <a:latin typeface="Georgia" pitchFamily="18" charset="0"/>
              </a:rPr>
              <a:t>t</a:t>
            </a:r>
            <a:r>
              <a:rPr lang="ru-RU" sz="1400" i="1" baseline="-25000" dirty="0" smtClean="0">
                <a:latin typeface="Georgia" pitchFamily="18" charset="0"/>
              </a:rPr>
              <a:t>2</a:t>
            </a:r>
            <a:r>
              <a:rPr lang="ru-RU" sz="1400" i="1" dirty="0" smtClean="0">
                <a:latin typeface="Georgia" pitchFamily="18" charset="0"/>
              </a:rPr>
              <a:t>=</a:t>
            </a:r>
            <a:r>
              <a:rPr lang="ru-RU" sz="1400" dirty="0" smtClean="0">
                <a:latin typeface="Georgia" pitchFamily="18" charset="0"/>
              </a:rPr>
              <a:t>70°С</a:t>
            </a:r>
            <a:r>
              <a:rPr lang="ru-RU" sz="1400" i="1" dirty="0" smtClean="0">
                <a:latin typeface="Georgia" pitchFamily="18" charset="0"/>
              </a:rPr>
              <a:t>, </a:t>
            </a:r>
            <a:r>
              <a:rPr lang="en-US" sz="1400" i="1" dirty="0" smtClean="0">
                <a:latin typeface="Georgia" pitchFamily="18" charset="0"/>
              </a:rPr>
              <a:t>G</a:t>
            </a:r>
            <a:r>
              <a:rPr lang="ru-RU" sz="1400" i="1" baseline="-25000" dirty="0" smtClean="0">
                <a:latin typeface="Georgia" pitchFamily="18" charset="0"/>
              </a:rPr>
              <a:t>в</a:t>
            </a:r>
            <a:r>
              <a:rPr lang="ru-RU" sz="1400" dirty="0" smtClean="0">
                <a:latin typeface="Georgia" pitchFamily="18" charset="0"/>
              </a:rPr>
              <a:t>=5000, кг/час. В ответ вывести требуемую площадь, потери по воде (кПа) и потери по воздуху (Па).</a:t>
            </a:r>
            <a:endParaRPr lang="ru-RU" sz="1400" dirty="0" smtClean="0">
              <a:latin typeface="Georg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6076" y="2787774"/>
            <a:ext cx="1659660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Варианты ответов: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20.35, 20.6, 18.3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ru-RU" sz="1200" dirty="0" smtClean="0">
                <a:latin typeface="Georgia" pitchFamily="18" charset="0"/>
                <a:ea typeface="+mj-ea"/>
                <a:cs typeface="Times New Roman" pitchFamily="18" charset="0"/>
              </a:rPr>
              <a:t>10.45, 12.12, 8.1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26.6, 20.85,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10.6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ru-RU" sz="1200" dirty="0" smtClean="0">
                <a:latin typeface="Georgia" pitchFamily="18" charset="0"/>
                <a:ea typeface="+mj-ea"/>
                <a:cs typeface="Times New Roman" pitchFamily="18" charset="0"/>
              </a:rPr>
              <a:t>10.3, 16.09, 28.89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ru-RU" sz="1200" dirty="0" smtClean="0">
                <a:latin typeface="Georgia" pitchFamily="18" charset="0"/>
                <a:ea typeface="+mj-ea"/>
                <a:cs typeface="Times New Roman" pitchFamily="18" charset="0"/>
              </a:rPr>
              <a:t>17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.33,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 12.3, 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158.3</a:t>
            </a:r>
          </a:p>
          <a:p>
            <a:pPr marL="457200" lvl="0" indent="-457200">
              <a:lnSpc>
                <a:spcPct val="120000"/>
              </a:lnSpc>
              <a:spcBef>
                <a:spcPts val="600"/>
              </a:spcBef>
              <a:defRPr/>
            </a:pPr>
            <a:r>
              <a:rPr lang="ru-RU" sz="1200" baseline="0" dirty="0" smtClean="0">
                <a:latin typeface="Georgia" pitchFamily="18" charset="0"/>
                <a:ea typeface="+mj-ea"/>
                <a:cs typeface="Times New Roman" pitchFamily="18" charset="0"/>
              </a:rPr>
              <a:t>Правильный ответ: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ru-RU" sz="1200" dirty="0" smtClean="0">
                <a:latin typeface="Georgia" pitchFamily="18" charset="0"/>
                <a:cs typeface="Times New Roman" pitchFamily="18" charset="0"/>
              </a:rPr>
              <a:t>26.6</a:t>
            </a:r>
            <a:r>
              <a:rPr lang="ru-RU" sz="1200" dirty="0">
                <a:latin typeface="Georgia" pitchFamily="18" charset="0"/>
                <a:cs typeface="Times New Roman" pitchFamily="18" charset="0"/>
              </a:rPr>
              <a:t>, 20.85, 10.6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61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>
            <a:extLst>
              <a:ext uri="{FF2B5EF4-FFF2-40B4-BE49-F238E27FC236}">
                <a16:creationId xmlns="" xmlns:a16="http://schemas.microsoft.com/office/drawing/2014/main" id="{3CB0DA2D-1B32-0C47-8E90-3FCEFBA5DEF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15566"/>
          </a:xfrm>
          <a:prstGeom prst="rect">
            <a:avLst/>
          </a:prstGeom>
        </p:spPr>
        <p:txBody>
          <a:bodyPr lIns="68580" tIns="34290" rIns="68580" bIns="3429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Подсказка (Занятие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lnSpc>
                <a:spcPct val="100000"/>
              </a:lnSpc>
            </a:pPr>
            <a:endParaRPr lang="ru-RU" alt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11560" y="1205498"/>
            <a:ext cx="7848872" cy="2732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В случае получения неправильного ответа следует: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проверить </a:t>
            </a:r>
            <a:r>
              <a:rPr lang="ru-RU" dirty="0" smtClean="0">
                <a:latin typeface="Georgia" pitchFamily="18" charset="0"/>
                <a:ea typeface="+mj-ea"/>
                <a:cs typeface="Times New Roman" pitchFamily="18" charset="0"/>
              </a:rPr>
              <a:t>правильность выбора данных из таблицы. Пересчитать нули в малых числах и т.д.</a:t>
            </a:r>
            <a:endParaRPr kumimoji="0" lang="ru-RU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ru-RU" dirty="0" smtClean="0">
                <a:latin typeface="Georgia" pitchFamily="18" charset="0"/>
                <a:ea typeface="+mj-ea"/>
                <a:cs typeface="Times New Roman" pitchFamily="18" charset="0"/>
              </a:rPr>
              <a:t>внимательно </a:t>
            </a:r>
            <a:r>
              <a:rPr lang="ru-RU" dirty="0" smtClean="0">
                <a:latin typeface="Georgia" pitchFamily="18" charset="0"/>
                <a:ea typeface="+mj-ea"/>
                <a:cs typeface="Times New Roman" pitchFamily="18" charset="0"/>
              </a:rPr>
              <a:t>проверить вычисления, при необходимости воспользоваться таблицами </a:t>
            </a:r>
            <a:r>
              <a:rPr lang="en-US" dirty="0" smtClean="0">
                <a:latin typeface="Georgia" pitchFamily="18" charset="0"/>
                <a:ea typeface="+mj-ea"/>
                <a:cs typeface="Times New Roman" pitchFamily="18" charset="0"/>
              </a:rPr>
              <a:t>Excel</a:t>
            </a:r>
            <a:r>
              <a:rPr lang="ru-RU" dirty="0" smtClean="0">
                <a:latin typeface="Georgia" pitchFamily="18" charset="0"/>
                <a:ea typeface="+mj-ea"/>
                <a:cs typeface="Times New Roman" pitchFamily="18" charset="0"/>
              </a:rPr>
              <a:t> или другими средствами автоматизации расчётов</a:t>
            </a:r>
            <a:r>
              <a:rPr lang="ru-RU" dirty="0" smtClean="0">
                <a:latin typeface="Georgia" pitchFamily="18" charset="0"/>
                <a:ea typeface="+mj-ea"/>
                <a:cs typeface="Times New Roman" pitchFamily="18" charset="0"/>
              </a:rPr>
              <a:t>.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83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>
            <a:extLst>
              <a:ext uri="{FF2B5EF4-FFF2-40B4-BE49-F238E27FC236}">
                <a16:creationId xmlns="" xmlns:a16="http://schemas.microsoft.com/office/drawing/2014/main" id="{3CB0DA2D-1B32-0C47-8E90-3FCEFBA5DEF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15566"/>
          </a:xfrm>
          <a:prstGeom prst="rect">
            <a:avLst/>
          </a:prstGeom>
        </p:spPr>
        <p:txBody>
          <a:bodyPr lIns="68580" tIns="34290" rIns="68580" bIns="3429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Полное решение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(Занятие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lnSpc>
                <a:spcPct val="100000"/>
              </a:lnSpc>
            </a:pPr>
            <a:endParaRPr lang="ru-RU" alt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6152" y="1826607"/>
            <a:ext cx="2171695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128830" y="1255103"/>
            <a:ext cx="4880931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Расчёт выполняется по формулам. При необходимости делается пересчёт с другими параметрами нагревателя.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 Результаты сведены в таблицу.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90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>
            <a:extLst>
              <a:ext uri="{FF2B5EF4-FFF2-40B4-BE49-F238E27FC236}">
                <a16:creationId xmlns="" xmlns:a16="http://schemas.microsoft.com/office/drawing/2014/main" id="{3CB0DA2D-1B32-0C47-8E90-3FCEFBA5DEF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15566"/>
          </a:xfrm>
          <a:prstGeom prst="rect">
            <a:avLst/>
          </a:prstGeom>
        </p:spPr>
        <p:txBody>
          <a:bodyPr lIns="68580" tIns="34290" rIns="68580" bIns="3429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самостоятельного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решения (Занятие11)</a:t>
            </a:r>
          </a:p>
          <a:p>
            <a:pPr algn="ctr">
              <a:lnSpc>
                <a:spcPct val="100000"/>
              </a:lnSpc>
            </a:pPr>
            <a:endParaRPr lang="ru-RU" alt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39552" y="2062754"/>
            <a:ext cx="7992888" cy="1373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dirty="0" smtClean="0">
                <a:latin typeface="Georgia" pitchFamily="18" charset="0"/>
                <a:ea typeface="+mj-ea"/>
                <a:cs typeface="Times New Roman" pitchFamily="18" charset="0"/>
              </a:rPr>
              <a:t>Подобрать калорифер приточной установки, если </a:t>
            </a:r>
            <a:r>
              <a:rPr lang="en-US" sz="1600" i="1" dirty="0" smtClean="0">
                <a:latin typeface="Georgia" pitchFamily="18" charset="0"/>
              </a:rPr>
              <a:t>t</a:t>
            </a:r>
            <a:r>
              <a:rPr lang="ru-RU" sz="1600" i="1" baseline="-25000" dirty="0" smtClean="0">
                <a:latin typeface="Georgia" pitchFamily="18" charset="0"/>
              </a:rPr>
              <a:t>вн</a:t>
            </a:r>
            <a:r>
              <a:rPr lang="ru-RU" sz="1600" i="1" dirty="0" smtClean="0">
                <a:latin typeface="Georgia" pitchFamily="18" charset="0"/>
              </a:rPr>
              <a:t>=-33</a:t>
            </a:r>
            <a:r>
              <a:rPr lang="ru-RU" sz="1600" dirty="0" smtClean="0">
                <a:latin typeface="Georgia" pitchFamily="18" charset="0"/>
              </a:rPr>
              <a:t>°С</a:t>
            </a:r>
            <a:r>
              <a:rPr lang="ru-RU" sz="1600" i="1" dirty="0" smtClean="0">
                <a:latin typeface="Georgia" pitchFamily="18" charset="0"/>
              </a:rPr>
              <a:t>, </a:t>
            </a:r>
            <a:r>
              <a:rPr lang="en-US" sz="1600" i="1" dirty="0" smtClean="0">
                <a:latin typeface="Georgia" pitchFamily="18" charset="0"/>
              </a:rPr>
              <a:t>t</a:t>
            </a:r>
            <a:r>
              <a:rPr lang="ru-RU" sz="1600" i="1" baseline="-25000" dirty="0" smtClean="0">
                <a:latin typeface="Georgia" pitchFamily="18" charset="0"/>
              </a:rPr>
              <a:t>вк</a:t>
            </a:r>
            <a:r>
              <a:rPr lang="ru-RU" sz="1600" dirty="0" smtClean="0">
                <a:latin typeface="Georgia" pitchFamily="18" charset="0"/>
                <a:ea typeface="+mj-ea"/>
                <a:cs typeface="Times New Roman" pitchFamily="18" charset="0"/>
              </a:rPr>
              <a:t>=18</a:t>
            </a:r>
            <a:r>
              <a:rPr lang="ru-RU" sz="1600" dirty="0" smtClean="0">
                <a:latin typeface="Georgia" pitchFamily="18" charset="0"/>
              </a:rPr>
              <a:t>°С</a:t>
            </a:r>
            <a:r>
              <a:rPr lang="ru-RU" sz="1600" dirty="0" smtClean="0">
                <a:latin typeface="Georgia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1600" i="1" dirty="0" smtClean="0">
                <a:latin typeface="Georgia" pitchFamily="18" charset="0"/>
              </a:rPr>
              <a:t>t</a:t>
            </a:r>
            <a:r>
              <a:rPr lang="ru-RU" sz="1600" i="1" baseline="-25000" dirty="0" smtClean="0">
                <a:latin typeface="Georgia" pitchFamily="18" charset="0"/>
              </a:rPr>
              <a:t>1</a:t>
            </a:r>
            <a:r>
              <a:rPr lang="ru-RU" sz="1600" i="1" dirty="0" smtClean="0">
                <a:latin typeface="Georgia" pitchFamily="18" charset="0"/>
              </a:rPr>
              <a:t>=</a:t>
            </a:r>
            <a:r>
              <a:rPr lang="ru-RU" sz="1600" dirty="0" smtClean="0">
                <a:latin typeface="Georgia" pitchFamily="18" charset="0"/>
              </a:rPr>
              <a:t>90°С</a:t>
            </a:r>
            <a:r>
              <a:rPr lang="ru-RU" sz="1600" i="1" dirty="0" smtClean="0">
                <a:latin typeface="Georgia" pitchFamily="18" charset="0"/>
              </a:rPr>
              <a:t>, </a:t>
            </a:r>
            <a:r>
              <a:rPr lang="en-US" sz="1600" i="1" dirty="0" smtClean="0">
                <a:latin typeface="Georgia" pitchFamily="18" charset="0"/>
              </a:rPr>
              <a:t>t</a:t>
            </a:r>
            <a:r>
              <a:rPr lang="ru-RU" sz="1600" i="1" baseline="-25000" dirty="0" smtClean="0">
                <a:latin typeface="Georgia" pitchFamily="18" charset="0"/>
              </a:rPr>
              <a:t>2</a:t>
            </a:r>
            <a:r>
              <a:rPr lang="ru-RU" sz="1600" i="1" dirty="0" smtClean="0">
                <a:latin typeface="Georgia" pitchFamily="18" charset="0"/>
              </a:rPr>
              <a:t>=</a:t>
            </a:r>
            <a:r>
              <a:rPr lang="ru-RU" sz="1600" dirty="0" smtClean="0">
                <a:latin typeface="Georgia" pitchFamily="18" charset="0"/>
              </a:rPr>
              <a:t>70°С</a:t>
            </a:r>
            <a:r>
              <a:rPr lang="ru-RU" sz="1600" i="1" dirty="0" smtClean="0">
                <a:latin typeface="Georgia" pitchFamily="18" charset="0"/>
              </a:rPr>
              <a:t>, </a:t>
            </a:r>
            <a:r>
              <a:rPr lang="en-US" sz="1600" i="1" dirty="0" smtClean="0">
                <a:latin typeface="Georgia" pitchFamily="18" charset="0"/>
              </a:rPr>
              <a:t>G</a:t>
            </a:r>
            <a:r>
              <a:rPr lang="ru-RU" sz="1600" i="1" baseline="-25000" dirty="0" smtClean="0">
                <a:latin typeface="Georgia" pitchFamily="18" charset="0"/>
              </a:rPr>
              <a:t>в</a:t>
            </a:r>
            <a:r>
              <a:rPr lang="ru-RU" sz="1600" dirty="0" smtClean="0">
                <a:latin typeface="Georgia" pitchFamily="18" charset="0"/>
              </a:rPr>
              <a:t>=3600, кг/час. В ответ вывести требуемую площадь, потери по воде (кПа) и потери по воздуху (Па).</a:t>
            </a:r>
            <a:endParaRPr lang="ru-RU" sz="1600" dirty="0" smtClean="0">
              <a:latin typeface="Georgia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19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daa27b1560122f2c66746e4552c6618597f26"/>
</p:tagLst>
</file>

<file path=ppt/theme/theme1.xml><?xml version="1.0" encoding="utf-8"?>
<a:theme xmlns:a="http://schemas.openxmlformats.org/drawingml/2006/main" name="МГСУ2020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МГСУ2020</Template>
  <TotalTime>1109</TotalTime>
  <Words>252</Words>
  <Application>Microsoft Office PowerPoint</Application>
  <PresentationFormat>Экран (16:9)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МГСУ2020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Таракин Михаил Игоревич</dc:creator>
  <cp:lastModifiedBy>Миронов</cp:lastModifiedBy>
  <cp:revision>25</cp:revision>
  <dcterms:created xsi:type="dcterms:W3CDTF">2020-05-21T14:07:07Z</dcterms:created>
  <dcterms:modified xsi:type="dcterms:W3CDTF">2021-04-02T07:27:06Z</dcterms:modified>
</cp:coreProperties>
</file>