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3" r:id="rId1"/>
  </p:sldMasterIdLst>
  <p:sldIdLst>
    <p:sldId id="268" r:id="rId2"/>
    <p:sldId id="291" r:id="rId3"/>
    <p:sldId id="292" r:id="rId4"/>
    <p:sldId id="293" r:id="rId5"/>
    <p:sldId id="294" r:id="rId6"/>
    <p:sldId id="295" r:id="rId7"/>
    <p:sldId id="296" r:id="rId8"/>
    <p:sldId id="297" r:id="rId9"/>
    <p:sldId id="298" r:id="rId10"/>
    <p:sldId id="299" r:id="rId11"/>
    <p:sldId id="300" r:id="rId12"/>
    <p:sldId id="301" r:id="rId13"/>
    <p:sldId id="304" r:id="rId14"/>
    <p:sldId id="302" r:id="rId15"/>
    <p:sldId id="303" r:id="rId16"/>
    <p:sldId id="305" r:id="rId17"/>
    <p:sldId id="306" r:id="rId18"/>
    <p:sldId id="307" r:id="rId19"/>
    <p:sldId id="308" r:id="rId20"/>
    <p:sldId id="309" r:id="rId21"/>
    <p:sldId id="310" r:id="rId22"/>
    <p:sldId id="311" r:id="rId23"/>
    <p:sldId id="312" r:id="rId24"/>
    <p:sldId id="313" r:id="rId25"/>
    <p:sldId id="314" r:id="rId26"/>
  </p:sldIdLst>
  <p:sldSz cx="9144000" cy="5143500" type="screen16x9"/>
  <p:notesSz cx="6858000" cy="9144000"/>
  <p:custDataLst>
    <p:tags r:id="rId27"/>
  </p:custDataLst>
  <p:defaultTextStyle>
    <a:defPPr>
      <a:defRPr lang="ru-RU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33" autoAdjust="0"/>
  </p:normalViewPr>
  <p:slideViewPr>
    <p:cSldViewPr>
      <p:cViewPr>
        <p:scale>
          <a:sx n="125" d="100"/>
          <a:sy n="125" d="100"/>
        </p:scale>
        <p:origin x="-756" y="-48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084CA8-20AF-4FA2-8A03-53027B43F601}" type="datetime1">
              <a:rPr lang="ru-RU" smtClean="0"/>
              <a:pPr>
                <a:defRPr/>
              </a:pPr>
              <a:t>02.04.2021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FE0829-6DA9-4E4C-ACAF-43AD1E7ECEAE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63754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996A13-4ADF-4EFF-99F6-83FD29279114}" type="datetime1">
              <a:rPr lang="ru-RU" smtClean="0"/>
              <a:pPr>
                <a:defRPr/>
              </a:pPr>
              <a:t>02.04.2021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13E24F-03E6-4C95-9642-3B44ADF42B62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67824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3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3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E259CB-1192-4051-B036-E1F84E5017C5}" type="datetime1">
              <a:rPr lang="ru-RU" smtClean="0"/>
              <a:pPr>
                <a:defRPr/>
              </a:pPr>
              <a:t>02.04.2021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A970AC-9F46-4FEC-9852-EA1A11CD4176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37663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2E07E7-FDC0-46B4-9D91-523A4E15F2E5}" type="datetime1">
              <a:rPr lang="ru-RU" smtClean="0"/>
              <a:pPr>
                <a:defRPr/>
              </a:pPr>
              <a:t>02.04.2021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7062E7-11AF-4ED4-BB36-93E8A7123081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0201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691BAE-A13B-44DD-86AE-6C54265EC280}" type="datetime1">
              <a:rPr lang="ru-RU" smtClean="0"/>
              <a:pPr>
                <a:defRPr/>
              </a:pPr>
              <a:t>02.04.2021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9907F5-9AAE-4D06-8293-91773B0446EB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20916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DB3BAA-FB98-4A38-858E-F15FB36221B7}" type="datetime1">
              <a:rPr lang="ru-RU" smtClean="0"/>
              <a:pPr>
                <a:defRPr/>
              </a:pPr>
              <a:t>02.04.2021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23B9D8-1B41-46DC-8FE9-B012A5EBA187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65430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7825D9-A7D8-4366-82A4-CC66E9FEFB30}" type="datetime1">
              <a:rPr lang="ru-RU" smtClean="0"/>
              <a:pPr>
                <a:defRPr/>
              </a:pPr>
              <a:t>02.04.2021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16D2B5-09E7-4476-96BC-3B2B786D797C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64518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F89FA8-3EA6-4D6A-999E-0AC39BEB47C2}" type="datetime1">
              <a:rPr lang="ru-RU" smtClean="0"/>
              <a:pPr>
                <a:defRPr/>
              </a:pPr>
              <a:t>02.04.2021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C9872-CC77-4DD4-AAC8-0DF10A287279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44073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8001A29-8521-4D71-B854-58DBF8423CC6}" type="datetime1">
              <a:rPr lang="ru-RU" smtClean="0"/>
              <a:pPr>
                <a:defRPr/>
              </a:pPr>
              <a:t>02.04.2021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C56F61-C1BC-4B2B-B008-FEE7A33BB836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61594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954167-1770-47A8-AEC5-D9DE2F475E65}" type="datetime1">
              <a:rPr lang="ru-RU" smtClean="0"/>
              <a:pPr>
                <a:defRPr/>
              </a:pPr>
              <a:t>02.04.2021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0FE71F-A107-4B7D-A618-CAAAFD4D180D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52688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5C4D474-3BB3-4F7C-9295-8509606100C2}" type="datetime1">
              <a:rPr lang="ru-RU" smtClean="0"/>
              <a:pPr>
                <a:defRPr/>
              </a:pPr>
              <a:t>02.04.2021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E00B0-E8D6-437C-A86E-D70442DF1ADA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98788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E65A3E4-9893-4D26-8811-C3DBBA50C113}" type="datetime1">
              <a:rPr lang="ru-RU" smtClean="0"/>
              <a:pPr>
                <a:defRPr/>
              </a:pPr>
              <a:t>02.04.2021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A2B6AFE-35B5-4C80-9D96-A2925F014FE4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50833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539552" y="1491630"/>
            <a:ext cx="8064896" cy="1080120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alt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Практические занятия №7, 8</a:t>
            </a:r>
            <a:endParaRPr lang="ru-RU" altLang="ru-RU" sz="4100" b="1" cap="all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ru-RU" altLang="ru-RU" sz="41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3003798"/>
            <a:ext cx="8712968" cy="901144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193675" indent="-193675"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1900" b="1" dirty="0">
                <a:solidFill>
                  <a:schemeClr val="bg1"/>
                </a:solidFill>
              </a:rPr>
              <a:t>Раздел: </a:t>
            </a:r>
            <a:r>
              <a:rPr lang="ru-RU" sz="1900" b="1" dirty="0" smtClean="0">
                <a:solidFill>
                  <a:schemeClr val="bg1"/>
                </a:solidFill>
              </a:rPr>
              <a:t>Аэродинамические </a:t>
            </a:r>
            <a:r>
              <a:rPr lang="ru-RU" sz="1900" b="1" dirty="0">
                <a:solidFill>
                  <a:schemeClr val="bg1"/>
                </a:solidFill>
              </a:rPr>
              <a:t>основы организации воздухообмена в помещении</a:t>
            </a:r>
          </a:p>
          <a:p>
            <a:pPr marL="193675" indent="-193675"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1900" b="1" dirty="0" smtClean="0">
                <a:solidFill>
                  <a:schemeClr val="bg1"/>
                </a:solidFill>
              </a:rPr>
              <a:t>Тема</a:t>
            </a:r>
            <a:r>
              <a:rPr lang="ru-RU" sz="1900" b="1" dirty="0">
                <a:solidFill>
                  <a:schemeClr val="bg1"/>
                </a:solidFill>
              </a:rPr>
              <a:t>: </a:t>
            </a:r>
            <a:r>
              <a:rPr lang="ru-RU" sz="1900" b="1" dirty="0" smtClean="0">
                <a:solidFill>
                  <a:schemeClr val="bg1"/>
                </a:solidFill>
              </a:rPr>
              <a:t>Подбор </a:t>
            </a:r>
            <a:r>
              <a:rPr lang="ru-RU" sz="1900" b="1" dirty="0">
                <a:solidFill>
                  <a:schemeClr val="bg1"/>
                </a:solidFill>
              </a:rPr>
              <a:t>воздухораспределителя </a:t>
            </a:r>
          </a:p>
        </p:txBody>
      </p:sp>
    </p:spTree>
    <p:extLst>
      <p:ext uri="{BB962C8B-B14F-4D97-AF65-F5344CB8AC3E}">
        <p14:creationId xmlns:p14="http://schemas.microsoft.com/office/powerpoint/2010/main" val="214564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>
            <a:extLst>
              <a:ext uri="{FF2B5EF4-FFF2-40B4-BE49-F238E27FC236}">
                <a16:creationId xmlns:a16="http://schemas.microsoft.com/office/drawing/2014/main" xmlns="" id="{3CB0DA2D-1B32-0C47-8E90-3FCEFBA5DEF3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915566"/>
          </a:xfrm>
          <a:prstGeom prst="rect">
            <a:avLst/>
          </a:prstGeom>
        </p:spPr>
        <p:txBody>
          <a:bodyPr lIns="68580" tIns="34290" rIns="68580" bIns="3429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Полное решение 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 (Занятие 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>
              <a:lnSpc>
                <a:spcPct val="100000"/>
              </a:lnSpc>
            </a:pPr>
            <a:endParaRPr lang="ru-RU" alt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1" descr="C:\Users\1\Desktop\Снимок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07966" y="990424"/>
            <a:ext cx="3220634" cy="4081219"/>
          </a:xfrm>
          <a:prstGeom prst="rect">
            <a:avLst/>
          </a:prstGeom>
          <a:noFill/>
        </p:spPr>
      </p:pic>
      <p:pic>
        <p:nvPicPr>
          <p:cNvPr id="4" name="Picture 2" descr="C:\Users\1\Desktop\Снимок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7544" y="1366218"/>
            <a:ext cx="2817718" cy="37054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975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>
            <a:extLst>
              <a:ext uri="{FF2B5EF4-FFF2-40B4-BE49-F238E27FC236}">
                <a16:creationId xmlns:a16="http://schemas.microsoft.com/office/drawing/2014/main" xmlns="" id="{3CB0DA2D-1B32-0C47-8E90-3FCEFBA5DEF3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915566"/>
          </a:xfrm>
          <a:prstGeom prst="rect">
            <a:avLst/>
          </a:prstGeom>
        </p:spPr>
        <p:txBody>
          <a:bodyPr lIns="68580" tIns="34290" rIns="68580" bIns="3429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Полное решение 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 (Занятие 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>
              <a:lnSpc>
                <a:spcPct val="100000"/>
              </a:lnSpc>
            </a:pPr>
            <a:endParaRPr lang="ru-RU" alt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43436" y="1217847"/>
            <a:ext cx="4658267" cy="1621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42294" y="2839478"/>
            <a:ext cx="4886967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6742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>
            <a:extLst>
              <a:ext uri="{FF2B5EF4-FFF2-40B4-BE49-F238E27FC236}">
                <a16:creationId xmlns:a16="http://schemas.microsoft.com/office/drawing/2014/main" xmlns="" id="{3CB0DA2D-1B32-0C47-8E90-3FCEFBA5DEF3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915566"/>
          </a:xfrm>
          <a:prstGeom prst="rect">
            <a:avLst/>
          </a:prstGeom>
        </p:spPr>
        <p:txBody>
          <a:bodyPr lIns="68580" tIns="34290" rIns="68580" bIns="3429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Задания для самостоятельного 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решения (Занятие 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>
              <a:lnSpc>
                <a:spcPct val="100000"/>
              </a:lnSpc>
            </a:pPr>
            <a:endParaRPr lang="ru-RU" alt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4933" y="2298575"/>
            <a:ext cx="7694133" cy="72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4149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395536" y="1491630"/>
            <a:ext cx="8352928" cy="1080120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alt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Практические занятия №9, 10</a:t>
            </a:r>
            <a:endParaRPr lang="ru-RU" altLang="ru-RU" sz="41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3003798"/>
            <a:ext cx="8712968" cy="901144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193675" indent="-193675"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1900" b="1" dirty="0">
                <a:solidFill>
                  <a:schemeClr val="bg1"/>
                </a:solidFill>
              </a:rPr>
              <a:t>Раздел: </a:t>
            </a:r>
            <a:r>
              <a:rPr lang="ru-RU" sz="1900" b="1" dirty="0" smtClean="0">
                <a:solidFill>
                  <a:schemeClr val="bg1"/>
                </a:solidFill>
              </a:rPr>
              <a:t>Аэродинамические </a:t>
            </a:r>
            <a:r>
              <a:rPr lang="ru-RU" sz="1900" b="1" dirty="0">
                <a:solidFill>
                  <a:schemeClr val="bg1"/>
                </a:solidFill>
              </a:rPr>
              <a:t>основы организации воздухообмена в помещении</a:t>
            </a:r>
          </a:p>
          <a:p>
            <a:pPr marL="193675" indent="-193675"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1900" b="1" dirty="0" smtClean="0">
                <a:solidFill>
                  <a:schemeClr val="bg1"/>
                </a:solidFill>
              </a:rPr>
              <a:t>Тема</a:t>
            </a:r>
            <a:r>
              <a:rPr lang="ru-RU" sz="1900" b="1" dirty="0">
                <a:solidFill>
                  <a:schemeClr val="bg1"/>
                </a:solidFill>
              </a:rPr>
              <a:t>: </a:t>
            </a:r>
            <a:r>
              <a:rPr lang="ru-RU" sz="1900" b="1" dirty="0" smtClean="0">
                <a:solidFill>
                  <a:schemeClr val="bg1"/>
                </a:solidFill>
              </a:rPr>
              <a:t>Подбор </a:t>
            </a:r>
            <a:r>
              <a:rPr lang="ru-RU" sz="1900" b="1" dirty="0">
                <a:solidFill>
                  <a:schemeClr val="bg1"/>
                </a:solidFill>
              </a:rPr>
              <a:t>воздухораспределителя </a:t>
            </a:r>
          </a:p>
        </p:txBody>
      </p:sp>
    </p:spTree>
    <p:extLst>
      <p:ext uri="{BB962C8B-B14F-4D97-AF65-F5344CB8AC3E}">
        <p14:creationId xmlns:p14="http://schemas.microsoft.com/office/powerpoint/2010/main" val="45336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>
            <a:extLst>
              <a:ext uri="{FF2B5EF4-FFF2-40B4-BE49-F238E27FC236}">
                <a16:creationId xmlns:a16="http://schemas.microsoft.com/office/drawing/2014/main" xmlns="" id="{3CB0DA2D-1B32-0C47-8E90-3FCEFBA5DEF3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915566"/>
          </a:xfrm>
          <a:prstGeom prst="rect">
            <a:avLst/>
          </a:prstGeom>
        </p:spPr>
        <p:txBody>
          <a:bodyPr lIns="68580" tIns="34290" rIns="68580" bIns="3429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Методические указания к решению задач 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(Занятие 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>
              <a:lnSpc>
                <a:spcPct val="100000"/>
              </a:lnSpc>
            </a:pPr>
            <a:endParaRPr lang="ru-RU" alt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956629" y="1059582"/>
            <a:ext cx="7251381" cy="9286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dirty="0" smtClean="0">
                <a:latin typeface="Georgia" pitchFamily="18" charset="0"/>
                <a:ea typeface="+mj-ea"/>
                <a:cs typeface="Times New Roman" pitchFamily="18" charset="0"/>
              </a:rPr>
              <a:t>Исходными данными к расчёту воздухораспределения являются: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Times New Roman" pitchFamily="18" charset="0"/>
              </a:rPr>
              <a:t>размеры</a:t>
            </a:r>
            <a:r>
              <a:rPr kumimoji="0" lang="ru-RU" sz="11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Times New Roman" pitchFamily="18" charset="0"/>
              </a:rPr>
              <a:t> помещения, воздухообмен, высота рабочей зоны, допустимые скорость и избыточная температура на входе струи в рабочую зону, коэффициенты сжатия, неизотермичности, взаимодействия и перехода.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aseline="0" dirty="0" smtClean="0">
                <a:latin typeface="Georgia" pitchFamily="18" charset="0"/>
                <a:ea typeface="+mj-ea"/>
                <a:cs typeface="Times New Roman" pitchFamily="18" charset="0"/>
              </a:rPr>
              <a:t>Тип воздухораспределителя выбирается исходя из  архитектурно-планировочных решений, характера технологического</a:t>
            </a:r>
            <a:r>
              <a:rPr lang="ru-RU" sz="1100" dirty="0" smtClean="0">
                <a:latin typeface="Georgia" pitchFamily="18" charset="0"/>
                <a:ea typeface="+mj-ea"/>
                <a:cs typeface="Times New Roman" pitchFamily="18" charset="0"/>
              </a:rPr>
              <a:t> процесса и требований в параметрам в струе на входе в рабочую зону.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956628" y="3867894"/>
            <a:ext cx="7215771" cy="6714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dirty="0" smtClean="0">
                <a:latin typeface="Georgia" pitchFamily="18" charset="0"/>
                <a:ea typeface="+mj-ea"/>
                <a:cs typeface="Times New Roman" pitchFamily="18" charset="0"/>
              </a:rPr>
              <a:t>Так как подбор воздухораспределителя выполняется после акустического расчёта, то на этот момент уже известен допустимый уровень шума, который может создать воздухораспределитель. По этой величине, а также воздухообмену и с учётом размеров помещения подбирается модель</a:t>
            </a:r>
            <a:r>
              <a:rPr lang="en-US" sz="1100" dirty="0" smtClean="0">
                <a:latin typeface="Georgia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1100" dirty="0" smtClean="0">
                <a:latin typeface="Georgia" pitchFamily="18" charset="0"/>
                <a:ea typeface="+mj-ea"/>
                <a:cs typeface="Times New Roman" pitchFamily="18" charset="0"/>
              </a:rPr>
              <a:t>диффузора по следующей таблице. 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64616" y="1988276"/>
            <a:ext cx="6271890" cy="177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56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>
            <a:extLst>
              <a:ext uri="{FF2B5EF4-FFF2-40B4-BE49-F238E27FC236}">
                <a16:creationId xmlns:a16="http://schemas.microsoft.com/office/drawing/2014/main" xmlns="" id="{3CB0DA2D-1B32-0C47-8E90-3FCEFBA5DEF3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915566"/>
          </a:xfrm>
          <a:prstGeom prst="rect">
            <a:avLst/>
          </a:prstGeom>
        </p:spPr>
        <p:txBody>
          <a:bodyPr lIns="68580" tIns="34290" rIns="68580" bIns="3429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Методические указания к решению задач 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(Занятие 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>
              <a:lnSpc>
                <a:spcPct val="100000"/>
              </a:lnSpc>
            </a:pPr>
            <a:endParaRPr lang="ru-RU" alt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42236"/>
            <a:ext cx="5242982" cy="3405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8574" y="1144733"/>
            <a:ext cx="2490277" cy="3500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79512" y="1041808"/>
            <a:ext cx="5063470" cy="3058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Times New Roman" pitchFamily="18" charset="0"/>
              </a:rPr>
              <a:t>По</a:t>
            </a:r>
            <a:r>
              <a:rPr kumimoji="0" lang="ru-RU" sz="1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Times New Roman" pitchFamily="18" charset="0"/>
              </a:rPr>
              <a:t> предварительно выбранной марке диффузора с использованием таблицы определяются коэффициенты </a:t>
            </a:r>
            <a:r>
              <a:rPr kumimoji="0" lang="en-US" sz="12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Times New Roman" pitchFamily="18" charset="0"/>
              </a:rPr>
              <a:t>m</a:t>
            </a:r>
            <a:r>
              <a:rPr kumimoji="0" lang="en-US" sz="1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1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Times New Roman" pitchFamily="18" charset="0"/>
              </a:rPr>
              <a:t>и </a:t>
            </a:r>
            <a:r>
              <a:rPr kumimoji="0" lang="en-US" sz="12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Times New Roman" pitchFamily="18" charset="0"/>
              </a:rPr>
              <a:t>n</a:t>
            </a:r>
            <a:endParaRPr kumimoji="0" lang="ru-RU" sz="12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44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>
            <a:extLst>
              <a:ext uri="{FF2B5EF4-FFF2-40B4-BE49-F238E27FC236}">
                <a16:creationId xmlns:a16="http://schemas.microsoft.com/office/drawing/2014/main" xmlns="" id="{3CB0DA2D-1B32-0C47-8E90-3FCEFBA5DEF3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915566"/>
          </a:xfrm>
          <a:prstGeom prst="rect">
            <a:avLst/>
          </a:prstGeom>
        </p:spPr>
        <p:txBody>
          <a:bodyPr lIns="68580" tIns="34290" rIns="68580" bIns="3429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Методические указания к решению задач 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(Занятие 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>
              <a:lnSpc>
                <a:spcPct val="100000"/>
              </a:lnSpc>
            </a:pPr>
            <a:endParaRPr lang="ru-RU" alt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1131590"/>
            <a:ext cx="6768752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49716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>
            <a:extLst>
              <a:ext uri="{FF2B5EF4-FFF2-40B4-BE49-F238E27FC236}">
                <a16:creationId xmlns:a16="http://schemas.microsoft.com/office/drawing/2014/main" xmlns="" id="{3CB0DA2D-1B32-0C47-8E90-3FCEFBA5DEF3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915566"/>
          </a:xfrm>
          <a:prstGeom prst="rect">
            <a:avLst/>
          </a:prstGeom>
        </p:spPr>
        <p:txBody>
          <a:bodyPr lIns="68580" tIns="34290" rIns="68580" bIns="3429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Методические указания к решению задач 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(Занятие 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>
              <a:lnSpc>
                <a:spcPct val="100000"/>
              </a:lnSpc>
            </a:pPr>
            <a:endParaRPr lang="ru-RU" alt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3321" y="1104612"/>
            <a:ext cx="7097357" cy="3195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7243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>
            <a:extLst>
              <a:ext uri="{FF2B5EF4-FFF2-40B4-BE49-F238E27FC236}">
                <a16:creationId xmlns:a16="http://schemas.microsoft.com/office/drawing/2014/main" xmlns="" id="{3CB0DA2D-1B32-0C47-8E90-3FCEFBA5DEF3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929301"/>
          </a:xfrm>
          <a:prstGeom prst="rect">
            <a:avLst/>
          </a:prstGeom>
        </p:spPr>
        <p:txBody>
          <a:bodyPr lIns="68580" tIns="34290" rIns="68580" bIns="3429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Методические указания к решению задач 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(Занятие 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>
              <a:lnSpc>
                <a:spcPct val="100000"/>
              </a:lnSpc>
            </a:pPr>
            <a:endParaRPr lang="ru-RU" alt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 descr="C:\Users\1\Desktop\2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5107" y="1512600"/>
            <a:ext cx="2511528" cy="3139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413582" y="1049301"/>
            <a:ext cx="2214578" cy="3214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defRPr/>
            </a:pPr>
            <a:r>
              <a:rPr kumimoji="0" lang="ru-RU" sz="24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Times New Roman" pitchFamily="18" charset="0"/>
              </a:rPr>
              <a:t>Номограмма</a:t>
            </a:r>
            <a:r>
              <a:rPr kumimoji="0" lang="ru-RU" sz="2400" b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b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Times New Roman" pitchFamily="18" charset="0"/>
              </a:rPr>
              <a:t>I</a:t>
            </a:r>
            <a:endParaRPr kumimoji="0" lang="ru-RU" sz="2400" b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5" name="Picture 2" descr="C:\Users\1\Desktop\Снимок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59636" y="1392121"/>
            <a:ext cx="2785776" cy="3337912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275856" y="1026143"/>
            <a:ext cx="2214578" cy="3214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defRPr/>
            </a:pPr>
            <a:r>
              <a:rPr kumimoji="0" lang="ru-RU" sz="24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Times New Roman" pitchFamily="18" charset="0"/>
              </a:rPr>
              <a:t>Номограмма</a:t>
            </a:r>
            <a:r>
              <a:rPr kumimoji="0" lang="ru-RU" sz="2400" b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b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Times New Roman" pitchFamily="18" charset="0"/>
              </a:rPr>
              <a:t>II</a:t>
            </a:r>
            <a:endParaRPr kumimoji="0" lang="ru-RU" sz="2400" b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0152" y="1347614"/>
            <a:ext cx="2348343" cy="3000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5940152" y="1026143"/>
            <a:ext cx="2214578" cy="3214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defRPr/>
            </a:pPr>
            <a:r>
              <a:rPr kumimoji="0" lang="ru-RU" sz="24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Times New Roman" pitchFamily="18" charset="0"/>
              </a:rPr>
              <a:t>Номограмма</a:t>
            </a:r>
            <a:r>
              <a:rPr kumimoji="0" lang="ru-RU" sz="2400" b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b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Times New Roman" pitchFamily="18" charset="0"/>
              </a:rPr>
              <a:t>III</a:t>
            </a:r>
            <a:endParaRPr kumimoji="0" lang="ru-RU" sz="2400" b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91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>
            <a:extLst>
              <a:ext uri="{FF2B5EF4-FFF2-40B4-BE49-F238E27FC236}">
                <a16:creationId xmlns:a16="http://schemas.microsoft.com/office/drawing/2014/main" xmlns="" id="{3CB0DA2D-1B32-0C47-8E90-3FCEFBA5DEF3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915566"/>
          </a:xfrm>
          <a:prstGeom prst="rect">
            <a:avLst/>
          </a:prstGeom>
        </p:spPr>
        <p:txBody>
          <a:bodyPr lIns="68580" tIns="34290" rIns="68580" bIns="3429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Условие типовой 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 (Занятие 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>
              <a:lnSpc>
                <a:spcPct val="100000"/>
              </a:lnSpc>
            </a:pPr>
            <a:endParaRPr lang="ru-RU" alt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251520" y="1275606"/>
            <a:ext cx="8640960" cy="1714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600" dirty="0" smtClean="0">
                <a:latin typeface="Georgia" pitchFamily="18" charset="0"/>
                <a:ea typeface="+mj-ea"/>
                <a:cs typeface="Times New Roman" pitchFamily="18" charset="0"/>
              </a:rPr>
              <a:t>Рассчитать приточную струю от диффузора.</a:t>
            </a:r>
          </a:p>
          <a:p>
            <a:pPr algn="just"/>
            <a:r>
              <a:rPr lang="ru-RU" sz="1600" dirty="0" smtClean="0">
                <a:latin typeface="Georgia" pitchFamily="18" charset="0"/>
                <a:ea typeface="+mj-ea"/>
                <a:cs typeface="Times New Roman" pitchFamily="18" charset="0"/>
              </a:rPr>
              <a:t>Размеры помещения: </a:t>
            </a:r>
            <a:r>
              <a:rPr lang="en-US" sz="1600" dirty="0" smtClean="0">
                <a:latin typeface="Georgia" pitchFamily="18" charset="0"/>
                <a:ea typeface="+mj-ea"/>
                <a:cs typeface="Times New Roman" pitchFamily="18" charset="0"/>
              </a:rPr>
              <a:t>F</a:t>
            </a:r>
            <a:r>
              <a:rPr lang="ru-RU" sz="1600" baseline="-25000" dirty="0" err="1" smtClean="0">
                <a:latin typeface="Georgia" pitchFamily="18" charset="0"/>
                <a:ea typeface="+mj-ea"/>
                <a:cs typeface="Times New Roman" pitchFamily="18" charset="0"/>
              </a:rPr>
              <a:t>о.з</a:t>
            </a:r>
            <a:r>
              <a:rPr lang="ru-RU" sz="1600" baseline="-25000" dirty="0" smtClean="0">
                <a:latin typeface="Georgia" pitchFamily="18" charset="0"/>
                <a:ea typeface="+mj-ea"/>
                <a:cs typeface="Times New Roman" pitchFamily="18" charset="0"/>
              </a:rPr>
              <a:t>.</a:t>
            </a:r>
            <a:r>
              <a:rPr lang="ru-RU" sz="1600" dirty="0" smtClean="0">
                <a:latin typeface="Georgia" pitchFamily="18" charset="0"/>
                <a:ea typeface="+mj-ea"/>
                <a:cs typeface="Times New Roman" pitchFamily="18" charset="0"/>
              </a:rPr>
              <a:t>= 1</a:t>
            </a:r>
            <a:r>
              <a:rPr lang="en-US" sz="1600" dirty="0" smtClean="0">
                <a:latin typeface="Georgia" pitchFamily="18" charset="0"/>
                <a:ea typeface="+mj-ea"/>
                <a:cs typeface="Times New Roman" pitchFamily="18" charset="0"/>
              </a:rPr>
              <a:t>2</a:t>
            </a:r>
            <a:r>
              <a:rPr lang="ru-RU" sz="1600" dirty="0" smtClean="0">
                <a:latin typeface="Georgia" pitchFamily="18" charset="0"/>
                <a:ea typeface="+mj-ea"/>
                <a:cs typeface="Times New Roman" pitchFamily="18" charset="0"/>
              </a:rPr>
              <a:t>×</a:t>
            </a:r>
            <a:r>
              <a:rPr lang="en-US" sz="1600" dirty="0" smtClean="0">
                <a:latin typeface="Georgia" pitchFamily="18" charset="0"/>
                <a:ea typeface="+mj-ea"/>
                <a:cs typeface="Times New Roman" pitchFamily="18" charset="0"/>
              </a:rPr>
              <a:t>10</a:t>
            </a:r>
            <a:r>
              <a:rPr lang="ru-RU" sz="1600" dirty="0" smtClean="0">
                <a:latin typeface="Georgia" pitchFamily="18" charset="0"/>
                <a:ea typeface="+mj-ea"/>
                <a:cs typeface="Times New Roman" pitchFamily="18" charset="0"/>
              </a:rPr>
              <a:t> м, </a:t>
            </a:r>
            <a:r>
              <a:rPr lang="en-US" sz="1600" dirty="0" smtClean="0">
                <a:latin typeface="Georgia" pitchFamily="18" charset="0"/>
                <a:ea typeface="+mj-ea"/>
                <a:cs typeface="Times New Roman" pitchFamily="18" charset="0"/>
              </a:rPr>
              <a:t>L</a:t>
            </a:r>
            <a:r>
              <a:rPr lang="ru-RU" sz="1600" baseline="-25000" dirty="0" smtClean="0">
                <a:latin typeface="Georgia" pitchFamily="18" charset="0"/>
                <a:ea typeface="+mj-ea"/>
                <a:cs typeface="Times New Roman" pitchFamily="18" charset="0"/>
              </a:rPr>
              <a:t>0</a:t>
            </a:r>
            <a:r>
              <a:rPr lang="ru-RU" sz="1600" dirty="0" smtClean="0">
                <a:latin typeface="Georgia" pitchFamily="18" charset="0"/>
                <a:ea typeface="+mj-ea"/>
                <a:cs typeface="Times New Roman" pitchFamily="18" charset="0"/>
              </a:rPr>
              <a:t> = 1</a:t>
            </a:r>
            <a:r>
              <a:rPr lang="en-US" sz="1600" dirty="0" smtClean="0">
                <a:latin typeface="Georgia" pitchFamily="18" charset="0"/>
                <a:ea typeface="+mj-ea"/>
                <a:cs typeface="Times New Roman" pitchFamily="18" charset="0"/>
              </a:rPr>
              <a:t>2</a:t>
            </a:r>
            <a:r>
              <a:rPr lang="ru-RU" sz="1600" dirty="0" smtClean="0">
                <a:latin typeface="Georgia" pitchFamily="18" charset="0"/>
                <a:ea typeface="+mj-ea"/>
                <a:cs typeface="Times New Roman" pitchFamily="18" charset="0"/>
              </a:rPr>
              <a:t>00 м</a:t>
            </a:r>
            <a:r>
              <a:rPr lang="ru-RU" sz="1600" baseline="30000" dirty="0" smtClean="0">
                <a:latin typeface="Georgia" pitchFamily="18" charset="0"/>
                <a:ea typeface="+mj-ea"/>
                <a:cs typeface="Times New Roman" pitchFamily="18" charset="0"/>
              </a:rPr>
              <a:t>3</a:t>
            </a:r>
            <a:r>
              <a:rPr lang="ru-RU" sz="1600" dirty="0" smtClean="0">
                <a:latin typeface="Georgia" pitchFamily="18" charset="0"/>
                <a:ea typeface="+mj-ea"/>
                <a:cs typeface="Times New Roman" pitchFamily="18" charset="0"/>
              </a:rPr>
              <a:t>/ч, </a:t>
            </a:r>
            <a:r>
              <a:rPr lang="en-US" sz="1600" dirty="0" smtClean="0">
                <a:latin typeface="Georgia" pitchFamily="18" charset="0"/>
                <a:ea typeface="+mj-ea"/>
                <a:cs typeface="Times New Roman" pitchFamily="18" charset="0"/>
              </a:rPr>
              <a:t>h</a:t>
            </a:r>
            <a:r>
              <a:rPr lang="ru-RU" sz="1600" baseline="-25000" dirty="0" err="1" smtClean="0">
                <a:latin typeface="Georgia" pitchFamily="18" charset="0"/>
                <a:ea typeface="+mj-ea"/>
                <a:cs typeface="Times New Roman" pitchFamily="18" charset="0"/>
              </a:rPr>
              <a:t>пом</a:t>
            </a:r>
            <a:r>
              <a:rPr lang="ru-RU" sz="1600" dirty="0" smtClean="0">
                <a:latin typeface="Georgia" pitchFamily="18" charset="0"/>
                <a:ea typeface="+mj-ea"/>
                <a:cs typeface="Times New Roman" pitchFamily="18" charset="0"/>
              </a:rPr>
              <a:t> = 4 м, </a:t>
            </a:r>
            <a:r>
              <a:rPr lang="en-US" sz="1600" dirty="0" smtClean="0">
                <a:latin typeface="Georgia" pitchFamily="18" charset="0"/>
                <a:ea typeface="+mj-ea"/>
                <a:cs typeface="Times New Roman" pitchFamily="18" charset="0"/>
              </a:rPr>
              <a:t>h</a:t>
            </a:r>
            <a:r>
              <a:rPr lang="ru-RU" sz="1600" baseline="-25000" dirty="0" err="1" smtClean="0">
                <a:latin typeface="Georgia" pitchFamily="18" charset="0"/>
                <a:ea typeface="+mj-ea"/>
                <a:cs typeface="Times New Roman" pitchFamily="18" charset="0"/>
              </a:rPr>
              <a:t>р.з.</a:t>
            </a:r>
            <a:r>
              <a:rPr lang="ru-RU" sz="1600" dirty="0" err="1" smtClean="0">
                <a:latin typeface="Georgia" pitchFamily="18" charset="0"/>
                <a:ea typeface="+mj-ea"/>
                <a:cs typeface="Times New Roman" pitchFamily="18" charset="0"/>
              </a:rPr>
              <a:t>=</a:t>
            </a:r>
            <a:r>
              <a:rPr lang="ru-RU" sz="1600" dirty="0" smtClean="0">
                <a:latin typeface="Georgia" pitchFamily="18" charset="0"/>
                <a:ea typeface="+mj-ea"/>
                <a:cs typeface="Times New Roman" pitchFamily="18" charset="0"/>
              </a:rPr>
              <a:t> 2 м, </a:t>
            </a:r>
            <a:r>
              <a:rPr lang="en-US" sz="1600" dirty="0" smtClean="0">
                <a:latin typeface="Georgia" pitchFamily="18" charset="0"/>
                <a:ea typeface="+mj-ea"/>
                <a:cs typeface="Times New Roman" pitchFamily="18" charset="0"/>
              </a:rPr>
              <a:t>V</a:t>
            </a:r>
            <a:r>
              <a:rPr lang="ru-RU" sz="1600" baseline="-25000" dirty="0" err="1" smtClean="0">
                <a:latin typeface="Georgia" pitchFamily="18" charset="0"/>
                <a:ea typeface="+mj-ea"/>
                <a:cs typeface="Times New Roman" pitchFamily="18" charset="0"/>
              </a:rPr>
              <a:t>норм</a:t>
            </a:r>
            <a:r>
              <a:rPr lang="ru-RU" sz="1600" dirty="0" err="1" smtClean="0">
                <a:latin typeface="Georgia" pitchFamily="18" charset="0"/>
                <a:ea typeface="+mj-ea"/>
                <a:cs typeface="Times New Roman" pitchFamily="18" charset="0"/>
              </a:rPr>
              <a:t>=</a:t>
            </a:r>
            <a:r>
              <a:rPr lang="ru-RU" sz="1600" dirty="0" smtClean="0">
                <a:latin typeface="Georgia" pitchFamily="18" charset="0"/>
                <a:ea typeface="+mj-ea"/>
                <a:cs typeface="Times New Roman" pitchFamily="18" charset="0"/>
              </a:rPr>
              <a:t> 0,3 м/с, Δ</a:t>
            </a:r>
            <a:r>
              <a:rPr lang="en-US" sz="1600" dirty="0" smtClean="0">
                <a:latin typeface="Georgia" pitchFamily="18" charset="0"/>
                <a:ea typeface="+mj-ea"/>
                <a:cs typeface="Times New Roman" pitchFamily="18" charset="0"/>
              </a:rPr>
              <a:t>t</a:t>
            </a:r>
            <a:r>
              <a:rPr lang="ru-RU" sz="1600" baseline="-25000" dirty="0" smtClean="0">
                <a:latin typeface="Georgia" pitchFamily="18" charset="0"/>
                <a:ea typeface="+mj-ea"/>
                <a:cs typeface="Times New Roman" pitchFamily="18" charset="0"/>
              </a:rPr>
              <a:t>норм</a:t>
            </a:r>
            <a:r>
              <a:rPr lang="ru-RU" sz="1600" dirty="0" smtClean="0">
                <a:latin typeface="Georgia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Georgia" pitchFamily="18" charset="0"/>
                <a:ea typeface="+mj-ea"/>
                <a:cs typeface="Times New Roman" pitchFamily="18" charset="0"/>
              </a:rPr>
              <a:t>х</a:t>
            </a:r>
            <a:r>
              <a:rPr lang="ru-RU" sz="1600" baseline="-25000" dirty="0" err="1" smtClean="0">
                <a:latin typeface="Georgia" pitchFamily="18" charset="0"/>
                <a:ea typeface="+mj-ea"/>
                <a:cs typeface="Times New Roman" pitchFamily="18" charset="0"/>
              </a:rPr>
              <a:t>п</a:t>
            </a:r>
            <a:r>
              <a:rPr lang="ru-RU" sz="1600" dirty="0" smtClean="0">
                <a:latin typeface="Georgia" pitchFamily="18" charset="0"/>
                <a:ea typeface="+mj-ea"/>
                <a:cs typeface="Times New Roman" pitchFamily="18" charset="0"/>
              </a:rPr>
              <a:t>= 1,5 ºС, Δ</a:t>
            </a:r>
            <a:r>
              <a:rPr lang="en-US" sz="1600" dirty="0" smtClean="0">
                <a:latin typeface="Georgia" pitchFamily="18" charset="0"/>
                <a:ea typeface="+mj-ea"/>
                <a:cs typeface="Times New Roman" pitchFamily="18" charset="0"/>
              </a:rPr>
              <a:t>t</a:t>
            </a:r>
            <a:r>
              <a:rPr lang="ru-RU" sz="1600" dirty="0" smtClean="0">
                <a:latin typeface="Georgia" pitchFamily="18" charset="0"/>
                <a:ea typeface="+mj-ea"/>
                <a:cs typeface="Times New Roman" pitchFamily="18" charset="0"/>
              </a:rPr>
              <a:t>·т</a:t>
            </a:r>
            <a:r>
              <a:rPr lang="ru-RU" sz="1600" baseline="-25000" dirty="0" smtClean="0">
                <a:latin typeface="Georgia" pitchFamily="18" charset="0"/>
                <a:ea typeface="+mj-ea"/>
                <a:cs typeface="Times New Roman" pitchFamily="18" charset="0"/>
              </a:rPr>
              <a:t>0</a:t>
            </a:r>
            <a:r>
              <a:rPr lang="ru-RU" sz="1600" dirty="0" smtClean="0">
                <a:latin typeface="Georgia" pitchFamily="18" charset="0"/>
                <a:ea typeface="+mj-ea"/>
                <a:cs typeface="Times New Roman" pitchFamily="18" charset="0"/>
              </a:rPr>
              <a:t> = </a:t>
            </a:r>
            <a:r>
              <a:rPr lang="en-US" sz="1600" dirty="0" smtClean="0">
                <a:latin typeface="Georgia" pitchFamily="18" charset="0"/>
                <a:ea typeface="+mj-ea"/>
                <a:cs typeface="Times New Roman" pitchFamily="18" charset="0"/>
              </a:rPr>
              <a:t>5</a:t>
            </a:r>
            <a:r>
              <a:rPr lang="ru-RU" sz="1600" dirty="0" smtClean="0">
                <a:latin typeface="Georgia" pitchFamily="18" charset="0"/>
                <a:ea typeface="+mj-ea"/>
                <a:cs typeface="Times New Roman" pitchFamily="18" charset="0"/>
              </a:rPr>
              <a:t>,0 ºС, </a:t>
            </a:r>
            <a:r>
              <a:rPr lang="ru-RU" sz="1600" dirty="0" smtClean="0">
                <a:latin typeface="Georgia" pitchFamily="18" charset="0"/>
                <a:cs typeface="Times New Roman" pitchFamily="18" charset="0"/>
              </a:rPr>
              <a:t>Δ</a:t>
            </a:r>
            <a:r>
              <a:rPr lang="en-US" sz="1600" dirty="0" smtClean="0">
                <a:latin typeface="Georgia" pitchFamily="18" charset="0"/>
                <a:cs typeface="Times New Roman" pitchFamily="18" charset="0"/>
              </a:rPr>
              <a:t>t</a:t>
            </a:r>
            <a:r>
              <a:rPr lang="ru-RU" sz="1600" baseline="-25000" dirty="0" err="1" smtClean="0">
                <a:latin typeface="Georgia" pitchFamily="18" charset="0"/>
                <a:cs typeface="Times New Roman" pitchFamily="18" charset="0"/>
              </a:rPr>
              <a:t>хол</a:t>
            </a:r>
            <a:r>
              <a:rPr lang="ru-RU" sz="1600" dirty="0" smtClean="0">
                <a:latin typeface="Georgia" pitchFamily="18" charset="0"/>
                <a:cs typeface="Times New Roman" pitchFamily="18" charset="0"/>
              </a:rPr>
              <a:t> 0 = 10,0 ºС , Δ</a:t>
            </a:r>
            <a:r>
              <a:rPr lang="en-US" sz="1600" dirty="0" smtClean="0">
                <a:latin typeface="Georgia" pitchFamily="18" charset="0"/>
                <a:cs typeface="Times New Roman" pitchFamily="18" charset="0"/>
              </a:rPr>
              <a:t>t</a:t>
            </a:r>
            <a:r>
              <a:rPr lang="ru-RU" sz="1600" baseline="-25000" dirty="0" smtClean="0">
                <a:latin typeface="Georgia" pitchFamily="18" charset="0"/>
                <a:cs typeface="Times New Roman" pitchFamily="18" charset="0"/>
              </a:rPr>
              <a:t>норм</a:t>
            </a:r>
            <a:r>
              <a:rPr lang="ru-RU" sz="1600" dirty="0" smtClean="0"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Georgia" pitchFamily="18" charset="0"/>
                <a:cs typeface="Times New Roman" pitchFamily="18" charset="0"/>
              </a:rPr>
              <a:t>т</a:t>
            </a:r>
            <a:r>
              <a:rPr lang="ru-RU" sz="1600" baseline="-25000" dirty="0" err="1" smtClean="0">
                <a:latin typeface="Georgia" pitchFamily="18" charset="0"/>
                <a:cs typeface="Times New Roman" pitchFamily="18" charset="0"/>
              </a:rPr>
              <a:t>п</a:t>
            </a:r>
            <a:r>
              <a:rPr lang="ru-RU" sz="1600" dirty="0" err="1" smtClean="0">
                <a:latin typeface="Georgia" pitchFamily="18" charset="0"/>
                <a:cs typeface="Times New Roman" pitchFamily="18" charset="0"/>
              </a:rPr>
              <a:t>=</a:t>
            </a:r>
            <a:r>
              <a:rPr lang="ru-RU" sz="1600" dirty="0" smtClean="0">
                <a:latin typeface="Georgia" pitchFamily="18" charset="0"/>
                <a:cs typeface="Times New Roman" pitchFamily="18" charset="0"/>
              </a:rPr>
              <a:t> 3,0 </a:t>
            </a:r>
            <a:r>
              <a:rPr lang="ru-RU" sz="1600" dirty="0" err="1" smtClean="0">
                <a:latin typeface="Georgia" pitchFamily="18" charset="0"/>
                <a:cs typeface="Times New Roman" pitchFamily="18" charset="0"/>
              </a:rPr>
              <a:t>ºС</a:t>
            </a:r>
            <a:r>
              <a:rPr lang="ru-RU" sz="1600" dirty="0" smtClean="0">
                <a:latin typeface="Georgia" pitchFamily="18" charset="0"/>
                <a:ea typeface="+mj-ea"/>
                <a:cs typeface="Times New Roman" pitchFamily="18" charset="0"/>
              </a:rPr>
              <a:t>. </a:t>
            </a:r>
          </a:p>
          <a:p>
            <a:pPr algn="just"/>
            <a:r>
              <a:rPr lang="ru-RU" sz="1600" dirty="0" smtClean="0">
                <a:latin typeface="Georgia" pitchFamily="18" charset="0"/>
                <a:cs typeface="Times New Roman" pitchFamily="18" charset="0"/>
              </a:rPr>
              <a:t>По архитектурно-планировочным решениям принять установку диффузоров ДПУ-К, работающих по схеме подачи «Г» (сверху вниз коническими и неполными веерными струями). В ответ вывести значения скорости и избыточной температуры</a:t>
            </a:r>
            <a:r>
              <a:rPr lang="en-US" sz="1600" dirty="0" smtClean="0"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Georgia" pitchFamily="18" charset="0"/>
                <a:cs typeface="Times New Roman" pitchFamily="18" charset="0"/>
              </a:rPr>
              <a:t>на входе в рабочую зону для ТП.</a:t>
            </a:r>
            <a:endParaRPr lang="ru-RU" sz="1600" dirty="0" smtClean="0">
              <a:latin typeface="Georgia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23528" y="3219822"/>
            <a:ext cx="3672408" cy="17796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0"/>
              </a:spcBef>
              <a:spcAft>
                <a:spcPts val="1200"/>
              </a:spcAft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Times New Roman" pitchFamily="18" charset="0"/>
              </a:rPr>
              <a:t>Варианты ответов:</a:t>
            </a:r>
          </a:p>
          <a:p>
            <a:pPr marL="457200" lvl="0" indent="-457200">
              <a:spcBef>
                <a:spcPct val="0"/>
              </a:spcBef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Times New Roman" pitchFamily="18" charset="0"/>
              </a:rPr>
              <a:t>0.35, 0.6</a:t>
            </a:r>
          </a:p>
          <a:p>
            <a:pPr marL="457200" lvl="0" indent="-457200">
              <a:spcBef>
                <a:spcPct val="0"/>
              </a:spcBef>
              <a:defRPr/>
            </a:pPr>
            <a:r>
              <a:rPr lang="ru-RU" sz="1400" dirty="0" smtClean="0">
                <a:latin typeface="Georgia" pitchFamily="18" charset="0"/>
                <a:ea typeface="+mj-ea"/>
                <a:cs typeface="Times New Roman" pitchFamily="18" charset="0"/>
              </a:rPr>
              <a:t>0.45, 0.12</a:t>
            </a:r>
          </a:p>
          <a:p>
            <a:pPr marL="457200" lvl="0" indent="-457200">
              <a:spcBef>
                <a:spcPct val="0"/>
              </a:spcBef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Times New Roman" pitchFamily="18" charset="0"/>
              </a:rPr>
              <a:t>0.28, 0.8</a:t>
            </a:r>
          </a:p>
          <a:p>
            <a:pPr marL="457200" lvl="0" indent="-457200">
              <a:spcBef>
                <a:spcPct val="0"/>
              </a:spcBef>
              <a:defRPr/>
            </a:pPr>
            <a:r>
              <a:rPr lang="ru-RU" sz="1400" dirty="0" smtClean="0">
                <a:latin typeface="Georgia" pitchFamily="18" charset="0"/>
                <a:ea typeface="+mj-ea"/>
                <a:cs typeface="Times New Roman" pitchFamily="18" charset="0"/>
              </a:rPr>
              <a:t>0.3, 0.09</a:t>
            </a:r>
          </a:p>
          <a:p>
            <a:pPr marL="457200" lvl="0" indent="-457200">
              <a:spcBef>
                <a:spcPct val="0"/>
              </a:spcBef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Times New Roman" pitchFamily="18" charset="0"/>
              </a:rPr>
              <a:t>0.33,</a:t>
            </a:r>
            <a:r>
              <a:rPr kumimoji="0" lang="ru-RU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Times New Roman" pitchFamily="18" charset="0"/>
              </a:rPr>
              <a:t> 0.3</a:t>
            </a:r>
          </a:p>
          <a:p>
            <a:pPr marL="457200" lvl="0" indent="-457200">
              <a:spcBef>
                <a:spcPts val="600"/>
              </a:spcBef>
              <a:defRPr/>
            </a:pPr>
            <a:r>
              <a:rPr lang="ru-RU" sz="1400" dirty="0">
                <a:latin typeface="Georgia" pitchFamily="18" charset="0"/>
                <a:cs typeface="Times New Roman" pitchFamily="18" charset="0"/>
              </a:rPr>
              <a:t>Варианты ответов</a:t>
            </a:r>
            <a:r>
              <a:rPr lang="ru-RU" sz="1400" dirty="0" smtClean="0">
                <a:latin typeface="Georgia" pitchFamily="18" charset="0"/>
                <a:cs typeface="Times New Roman" pitchFamily="18" charset="0"/>
              </a:rPr>
              <a:t>: </a:t>
            </a:r>
            <a:r>
              <a:rPr lang="ru-RU" sz="1400" dirty="0">
                <a:latin typeface="Georgia" pitchFamily="18" charset="0"/>
                <a:cs typeface="Times New Roman" pitchFamily="18" charset="0"/>
              </a:rPr>
              <a:t>0.35, </a:t>
            </a:r>
            <a:r>
              <a:rPr lang="ru-RU" sz="1400" dirty="0" smtClean="0">
                <a:latin typeface="Georgia" pitchFamily="18" charset="0"/>
                <a:cs typeface="Times New Roman" pitchFamily="18" charset="0"/>
              </a:rPr>
              <a:t>0.6</a:t>
            </a:r>
            <a:endParaRPr lang="ru-RU" sz="1400" dirty="0">
              <a:latin typeface="Georgia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31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>
            <a:extLst>
              <a:ext uri="{FF2B5EF4-FFF2-40B4-BE49-F238E27FC236}">
                <a16:creationId xmlns:a16="http://schemas.microsoft.com/office/drawing/2014/main" xmlns="" id="{3CB0DA2D-1B32-0C47-8E90-3FCEFBA5DEF3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915566"/>
          </a:xfrm>
          <a:prstGeom prst="rect">
            <a:avLst/>
          </a:prstGeom>
        </p:spPr>
        <p:txBody>
          <a:bodyPr lIns="68580" tIns="34290" rIns="68580" bIns="3429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Методические указания к решению задач 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(Занятие 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>
              <a:lnSpc>
                <a:spcPct val="100000"/>
              </a:lnSpc>
            </a:pPr>
            <a:endParaRPr lang="ru-RU" alt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79512" y="1131590"/>
            <a:ext cx="8712968" cy="8572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dirty="0" smtClean="0">
                <a:latin typeface="Georgia" pitchFamily="18" charset="0"/>
                <a:ea typeface="+mj-ea"/>
                <a:cs typeface="Times New Roman" pitchFamily="18" charset="0"/>
              </a:rPr>
              <a:t>Исходными данными к расчёту воздухораспределения являются: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Times New Roman" pitchFamily="18" charset="0"/>
              </a:rPr>
              <a:t>размеры</a:t>
            </a:r>
            <a:r>
              <a:rPr kumimoji="0" lang="ru-RU" sz="11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Times New Roman" pitchFamily="18" charset="0"/>
              </a:rPr>
              <a:t> помещения, воздухообмен, высота рабочей зоны, допустимые скорость и избыточная температура на входе струи в рабочую зону, коэффициенты сжатия, неизотермичности, взаимодействия и перехода.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aseline="0" dirty="0" smtClean="0">
                <a:latin typeface="Georgia" pitchFamily="18" charset="0"/>
                <a:ea typeface="+mj-ea"/>
                <a:cs typeface="Times New Roman" pitchFamily="18" charset="0"/>
              </a:rPr>
              <a:t>Тип воздухораспределителя выбирается исходя из  архитектурно-планировочных решений, характера технологического</a:t>
            </a:r>
            <a:r>
              <a:rPr lang="ru-RU" sz="1100" dirty="0" smtClean="0">
                <a:latin typeface="Georgia" pitchFamily="18" charset="0"/>
                <a:ea typeface="+mj-ea"/>
                <a:cs typeface="Times New Roman" pitchFamily="18" charset="0"/>
              </a:rPr>
              <a:t> процесса и требований в параметрам в струе на входе в рабочую зону.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4" name="Рисунок 3" descr="D:\Валерий\Преподавание\Вентиляция\Схема А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1800" y="1964076"/>
            <a:ext cx="3328980" cy="2123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79512" y="4131986"/>
            <a:ext cx="7786742" cy="6720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dirty="0" smtClean="0">
                <a:latin typeface="Georgia" pitchFamily="18" charset="0"/>
                <a:ea typeface="+mj-ea"/>
                <a:cs typeface="Times New Roman" pitchFamily="18" charset="0"/>
              </a:rPr>
              <a:t>Так как подбор воздухораспределителя выполняется после акустического расчёта, то на этот момент уже известен допустимый уровень шума, который может создать воздухораспределитель. По этой величине, а также воздухообмену и с учётом размеров помещения подбирается модель решётки по следующей таблице. 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12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>
            <a:extLst>
              <a:ext uri="{FF2B5EF4-FFF2-40B4-BE49-F238E27FC236}">
                <a16:creationId xmlns:a16="http://schemas.microsoft.com/office/drawing/2014/main" xmlns="" id="{3CB0DA2D-1B32-0C47-8E90-3FCEFBA5DEF3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915566"/>
          </a:xfrm>
          <a:prstGeom prst="rect">
            <a:avLst/>
          </a:prstGeom>
        </p:spPr>
        <p:txBody>
          <a:bodyPr lIns="68580" tIns="34290" rIns="68580" bIns="3429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Подсказка (Занятие 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>
              <a:lnSpc>
                <a:spcPct val="100000"/>
              </a:lnSpc>
            </a:pPr>
            <a:endParaRPr lang="ru-RU" alt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328742" y="1419622"/>
            <a:ext cx="6486516" cy="2732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Times New Roman" pitchFamily="18" charset="0"/>
              </a:rPr>
              <a:t>В случае получения неправильного ответа следует: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sz="2400" dirty="0" smtClean="0">
                <a:latin typeface="Georgia" pitchFamily="18" charset="0"/>
                <a:ea typeface="+mj-ea"/>
                <a:cs typeface="Times New Roman" pitchFamily="18" charset="0"/>
              </a:rPr>
              <a:t>о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Times New Roman" pitchFamily="18" charset="0"/>
              </a:rPr>
              <a:t>братить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Times New Roman" pitchFamily="18" charset="0"/>
              </a:rPr>
              <a:t> внимание на условные обозначения, так как индекс при переменной может сильно влиять на её значение;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sz="2400" dirty="0" smtClean="0">
                <a:latin typeface="Georgia" pitchFamily="18" charset="0"/>
                <a:ea typeface="+mj-ea"/>
                <a:cs typeface="Times New Roman" pitchFamily="18" charset="0"/>
              </a:rPr>
              <a:t>внимательно проверить вычисления, при необходимости воспользоваться таблицами </a:t>
            </a:r>
            <a:r>
              <a:rPr lang="en-US" sz="2400" dirty="0" smtClean="0">
                <a:latin typeface="Georgia" pitchFamily="18" charset="0"/>
                <a:ea typeface="+mj-ea"/>
                <a:cs typeface="Times New Roman" pitchFamily="18" charset="0"/>
              </a:rPr>
              <a:t>Excel</a:t>
            </a:r>
            <a:r>
              <a:rPr lang="ru-RU" sz="2400" dirty="0" smtClean="0">
                <a:latin typeface="Georgia" pitchFamily="18" charset="0"/>
                <a:ea typeface="+mj-ea"/>
                <a:cs typeface="Times New Roman" pitchFamily="18" charset="0"/>
              </a:rPr>
              <a:t> или другими средствами автоматизации расчётов.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05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>
            <a:extLst>
              <a:ext uri="{FF2B5EF4-FFF2-40B4-BE49-F238E27FC236}">
                <a16:creationId xmlns:a16="http://schemas.microsoft.com/office/drawing/2014/main" xmlns="" id="{3CB0DA2D-1B32-0C47-8E90-3FCEFBA5DEF3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915566"/>
          </a:xfrm>
          <a:prstGeom prst="rect">
            <a:avLst/>
          </a:prstGeom>
        </p:spPr>
        <p:txBody>
          <a:bodyPr lIns="68580" tIns="34290" rIns="68580" bIns="3429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Полное решение 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 (Занятие 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>
              <a:lnSpc>
                <a:spcPct val="100000"/>
              </a:lnSpc>
            </a:pPr>
            <a:endParaRPr lang="ru-RU" alt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3973" y="1093607"/>
            <a:ext cx="2474072" cy="642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536" y="1757812"/>
            <a:ext cx="2502509" cy="1851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0652" y="3615200"/>
            <a:ext cx="2552275" cy="130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24422" y="1043432"/>
            <a:ext cx="2773395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54374" y="2472192"/>
            <a:ext cx="2749691" cy="124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340224" y="3705582"/>
            <a:ext cx="2741789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5666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>
            <a:extLst>
              <a:ext uri="{FF2B5EF4-FFF2-40B4-BE49-F238E27FC236}">
                <a16:creationId xmlns:a16="http://schemas.microsoft.com/office/drawing/2014/main" xmlns="" id="{3CB0DA2D-1B32-0C47-8E90-3FCEFBA5DEF3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915566"/>
          </a:xfrm>
          <a:prstGeom prst="rect">
            <a:avLst/>
          </a:prstGeom>
        </p:spPr>
        <p:txBody>
          <a:bodyPr lIns="68580" tIns="34290" rIns="68580" bIns="3429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Полное решение 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 (Занятие 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>
              <a:lnSpc>
                <a:spcPct val="100000"/>
              </a:lnSpc>
            </a:pPr>
            <a:endParaRPr lang="ru-RU" alt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7" descr="C:\Users\1\Desktop\Снимок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79912" y="951515"/>
            <a:ext cx="3287557" cy="4071948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512" y="1349504"/>
            <a:ext cx="3451314" cy="3657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7709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>
            <a:extLst>
              <a:ext uri="{FF2B5EF4-FFF2-40B4-BE49-F238E27FC236}">
                <a16:creationId xmlns:a16="http://schemas.microsoft.com/office/drawing/2014/main" xmlns="" id="{3CB0DA2D-1B32-0C47-8E90-3FCEFBA5DEF3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915566"/>
          </a:xfrm>
          <a:prstGeom prst="rect">
            <a:avLst/>
          </a:prstGeom>
        </p:spPr>
        <p:txBody>
          <a:bodyPr lIns="68580" tIns="34290" rIns="68580" bIns="3429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Полное решение 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 (Занятие 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>
              <a:lnSpc>
                <a:spcPct val="100000"/>
              </a:lnSpc>
            </a:pPr>
            <a:endParaRPr lang="ru-RU" alt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552" y="1007016"/>
            <a:ext cx="3043233" cy="198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0642" y="2992979"/>
            <a:ext cx="2823051" cy="1993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3929" y="1007016"/>
            <a:ext cx="2622298" cy="4136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9221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>
            <a:extLst>
              <a:ext uri="{FF2B5EF4-FFF2-40B4-BE49-F238E27FC236}">
                <a16:creationId xmlns:a16="http://schemas.microsoft.com/office/drawing/2014/main" xmlns="" id="{3CB0DA2D-1B32-0C47-8E90-3FCEFBA5DEF3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915566"/>
          </a:xfrm>
          <a:prstGeom prst="rect">
            <a:avLst/>
          </a:prstGeom>
        </p:spPr>
        <p:txBody>
          <a:bodyPr lIns="68580" tIns="34290" rIns="68580" bIns="3429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Полное решение 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 (Занятие 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>
              <a:lnSpc>
                <a:spcPct val="100000"/>
              </a:lnSpc>
            </a:pPr>
            <a:endParaRPr lang="ru-RU" alt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3" descr="C:\Users\1\Desktop\Снимок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1960" y="1131590"/>
            <a:ext cx="2405056" cy="3929072"/>
          </a:xfrm>
          <a:prstGeom prst="rect">
            <a:avLst/>
          </a:prstGeom>
          <a:noFill/>
        </p:spPr>
      </p:pic>
      <p:pic>
        <p:nvPicPr>
          <p:cNvPr id="4" name="Picture 2" descr="C:\Users\1\Desktop\Снимок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520" y="1131590"/>
            <a:ext cx="3143272" cy="3793156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876256" y="1145752"/>
            <a:ext cx="2016224" cy="20740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Times New Roman" pitchFamily="18" charset="0"/>
              </a:rPr>
              <a:t>Примечание: в расчётах использованы</a:t>
            </a:r>
            <a:r>
              <a:rPr kumimoji="0" lang="ru-RU" sz="11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Times New Roman" pitchFamily="18" charset="0"/>
              </a:rPr>
              <a:t> приложения из электронной версии каталога компании «</a:t>
            </a:r>
            <a:r>
              <a:rPr kumimoji="0" lang="ru-RU" sz="11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Times New Roman" pitchFamily="18" charset="0"/>
              </a:rPr>
              <a:t>Арктос</a:t>
            </a:r>
            <a:r>
              <a:rPr kumimoji="0" lang="ru-RU" sz="11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Times New Roman" pitchFamily="18" charset="0"/>
              </a:rPr>
              <a:t>», находящегося в открытом доступе</a:t>
            </a:r>
            <a:r>
              <a:rPr lang="ru-RU" sz="1100" dirty="0" smtClean="0">
                <a:latin typeface="Georgia" pitchFamily="18" charset="0"/>
                <a:ea typeface="+mj-ea"/>
                <a:cs typeface="Times New Roman" pitchFamily="18" charset="0"/>
              </a:rPr>
              <a:t> в сети интернет.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51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>
            <a:extLst>
              <a:ext uri="{FF2B5EF4-FFF2-40B4-BE49-F238E27FC236}">
                <a16:creationId xmlns:a16="http://schemas.microsoft.com/office/drawing/2014/main" xmlns="" id="{3CB0DA2D-1B32-0C47-8E90-3FCEFBA5DEF3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915566"/>
          </a:xfrm>
          <a:prstGeom prst="rect">
            <a:avLst/>
          </a:prstGeom>
        </p:spPr>
        <p:txBody>
          <a:bodyPr lIns="68580" tIns="34290" rIns="68580" bIns="3429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Задания для самостоятельного 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решения (Занятие 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>
              <a:lnSpc>
                <a:spcPct val="100000"/>
              </a:lnSpc>
            </a:pPr>
            <a:endParaRPr lang="ru-RU" alt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251520" y="1643056"/>
            <a:ext cx="8640960" cy="20808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ru-RU" sz="1400" dirty="0" smtClean="0">
                <a:latin typeface="Georgia" pitchFamily="18" charset="0"/>
                <a:ea typeface="+mj-ea"/>
                <a:cs typeface="Times New Roman" pitchFamily="18" charset="0"/>
              </a:rPr>
              <a:t>Рассчитать приточную струю от диффузора.</a:t>
            </a:r>
          </a:p>
          <a:p>
            <a:pPr>
              <a:lnSpc>
                <a:spcPct val="150000"/>
              </a:lnSpc>
            </a:pPr>
            <a:r>
              <a:rPr lang="ru-RU" sz="1400" dirty="0" smtClean="0">
                <a:latin typeface="Georgia" pitchFamily="18" charset="0"/>
                <a:ea typeface="+mj-ea"/>
                <a:cs typeface="Times New Roman" pitchFamily="18" charset="0"/>
              </a:rPr>
              <a:t>Размеры помещения: </a:t>
            </a:r>
            <a:r>
              <a:rPr lang="en-US" sz="1400" dirty="0" smtClean="0">
                <a:latin typeface="Georgia" pitchFamily="18" charset="0"/>
                <a:ea typeface="+mj-ea"/>
                <a:cs typeface="Times New Roman" pitchFamily="18" charset="0"/>
              </a:rPr>
              <a:t>F</a:t>
            </a:r>
            <a:r>
              <a:rPr lang="ru-RU" sz="1100" dirty="0" err="1" smtClean="0">
                <a:latin typeface="Georgia" pitchFamily="18" charset="0"/>
                <a:ea typeface="+mj-ea"/>
                <a:cs typeface="Times New Roman" pitchFamily="18" charset="0"/>
              </a:rPr>
              <a:t>о.з</a:t>
            </a:r>
            <a:r>
              <a:rPr lang="ru-RU" sz="1100" dirty="0" smtClean="0">
                <a:latin typeface="Georgia" pitchFamily="18" charset="0"/>
                <a:ea typeface="+mj-ea"/>
                <a:cs typeface="Times New Roman" pitchFamily="18" charset="0"/>
              </a:rPr>
              <a:t>.</a:t>
            </a:r>
            <a:r>
              <a:rPr lang="ru-RU" sz="1400" dirty="0" smtClean="0">
                <a:latin typeface="Georgia" pitchFamily="18" charset="0"/>
                <a:ea typeface="+mj-ea"/>
                <a:cs typeface="Times New Roman" pitchFamily="18" charset="0"/>
              </a:rPr>
              <a:t>= 1</a:t>
            </a:r>
            <a:r>
              <a:rPr lang="en-US" sz="1400" dirty="0" smtClean="0">
                <a:latin typeface="Georgia" pitchFamily="18" charset="0"/>
                <a:ea typeface="+mj-ea"/>
                <a:cs typeface="Times New Roman" pitchFamily="18" charset="0"/>
              </a:rPr>
              <a:t>2</a:t>
            </a:r>
            <a:r>
              <a:rPr lang="ru-RU" sz="1400" dirty="0" smtClean="0">
                <a:latin typeface="Georgia" pitchFamily="18" charset="0"/>
                <a:ea typeface="+mj-ea"/>
                <a:cs typeface="Times New Roman" pitchFamily="18" charset="0"/>
              </a:rPr>
              <a:t>×</a:t>
            </a:r>
            <a:r>
              <a:rPr lang="en-US" sz="1400" dirty="0" smtClean="0">
                <a:latin typeface="Georgia" pitchFamily="18" charset="0"/>
                <a:ea typeface="+mj-ea"/>
                <a:cs typeface="Times New Roman" pitchFamily="18" charset="0"/>
              </a:rPr>
              <a:t>10</a:t>
            </a:r>
            <a:r>
              <a:rPr lang="ru-RU" sz="1400" dirty="0" smtClean="0">
                <a:latin typeface="Georgia" pitchFamily="18" charset="0"/>
                <a:ea typeface="+mj-ea"/>
                <a:cs typeface="Times New Roman" pitchFamily="18" charset="0"/>
              </a:rPr>
              <a:t> м, </a:t>
            </a:r>
            <a:r>
              <a:rPr lang="en-US" sz="1400" dirty="0" smtClean="0">
                <a:latin typeface="Georgia" pitchFamily="18" charset="0"/>
                <a:ea typeface="+mj-ea"/>
                <a:cs typeface="Times New Roman" pitchFamily="18" charset="0"/>
              </a:rPr>
              <a:t>L</a:t>
            </a:r>
            <a:r>
              <a:rPr lang="ru-RU" sz="1100" dirty="0" smtClean="0">
                <a:latin typeface="Georgia" pitchFamily="18" charset="0"/>
                <a:ea typeface="+mj-ea"/>
                <a:cs typeface="Times New Roman" pitchFamily="18" charset="0"/>
              </a:rPr>
              <a:t>0</a:t>
            </a:r>
            <a:r>
              <a:rPr lang="ru-RU" sz="1400" dirty="0" smtClean="0">
                <a:latin typeface="Georgia" pitchFamily="18" charset="0"/>
                <a:ea typeface="+mj-ea"/>
                <a:cs typeface="Times New Roman" pitchFamily="18" charset="0"/>
              </a:rPr>
              <a:t> = 3000 м3/ч, </a:t>
            </a:r>
            <a:r>
              <a:rPr lang="en-US" sz="1400" dirty="0" smtClean="0">
                <a:latin typeface="Georgia" pitchFamily="18" charset="0"/>
                <a:ea typeface="+mj-ea"/>
                <a:cs typeface="Times New Roman" pitchFamily="18" charset="0"/>
              </a:rPr>
              <a:t>h</a:t>
            </a:r>
            <a:r>
              <a:rPr lang="ru-RU" sz="1100" dirty="0" err="1" smtClean="0">
                <a:latin typeface="Georgia" pitchFamily="18" charset="0"/>
                <a:ea typeface="+mj-ea"/>
                <a:cs typeface="Times New Roman" pitchFamily="18" charset="0"/>
              </a:rPr>
              <a:t>пом</a:t>
            </a:r>
            <a:r>
              <a:rPr lang="ru-RU" sz="1400" dirty="0" smtClean="0">
                <a:latin typeface="Georgia" pitchFamily="18" charset="0"/>
                <a:ea typeface="+mj-ea"/>
                <a:cs typeface="Times New Roman" pitchFamily="18" charset="0"/>
              </a:rPr>
              <a:t> = 5 м, </a:t>
            </a:r>
            <a:r>
              <a:rPr lang="en-US" sz="1400" dirty="0" smtClean="0">
                <a:latin typeface="Georgia" pitchFamily="18" charset="0"/>
                <a:ea typeface="+mj-ea"/>
                <a:cs typeface="Times New Roman" pitchFamily="18" charset="0"/>
              </a:rPr>
              <a:t>h</a:t>
            </a:r>
            <a:r>
              <a:rPr lang="ru-RU" sz="1100" dirty="0" err="1" smtClean="0">
                <a:latin typeface="Georgia" pitchFamily="18" charset="0"/>
                <a:ea typeface="+mj-ea"/>
                <a:cs typeface="Times New Roman" pitchFamily="18" charset="0"/>
              </a:rPr>
              <a:t>р.з.</a:t>
            </a:r>
            <a:r>
              <a:rPr lang="ru-RU" sz="1400" dirty="0" err="1" smtClean="0">
                <a:latin typeface="Georgia" pitchFamily="18" charset="0"/>
                <a:ea typeface="+mj-ea"/>
                <a:cs typeface="Times New Roman" pitchFamily="18" charset="0"/>
              </a:rPr>
              <a:t>=</a:t>
            </a:r>
            <a:r>
              <a:rPr lang="ru-RU" sz="1400" dirty="0" smtClean="0">
                <a:latin typeface="Georgia" pitchFamily="18" charset="0"/>
                <a:ea typeface="+mj-ea"/>
                <a:cs typeface="Times New Roman" pitchFamily="18" charset="0"/>
              </a:rPr>
              <a:t> 1,5 м, </a:t>
            </a:r>
            <a:r>
              <a:rPr lang="en-US" sz="1400" dirty="0" smtClean="0">
                <a:latin typeface="Georgia" pitchFamily="18" charset="0"/>
                <a:ea typeface="+mj-ea"/>
                <a:cs typeface="Times New Roman" pitchFamily="18" charset="0"/>
              </a:rPr>
              <a:t>V</a:t>
            </a:r>
            <a:r>
              <a:rPr lang="ru-RU" sz="1100" dirty="0" smtClean="0">
                <a:latin typeface="Georgia" pitchFamily="18" charset="0"/>
                <a:ea typeface="+mj-ea"/>
                <a:cs typeface="Times New Roman" pitchFamily="18" charset="0"/>
              </a:rPr>
              <a:t>норм</a:t>
            </a:r>
            <a:r>
              <a:rPr lang="ru-RU" sz="1400" dirty="0" smtClean="0">
                <a:latin typeface="Georgia" pitchFamily="18" charset="0"/>
                <a:ea typeface="+mj-ea"/>
                <a:cs typeface="Times New Roman" pitchFamily="18" charset="0"/>
              </a:rPr>
              <a:t>= 0,3 м/с,</a:t>
            </a:r>
            <a:br>
              <a:rPr lang="ru-RU" sz="1400" dirty="0" smtClean="0">
                <a:latin typeface="Georgia" pitchFamily="18" charset="0"/>
                <a:ea typeface="+mj-ea"/>
                <a:cs typeface="Times New Roman" pitchFamily="18" charset="0"/>
              </a:rPr>
            </a:br>
            <a:r>
              <a:rPr lang="ru-RU" sz="1400" dirty="0" smtClean="0">
                <a:latin typeface="Georgia" pitchFamily="18" charset="0"/>
                <a:ea typeface="+mj-ea"/>
                <a:cs typeface="Times New Roman" pitchFamily="18" charset="0"/>
              </a:rPr>
              <a:t>Δ</a:t>
            </a:r>
            <a:r>
              <a:rPr lang="en-US" sz="1400" dirty="0" smtClean="0">
                <a:latin typeface="Georgia" pitchFamily="18" charset="0"/>
                <a:ea typeface="+mj-ea"/>
                <a:cs typeface="Times New Roman" pitchFamily="18" charset="0"/>
              </a:rPr>
              <a:t>t</a:t>
            </a:r>
            <a:r>
              <a:rPr lang="ru-RU" sz="1100" dirty="0" smtClean="0">
                <a:latin typeface="Georgia" pitchFamily="18" charset="0"/>
                <a:ea typeface="+mj-ea"/>
                <a:cs typeface="Times New Roman" pitchFamily="18" charset="0"/>
              </a:rPr>
              <a:t>норм </a:t>
            </a:r>
            <a:r>
              <a:rPr lang="ru-RU" sz="1100" dirty="0" err="1" smtClean="0">
                <a:latin typeface="Georgia" pitchFamily="18" charset="0"/>
                <a:ea typeface="+mj-ea"/>
                <a:cs typeface="Times New Roman" pitchFamily="18" charset="0"/>
              </a:rPr>
              <a:t>хп</a:t>
            </a:r>
            <a:r>
              <a:rPr lang="ru-RU" sz="1400" dirty="0" err="1" smtClean="0">
                <a:latin typeface="Georgia" pitchFamily="18" charset="0"/>
                <a:ea typeface="+mj-ea"/>
                <a:cs typeface="Times New Roman" pitchFamily="18" charset="0"/>
              </a:rPr>
              <a:t>=</a:t>
            </a:r>
            <a:r>
              <a:rPr lang="ru-RU" sz="1400" dirty="0" smtClean="0">
                <a:latin typeface="Georgia" pitchFamily="18" charset="0"/>
                <a:ea typeface="+mj-ea"/>
                <a:cs typeface="Times New Roman" pitchFamily="18" charset="0"/>
              </a:rPr>
              <a:t> 1,5 </a:t>
            </a:r>
            <a:r>
              <a:rPr lang="ru-RU" sz="1400" dirty="0" err="1" smtClean="0">
                <a:latin typeface="Georgia" pitchFamily="18" charset="0"/>
                <a:ea typeface="+mj-ea"/>
                <a:cs typeface="Times New Roman" pitchFamily="18" charset="0"/>
              </a:rPr>
              <a:t>ºС</a:t>
            </a:r>
            <a:r>
              <a:rPr lang="ru-RU" sz="1400" dirty="0" smtClean="0">
                <a:latin typeface="Georgia" pitchFamily="18" charset="0"/>
                <a:ea typeface="+mj-ea"/>
                <a:cs typeface="Times New Roman" pitchFamily="18" charset="0"/>
              </a:rPr>
              <a:t>, Δ</a:t>
            </a:r>
            <a:r>
              <a:rPr lang="en-US" sz="1400" dirty="0" smtClean="0">
                <a:latin typeface="Georgia" pitchFamily="18" charset="0"/>
                <a:ea typeface="+mj-ea"/>
                <a:cs typeface="Times New Roman" pitchFamily="18" charset="0"/>
              </a:rPr>
              <a:t>t</a:t>
            </a:r>
            <a:r>
              <a:rPr lang="ru-RU" sz="1400" dirty="0" smtClean="0">
                <a:latin typeface="Georgia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1100" dirty="0" smtClean="0">
                <a:latin typeface="Georgia" pitchFamily="18" charset="0"/>
                <a:ea typeface="+mj-ea"/>
                <a:cs typeface="Times New Roman" pitchFamily="18" charset="0"/>
              </a:rPr>
              <a:t>т 0</a:t>
            </a:r>
            <a:r>
              <a:rPr lang="ru-RU" sz="1400" dirty="0" smtClean="0">
                <a:latin typeface="Georgia" pitchFamily="18" charset="0"/>
                <a:ea typeface="+mj-ea"/>
                <a:cs typeface="Times New Roman" pitchFamily="18" charset="0"/>
              </a:rPr>
              <a:t> = </a:t>
            </a:r>
            <a:r>
              <a:rPr lang="en-US" sz="1400" dirty="0" smtClean="0">
                <a:latin typeface="Georgia" pitchFamily="18" charset="0"/>
                <a:ea typeface="+mj-ea"/>
                <a:cs typeface="Times New Roman" pitchFamily="18" charset="0"/>
              </a:rPr>
              <a:t>5</a:t>
            </a:r>
            <a:r>
              <a:rPr lang="ru-RU" sz="1400" dirty="0" smtClean="0">
                <a:latin typeface="Georgia" pitchFamily="18" charset="0"/>
                <a:ea typeface="+mj-ea"/>
                <a:cs typeface="Times New Roman" pitchFamily="18" charset="0"/>
              </a:rPr>
              <a:t>,0 </a:t>
            </a:r>
            <a:r>
              <a:rPr lang="ru-RU" sz="1400" dirty="0" err="1" smtClean="0">
                <a:latin typeface="Georgia" pitchFamily="18" charset="0"/>
                <a:ea typeface="+mj-ea"/>
                <a:cs typeface="Times New Roman" pitchFamily="18" charset="0"/>
              </a:rPr>
              <a:t>ºС</a:t>
            </a:r>
            <a:r>
              <a:rPr lang="ru-RU" sz="1400" dirty="0" smtClean="0">
                <a:latin typeface="Georgia" pitchFamily="18" charset="0"/>
                <a:ea typeface="+mj-ea"/>
                <a:cs typeface="Times New Roman" pitchFamily="18" charset="0"/>
              </a:rPr>
              <a:t>, </a:t>
            </a:r>
            <a:r>
              <a:rPr lang="ru-RU" sz="1400" dirty="0" smtClean="0">
                <a:latin typeface="Georgia" pitchFamily="18" charset="0"/>
                <a:cs typeface="Times New Roman" pitchFamily="18" charset="0"/>
              </a:rPr>
              <a:t>Δ</a:t>
            </a:r>
            <a:r>
              <a:rPr lang="en-US" sz="1400" dirty="0" smtClean="0">
                <a:latin typeface="Georgia" pitchFamily="18" charset="0"/>
                <a:cs typeface="Times New Roman" pitchFamily="18" charset="0"/>
              </a:rPr>
              <a:t>t</a:t>
            </a:r>
            <a:r>
              <a:rPr lang="ru-RU" sz="1400" dirty="0" smtClean="0"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Georgia" pitchFamily="18" charset="0"/>
                <a:cs typeface="Times New Roman" pitchFamily="18" charset="0"/>
              </a:rPr>
              <a:t>хол</a:t>
            </a:r>
            <a:r>
              <a:rPr lang="ru-RU" sz="1100" dirty="0" smtClean="0">
                <a:latin typeface="Georgia" pitchFamily="18" charset="0"/>
                <a:cs typeface="Times New Roman" pitchFamily="18" charset="0"/>
              </a:rPr>
              <a:t> 0</a:t>
            </a:r>
            <a:r>
              <a:rPr lang="ru-RU" sz="1400" dirty="0" smtClean="0">
                <a:latin typeface="Georgia" pitchFamily="18" charset="0"/>
                <a:cs typeface="Times New Roman" pitchFamily="18" charset="0"/>
              </a:rPr>
              <a:t> = 10,0 </a:t>
            </a:r>
            <a:r>
              <a:rPr lang="ru-RU" sz="1400" dirty="0" err="1" smtClean="0">
                <a:latin typeface="Georgia" pitchFamily="18" charset="0"/>
                <a:cs typeface="Times New Roman" pitchFamily="18" charset="0"/>
              </a:rPr>
              <a:t>ºС </a:t>
            </a:r>
            <a:r>
              <a:rPr lang="ru-RU" sz="1400" dirty="0" smtClean="0">
                <a:latin typeface="Georgia" pitchFamily="18" charset="0"/>
                <a:cs typeface="Times New Roman" pitchFamily="18" charset="0"/>
              </a:rPr>
              <a:t>, Δ</a:t>
            </a:r>
            <a:r>
              <a:rPr lang="en-US" sz="1400" dirty="0" smtClean="0">
                <a:latin typeface="Georgia" pitchFamily="18" charset="0"/>
                <a:cs typeface="Times New Roman" pitchFamily="18" charset="0"/>
              </a:rPr>
              <a:t>t</a:t>
            </a:r>
            <a:r>
              <a:rPr lang="ru-RU" sz="1100" dirty="0" smtClean="0">
                <a:latin typeface="Georgia" pitchFamily="18" charset="0"/>
                <a:cs typeface="Times New Roman" pitchFamily="18" charset="0"/>
              </a:rPr>
              <a:t>норм </a:t>
            </a:r>
            <a:r>
              <a:rPr lang="ru-RU" sz="1100" dirty="0" err="1" smtClean="0">
                <a:latin typeface="Georgia" pitchFamily="18" charset="0"/>
                <a:cs typeface="Times New Roman" pitchFamily="18" charset="0"/>
              </a:rPr>
              <a:t>тп</a:t>
            </a:r>
            <a:r>
              <a:rPr lang="ru-RU" sz="1400" dirty="0" err="1" smtClean="0">
                <a:latin typeface="Georgia" pitchFamily="18" charset="0"/>
                <a:cs typeface="Times New Roman" pitchFamily="18" charset="0"/>
              </a:rPr>
              <a:t>=</a:t>
            </a:r>
            <a:r>
              <a:rPr lang="ru-RU" sz="1400" dirty="0" smtClean="0">
                <a:latin typeface="Georgia" pitchFamily="18" charset="0"/>
                <a:cs typeface="Times New Roman" pitchFamily="18" charset="0"/>
              </a:rPr>
              <a:t> 3,0 </a:t>
            </a:r>
            <a:r>
              <a:rPr lang="ru-RU" sz="1400" dirty="0" err="1" smtClean="0">
                <a:latin typeface="Georgia" pitchFamily="18" charset="0"/>
                <a:cs typeface="Times New Roman" pitchFamily="18" charset="0"/>
              </a:rPr>
              <a:t>ºС</a:t>
            </a:r>
            <a:r>
              <a:rPr lang="ru-RU" sz="1400" dirty="0" smtClean="0">
                <a:latin typeface="Georgia" pitchFamily="18" charset="0"/>
                <a:ea typeface="+mj-ea"/>
                <a:cs typeface="Times New Roman" pitchFamily="18" charset="0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ru-RU" sz="1400" dirty="0" smtClean="0">
                <a:latin typeface="Georgia" pitchFamily="18" charset="0"/>
                <a:ea typeface="+mj-ea"/>
                <a:cs typeface="Times New Roman" pitchFamily="18" charset="0"/>
              </a:rPr>
              <a:t>По архитектурно-планировочным решениям принять установку диффузоров ДПУ-К, работающих по схеме подачи «Г» (сверху вниз коническими и неполными веерными струями). В ответ вывести значения скорости и избыточной температуры</a:t>
            </a:r>
            <a:r>
              <a:rPr lang="en-US" sz="1400" dirty="0" smtClean="0">
                <a:latin typeface="Georgia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1400" dirty="0" smtClean="0">
                <a:latin typeface="Georgia" pitchFamily="18" charset="0"/>
                <a:ea typeface="+mj-ea"/>
                <a:cs typeface="Times New Roman" pitchFamily="18" charset="0"/>
              </a:rPr>
              <a:t>на входе в рабочую зону.</a:t>
            </a:r>
          </a:p>
        </p:txBody>
      </p:sp>
    </p:spTree>
    <p:extLst>
      <p:ext uri="{BB962C8B-B14F-4D97-AF65-F5344CB8AC3E}">
        <p14:creationId xmlns:p14="http://schemas.microsoft.com/office/powerpoint/2010/main" val="181057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>
            <a:extLst>
              <a:ext uri="{FF2B5EF4-FFF2-40B4-BE49-F238E27FC236}">
                <a16:creationId xmlns:a16="http://schemas.microsoft.com/office/drawing/2014/main" xmlns="" id="{3CB0DA2D-1B32-0C47-8E90-3FCEFBA5DEF3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915566"/>
          </a:xfrm>
          <a:prstGeom prst="rect">
            <a:avLst/>
          </a:prstGeom>
        </p:spPr>
        <p:txBody>
          <a:bodyPr lIns="68580" tIns="34290" rIns="68580" bIns="3429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Методические указания к решению задач 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(Занятие 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>
              <a:lnSpc>
                <a:spcPct val="100000"/>
              </a:lnSpc>
            </a:pPr>
            <a:endParaRPr lang="ru-RU" alt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 descr="D:\Валерий\Преподавание\Вентиляция\Данные для подбора решеток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0368" y="987574"/>
            <a:ext cx="4643470" cy="3832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496" y="987574"/>
            <a:ext cx="2770396" cy="3561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0815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>
            <a:extLst>
              <a:ext uri="{FF2B5EF4-FFF2-40B4-BE49-F238E27FC236}">
                <a16:creationId xmlns:a16="http://schemas.microsoft.com/office/drawing/2014/main" xmlns="" id="{3CB0DA2D-1B32-0C47-8E90-3FCEFBA5DEF3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915566"/>
          </a:xfrm>
          <a:prstGeom prst="rect">
            <a:avLst/>
          </a:prstGeom>
        </p:spPr>
        <p:txBody>
          <a:bodyPr lIns="68580" tIns="34290" rIns="68580" bIns="3429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Методические указания к решению задач 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(Занятие 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>
              <a:lnSpc>
                <a:spcPct val="100000"/>
              </a:lnSpc>
            </a:pPr>
            <a:endParaRPr lang="ru-RU" alt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10" descr="C:\Users\1\Desktop\Снимок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462" y="2067694"/>
            <a:ext cx="4460538" cy="492919"/>
          </a:xfrm>
          <a:prstGeom prst="rect">
            <a:avLst/>
          </a:prstGeom>
          <a:noFill/>
        </p:spPr>
      </p:pic>
      <p:pic>
        <p:nvPicPr>
          <p:cNvPr id="4" name="Picture 11" descr="C:\Users\1\Desktop\Снимок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22" y="2569823"/>
            <a:ext cx="5436682" cy="1171575"/>
          </a:xfrm>
          <a:prstGeom prst="rect">
            <a:avLst/>
          </a:prstGeom>
          <a:noFill/>
        </p:spPr>
      </p:pic>
      <p:pic>
        <p:nvPicPr>
          <p:cNvPr id="5" name="Picture 12" descr="C:\Users\1\Desktop\Снимок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022" y="3712831"/>
            <a:ext cx="2120833" cy="492919"/>
          </a:xfrm>
          <a:prstGeom prst="rect">
            <a:avLst/>
          </a:prstGeom>
          <a:noFill/>
        </p:spPr>
      </p:pic>
      <p:pic>
        <p:nvPicPr>
          <p:cNvPr id="6" name="Picture 1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1462" y="4184319"/>
            <a:ext cx="1383458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16" descr="C:\Users\1\Desktop\Снимок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2982" y="4728606"/>
            <a:ext cx="3672833" cy="228600"/>
          </a:xfrm>
          <a:prstGeom prst="rect">
            <a:avLst/>
          </a:prstGeom>
          <a:noFill/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5076056" y="3607592"/>
            <a:ext cx="3214678" cy="9572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0"/>
              </a:spcBef>
              <a:defRPr/>
            </a:pPr>
            <a:r>
              <a:rPr lang="ru-RU" sz="1400" dirty="0" smtClean="0">
                <a:latin typeface="Times New Roman" pitchFamily="18" charset="0"/>
                <a:ea typeface="+mj-ea"/>
                <a:cs typeface="Times New Roman" pitchFamily="18" charset="0"/>
              </a:rPr>
              <a:t>Если значения скорости и избыточной температуры превышают нормируемые, то выбирается другой воздухораспределитель.</a:t>
            </a:r>
            <a:endParaRPr kumimoji="0" lang="ru-RU" sz="1400" b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56176" y="987663"/>
            <a:ext cx="22288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1422" y="1007256"/>
            <a:ext cx="5669437" cy="10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44072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>
            <a:extLst>
              <a:ext uri="{FF2B5EF4-FFF2-40B4-BE49-F238E27FC236}">
                <a16:creationId xmlns:a16="http://schemas.microsoft.com/office/drawing/2014/main" xmlns="" id="{3CB0DA2D-1B32-0C47-8E90-3FCEFBA5DEF3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915566"/>
          </a:xfrm>
          <a:prstGeom prst="rect">
            <a:avLst/>
          </a:prstGeom>
        </p:spPr>
        <p:txBody>
          <a:bodyPr lIns="68580" tIns="34290" rIns="68580" bIns="3429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Методические указания к решению задач 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(Занятие 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>
              <a:lnSpc>
                <a:spcPct val="100000"/>
              </a:lnSpc>
            </a:pPr>
            <a:endParaRPr lang="ru-RU" alt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C:\Users\1\Desktop\Снимок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55156" y="1596628"/>
            <a:ext cx="6233688" cy="23432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5610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>
            <a:extLst>
              <a:ext uri="{FF2B5EF4-FFF2-40B4-BE49-F238E27FC236}">
                <a16:creationId xmlns:a16="http://schemas.microsoft.com/office/drawing/2014/main" xmlns="" id="{3CB0DA2D-1B32-0C47-8E90-3FCEFBA5DEF3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915566"/>
          </a:xfrm>
          <a:prstGeom prst="rect">
            <a:avLst/>
          </a:prstGeom>
        </p:spPr>
        <p:txBody>
          <a:bodyPr lIns="68580" tIns="34290" rIns="68580" bIns="3429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Методические указания к решению задач 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(Занятие 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>
              <a:lnSpc>
                <a:spcPct val="100000"/>
              </a:lnSpc>
            </a:pPr>
            <a:endParaRPr lang="ru-RU" alt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 descr="C:\Users\1\Desktop\2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76540" y="1240725"/>
            <a:ext cx="3000396" cy="3786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C:\Users\1\Desktop\Снимок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512" y="1011553"/>
            <a:ext cx="3219530" cy="400051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269449" y="941638"/>
            <a:ext cx="2214578" cy="3214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defRPr/>
            </a:pPr>
            <a:r>
              <a:rPr kumimoji="0" lang="ru-RU" sz="24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Times New Roman" pitchFamily="18" charset="0"/>
              </a:rPr>
              <a:t>Номограмма</a:t>
            </a:r>
            <a:r>
              <a:rPr kumimoji="0" lang="ru-RU" sz="2400" b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b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Times New Roman" pitchFamily="18" charset="0"/>
              </a:rPr>
              <a:t>I</a:t>
            </a:r>
            <a:endParaRPr kumimoji="0" lang="ru-RU" sz="2400" b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14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>
            <a:extLst>
              <a:ext uri="{FF2B5EF4-FFF2-40B4-BE49-F238E27FC236}">
                <a16:creationId xmlns:a16="http://schemas.microsoft.com/office/drawing/2014/main" xmlns="" id="{3CB0DA2D-1B32-0C47-8E90-3FCEFBA5DEF3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915566"/>
          </a:xfrm>
          <a:prstGeom prst="rect">
            <a:avLst/>
          </a:prstGeom>
        </p:spPr>
        <p:txBody>
          <a:bodyPr lIns="68580" tIns="34290" rIns="68580" bIns="3429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Условие типовой 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 (Занятие 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>
              <a:lnSpc>
                <a:spcPct val="100000"/>
              </a:lnSpc>
            </a:pPr>
            <a:endParaRPr lang="ru-RU" alt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131589"/>
            <a:ext cx="8568952" cy="1992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dirty="0" smtClean="0">
                <a:latin typeface="Georgia" pitchFamily="18" charset="0"/>
                <a:cs typeface="Times New Roman" pitchFamily="18" charset="0"/>
              </a:rPr>
              <a:t>Рассчитать приточную </a:t>
            </a:r>
            <a:r>
              <a:rPr lang="ru-RU" sz="1400" dirty="0" err="1" smtClean="0">
                <a:latin typeface="Georgia" pitchFamily="18" charset="0"/>
                <a:cs typeface="Times New Roman" pitchFamily="18" charset="0"/>
              </a:rPr>
              <a:t>настилающуюся</a:t>
            </a:r>
            <a:r>
              <a:rPr lang="ru-RU" sz="1400" dirty="0" smtClean="0">
                <a:latin typeface="Georgia" pitchFamily="18" charset="0"/>
                <a:cs typeface="Times New Roman" pitchFamily="18" charset="0"/>
              </a:rPr>
              <a:t> струю от решетки.</a:t>
            </a:r>
          </a:p>
          <a:p>
            <a:pPr>
              <a:lnSpc>
                <a:spcPct val="150000"/>
              </a:lnSpc>
            </a:pPr>
            <a:r>
              <a:rPr lang="ru-RU" sz="1400" dirty="0" smtClean="0">
                <a:latin typeface="Georgia" pitchFamily="18" charset="0"/>
                <a:cs typeface="Times New Roman" pitchFamily="18" charset="0"/>
              </a:rPr>
              <a:t>Размеры помещения: </a:t>
            </a:r>
            <a:r>
              <a:rPr lang="en-US" sz="1400" dirty="0" smtClean="0">
                <a:latin typeface="Georgia" pitchFamily="18" charset="0"/>
                <a:cs typeface="Times New Roman" pitchFamily="18" charset="0"/>
              </a:rPr>
              <a:t>F</a:t>
            </a:r>
            <a:r>
              <a:rPr lang="ru-RU" sz="1400" dirty="0" err="1" smtClean="0">
                <a:latin typeface="Georgia" pitchFamily="18" charset="0"/>
                <a:cs typeface="Times New Roman" pitchFamily="18" charset="0"/>
              </a:rPr>
              <a:t>о.з</a:t>
            </a:r>
            <a:r>
              <a:rPr lang="ru-RU" sz="1400" dirty="0" smtClean="0">
                <a:latin typeface="Georgia" pitchFamily="18" charset="0"/>
                <a:cs typeface="Times New Roman" pitchFamily="18" charset="0"/>
              </a:rPr>
              <a:t>.= 18х6 = 108 м2, </a:t>
            </a:r>
            <a:r>
              <a:rPr lang="en-US" sz="1400" dirty="0" smtClean="0">
                <a:latin typeface="Georgia" pitchFamily="18" charset="0"/>
                <a:cs typeface="Times New Roman" pitchFamily="18" charset="0"/>
              </a:rPr>
              <a:t>L</a:t>
            </a:r>
            <a:r>
              <a:rPr lang="ru-RU" sz="1400" dirty="0" smtClean="0">
                <a:latin typeface="Georgia" pitchFamily="18" charset="0"/>
                <a:cs typeface="Times New Roman" pitchFamily="18" charset="0"/>
              </a:rPr>
              <a:t>0 = 1500 м3/ч, </a:t>
            </a:r>
            <a:r>
              <a:rPr lang="en-US" sz="1400" dirty="0" smtClean="0">
                <a:latin typeface="Georgia" pitchFamily="18" charset="0"/>
                <a:cs typeface="Times New Roman" pitchFamily="18" charset="0"/>
              </a:rPr>
              <a:t>h</a:t>
            </a:r>
            <a:r>
              <a:rPr lang="ru-RU" sz="1400" dirty="0" err="1" smtClean="0">
                <a:latin typeface="Georgia" pitchFamily="18" charset="0"/>
                <a:cs typeface="Times New Roman" pitchFamily="18" charset="0"/>
              </a:rPr>
              <a:t>пом</a:t>
            </a:r>
            <a:r>
              <a:rPr lang="ru-RU" sz="1400" dirty="0" smtClean="0">
                <a:latin typeface="Georgia" pitchFamily="18" charset="0"/>
                <a:cs typeface="Times New Roman" pitchFamily="18" charset="0"/>
              </a:rPr>
              <a:t> = 4 м, </a:t>
            </a:r>
            <a:r>
              <a:rPr lang="en-US" sz="1400" dirty="0" smtClean="0">
                <a:latin typeface="Georgia" pitchFamily="18" charset="0"/>
                <a:cs typeface="Times New Roman" pitchFamily="18" charset="0"/>
              </a:rPr>
              <a:t>h</a:t>
            </a:r>
            <a:r>
              <a:rPr lang="ru-RU" sz="1400" dirty="0" err="1" smtClean="0">
                <a:latin typeface="Georgia" pitchFamily="18" charset="0"/>
                <a:cs typeface="Times New Roman" pitchFamily="18" charset="0"/>
              </a:rPr>
              <a:t>р.з</a:t>
            </a:r>
            <a:r>
              <a:rPr lang="ru-RU" sz="1400" dirty="0" smtClean="0">
                <a:latin typeface="Georgia" pitchFamily="18" charset="0"/>
                <a:cs typeface="Times New Roman" pitchFamily="18" charset="0"/>
              </a:rPr>
              <a:t>.= 2 м, </a:t>
            </a:r>
            <a:r>
              <a:rPr lang="en-US" sz="1400" dirty="0" smtClean="0">
                <a:latin typeface="Georgia" pitchFamily="18" charset="0"/>
                <a:cs typeface="Times New Roman" pitchFamily="18" charset="0"/>
              </a:rPr>
              <a:t>V</a:t>
            </a:r>
            <a:r>
              <a:rPr lang="ru-RU" sz="1400" dirty="0" smtClean="0">
                <a:latin typeface="Georgia" pitchFamily="18" charset="0"/>
                <a:cs typeface="Times New Roman" pitchFamily="18" charset="0"/>
              </a:rPr>
              <a:t>норм= 0,5 м/с, Δ</a:t>
            </a:r>
            <a:r>
              <a:rPr lang="en-US" sz="1400" dirty="0" smtClean="0">
                <a:latin typeface="Georgia" pitchFamily="18" charset="0"/>
                <a:cs typeface="Times New Roman" pitchFamily="18" charset="0"/>
              </a:rPr>
              <a:t>t</a:t>
            </a:r>
            <a:r>
              <a:rPr lang="ru-RU" sz="1400" dirty="0" smtClean="0">
                <a:latin typeface="Georgia" pitchFamily="18" charset="0"/>
                <a:cs typeface="Times New Roman" pitchFamily="18" charset="0"/>
              </a:rPr>
              <a:t>норм= 1 ºС, Δ</a:t>
            </a:r>
            <a:r>
              <a:rPr lang="en-US" sz="1400" dirty="0" smtClean="0">
                <a:latin typeface="Georgia" pitchFamily="18" charset="0"/>
                <a:cs typeface="Times New Roman" pitchFamily="18" charset="0"/>
              </a:rPr>
              <a:t>t</a:t>
            </a:r>
            <a:r>
              <a:rPr lang="ru-RU" sz="1400" dirty="0" smtClean="0">
                <a:latin typeface="Georgia" pitchFamily="18" charset="0"/>
                <a:cs typeface="Times New Roman" pitchFamily="18" charset="0"/>
              </a:rPr>
              <a:t>0 = 3,0 ºС. Коэффициенты Кс=0.8, </a:t>
            </a:r>
            <a:r>
              <a:rPr lang="ru-RU" sz="1400" dirty="0" err="1" smtClean="0">
                <a:latin typeface="Georgia" pitchFamily="18" charset="0"/>
                <a:cs typeface="Times New Roman" pitchFamily="18" charset="0"/>
              </a:rPr>
              <a:t>Кн</a:t>
            </a:r>
            <a:r>
              <a:rPr lang="ru-RU" sz="1400" dirty="0" smtClean="0">
                <a:latin typeface="Georgia" pitchFamily="18" charset="0"/>
                <a:cs typeface="Times New Roman" pitchFamily="18" charset="0"/>
              </a:rPr>
              <a:t>=1, </a:t>
            </a:r>
            <a:r>
              <a:rPr lang="ru-RU" sz="1400" dirty="0" err="1" smtClean="0">
                <a:latin typeface="Georgia" pitchFamily="18" charset="0"/>
                <a:cs typeface="Times New Roman" pitchFamily="18" charset="0"/>
              </a:rPr>
              <a:t>Кп</a:t>
            </a:r>
            <a:r>
              <a:rPr lang="ru-RU" sz="1400" dirty="0" smtClean="0">
                <a:latin typeface="Georgia" pitchFamily="18" charset="0"/>
                <a:cs typeface="Times New Roman" pitchFamily="18" charset="0"/>
              </a:rPr>
              <a:t>=1.</a:t>
            </a:r>
          </a:p>
          <a:p>
            <a:pPr>
              <a:lnSpc>
                <a:spcPct val="150000"/>
              </a:lnSpc>
            </a:pPr>
            <a:r>
              <a:rPr lang="ru-RU" sz="1400" dirty="0" smtClean="0">
                <a:latin typeface="Georgia" pitchFamily="18" charset="0"/>
                <a:cs typeface="Times New Roman" pitchFamily="18" charset="0"/>
              </a:rPr>
              <a:t>По архитектурно-планировочным решениям принято установить решетку АМР-К, работающую по схеме подачи "А" (сверху вниз настилающимися на потолок струями). В ответ вывести значения скорости и избыточной температуры</a:t>
            </a:r>
            <a:r>
              <a:rPr lang="en-US" sz="1400" dirty="0" smtClean="0"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Georgia" pitchFamily="18" charset="0"/>
                <a:cs typeface="Times New Roman" pitchFamily="18" charset="0"/>
              </a:rPr>
              <a:t>на входе в рабочую зону.</a:t>
            </a:r>
            <a:endParaRPr lang="ru-RU" sz="1400" dirty="0"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3435846"/>
            <a:ext cx="2952328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spcAft>
                <a:spcPts val="1200"/>
              </a:spcAft>
              <a:defRPr/>
            </a:pPr>
            <a:r>
              <a:rPr lang="ru-RU" sz="1200" dirty="0">
                <a:latin typeface="Georgia" pitchFamily="18" charset="0"/>
                <a:cs typeface="Times New Roman" pitchFamily="18" charset="0"/>
              </a:rPr>
              <a:t>Варианты ответов:</a:t>
            </a:r>
          </a:p>
          <a:p>
            <a:pPr marL="457200" lvl="0" indent="-457200">
              <a:spcBef>
                <a:spcPct val="0"/>
              </a:spcBef>
              <a:defRPr/>
            </a:pPr>
            <a:r>
              <a:rPr lang="ru-RU" sz="1200" dirty="0">
                <a:latin typeface="Georgia" pitchFamily="18" charset="0"/>
                <a:cs typeface="Times New Roman" pitchFamily="18" charset="0"/>
              </a:rPr>
              <a:t>0.4, </a:t>
            </a:r>
            <a:r>
              <a:rPr lang="ru-RU" sz="1200" dirty="0" smtClean="0">
                <a:latin typeface="Georgia" pitchFamily="18" charset="0"/>
                <a:cs typeface="Times New Roman" pitchFamily="18" charset="0"/>
              </a:rPr>
              <a:t>0.3</a:t>
            </a:r>
            <a:endParaRPr lang="ru-RU" sz="1200" dirty="0">
              <a:latin typeface="Georgia" pitchFamily="18" charset="0"/>
              <a:cs typeface="Times New Roman" pitchFamily="18" charset="0"/>
            </a:endParaRPr>
          </a:p>
          <a:p>
            <a:pPr marL="457200" lvl="0" indent="-457200">
              <a:spcBef>
                <a:spcPct val="0"/>
              </a:spcBef>
              <a:defRPr/>
            </a:pPr>
            <a:r>
              <a:rPr lang="ru-RU" sz="1200" dirty="0">
                <a:latin typeface="Georgia" pitchFamily="18" charset="0"/>
                <a:cs typeface="Times New Roman" pitchFamily="18" charset="0"/>
              </a:rPr>
              <a:t>0.45, 0.12</a:t>
            </a:r>
          </a:p>
          <a:p>
            <a:pPr marL="457200" lvl="0" indent="-457200">
              <a:spcBef>
                <a:spcPct val="0"/>
              </a:spcBef>
              <a:defRPr/>
            </a:pPr>
            <a:r>
              <a:rPr lang="ru-RU" sz="1200" dirty="0">
                <a:latin typeface="Georgia" pitchFamily="18" charset="0"/>
                <a:cs typeface="Times New Roman" pitchFamily="18" charset="0"/>
              </a:rPr>
              <a:t>0.28, 0.8</a:t>
            </a:r>
          </a:p>
          <a:p>
            <a:pPr marL="457200" lvl="0" indent="-457200">
              <a:spcBef>
                <a:spcPct val="0"/>
              </a:spcBef>
              <a:defRPr/>
            </a:pPr>
            <a:r>
              <a:rPr lang="ru-RU" sz="1200" dirty="0">
                <a:latin typeface="Georgia" pitchFamily="18" charset="0"/>
                <a:cs typeface="Times New Roman" pitchFamily="18" charset="0"/>
              </a:rPr>
              <a:t>0.3, 0.09</a:t>
            </a:r>
          </a:p>
          <a:p>
            <a:pPr marL="457200" lvl="0" indent="-457200">
              <a:spcBef>
                <a:spcPct val="0"/>
              </a:spcBef>
              <a:defRPr/>
            </a:pPr>
            <a:r>
              <a:rPr lang="ru-RU" sz="1200" dirty="0">
                <a:latin typeface="Georgia" pitchFamily="18" charset="0"/>
                <a:cs typeface="Times New Roman" pitchFamily="18" charset="0"/>
              </a:rPr>
              <a:t>0.33, </a:t>
            </a:r>
            <a:r>
              <a:rPr lang="ru-RU" sz="1200" dirty="0" smtClean="0">
                <a:latin typeface="Georgia" pitchFamily="18" charset="0"/>
                <a:cs typeface="Times New Roman" pitchFamily="18" charset="0"/>
              </a:rPr>
              <a:t>0.3</a:t>
            </a:r>
          </a:p>
          <a:p>
            <a:pPr marL="457200" indent="-457200">
              <a:spcBef>
                <a:spcPts val="600"/>
              </a:spcBef>
              <a:defRPr/>
            </a:pPr>
            <a:r>
              <a:rPr lang="ru-RU" sz="1200" dirty="0" smtClean="0">
                <a:latin typeface="Georgia" pitchFamily="18" charset="0"/>
                <a:cs typeface="Times New Roman" pitchFamily="18" charset="0"/>
              </a:rPr>
              <a:t>Верный ответ: </a:t>
            </a:r>
            <a:r>
              <a:rPr lang="ru-RU" sz="1200" dirty="0">
                <a:latin typeface="Georgia" pitchFamily="18" charset="0"/>
                <a:cs typeface="Times New Roman" pitchFamily="18" charset="0"/>
              </a:rPr>
              <a:t>0.4, </a:t>
            </a:r>
            <a:r>
              <a:rPr lang="ru-RU" sz="1200" dirty="0" smtClean="0">
                <a:latin typeface="Georgia" pitchFamily="18" charset="0"/>
                <a:cs typeface="Times New Roman" pitchFamily="18" charset="0"/>
              </a:rPr>
              <a:t>0.3</a:t>
            </a:r>
            <a:endParaRPr lang="ru-RU" sz="1200" dirty="0">
              <a:latin typeface="Georgia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70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>
            <a:extLst>
              <a:ext uri="{FF2B5EF4-FFF2-40B4-BE49-F238E27FC236}">
                <a16:creationId xmlns:a16="http://schemas.microsoft.com/office/drawing/2014/main" xmlns="" id="{3CB0DA2D-1B32-0C47-8E90-3FCEFBA5DEF3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915566"/>
          </a:xfrm>
          <a:prstGeom prst="rect">
            <a:avLst/>
          </a:prstGeom>
        </p:spPr>
        <p:txBody>
          <a:bodyPr lIns="68580" tIns="34290" rIns="68580" bIns="3429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Подсказка (Занятие 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>
              <a:lnSpc>
                <a:spcPct val="100000"/>
              </a:lnSpc>
            </a:pPr>
            <a:endParaRPr lang="ru-RU" alt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328742" y="1563638"/>
            <a:ext cx="6486516" cy="2732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Times New Roman" pitchFamily="18" charset="0"/>
              </a:rPr>
              <a:t>В случае получения неправильного ответа следует: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j-ea"/>
              <a:cs typeface="Times New Roman" pitchFamily="18" charset="0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sz="2400" dirty="0" smtClean="0">
                <a:latin typeface="Georgia" pitchFamily="18" charset="0"/>
                <a:ea typeface="+mj-ea"/>
                <a:cs typeface="Times New Roman" pitchFamily="18" charset="0"/>
              </a:rPr>
              <a:t>о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Times New Roman" pitchFamily="18" charset="0"/>
              </a:rPr>
              <a:t>братить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Times New Roman" pitchFamily="18" charset="0"/>
              </a:rPr>
              <a:t> внимание на условные обозначения, так как индекс при переменной может сильно влиять на её значение;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ru-RU" sz="24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j-ea"/>
              <a:cs typeface="Times New Roman" pitchFamily="18" charset="0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Times New Roman" pitchFamily="18" charset="0"/>
              </a:rPr>
              <a:t>следует помнить, что при настилании струи на потолок её дальнобойность увеличивается в 1.4 раза;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ru-RU" sz="2400" dirty="0" smtClean="0">
              <a:latin typeface="Georgia" pitchFamily="18" charset="0"/>
              <a:ea typeface="+mj-ea"/>
              <a:cs typeface="Times New Roman" pitchFamily="18" charset="0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sz="2400" dirty="0" smtClean="0">
                <a:latin typeface="Georgia" pitchFamily="18" charset="0"/>
                <a:ea typeface="+mj-ea"/>
                <a:cs typeface="Times New Roman" pitchFamily="18" charset="0"/>
              </a:rPr>
              <a:t>внимательно проверить вычисления, при необходимости воспользоваться таблицами </a:t>
            </a:r>
            <a:r>
              <a:rPr lang="en-US" sz="2400" dirty="0" smtClean="0">
                <a:latin typeface="Georgia" pitchFamily="18" charset="0"/>
                <a:ea typeface="+mj-ea"/>
                <a:cs typeface="Times New Roman" pitchFamily="18" charset="0"/>
              </a:rPr>
              <a:t>Excel</a:t>
            </a:r>
            <a:r>
              <a:rPr lang="ru-RU" sz="2400" dirty="0" smtClean="0">
                <a:latin typeface="Georgia" pitchFamily="18" charset="0"/>
                <a:ea typeface="+mj-ea"/>
                <a:cs typeface="Times New Roman" pitchFamily="18" charset="0"/>
              </a:rPr>
              <a:t> или другими средствами автоматизации расчётов.</a:t>
            </a:r>
            <a:endParaRPr kumimoji="0" lang="ru-RU" sz="24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511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>
            <a:extLst>
              <a:ext uri="{FF2B5EF4-FFF2-40B4-BE49-F238E27FC236}">
                <a16:creationId xmlns:a16="http://schemas.microsoft.com/office/drawing/2014/main" xmlns="" id="{3CB0DA2D-1B32-0C47-8E90-3FCEFBA5DEF3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915566"/>
          </a:xfrm>
          <a:prstGeom prst="rect">
            <a:avLst/>
          </a:prstGeom>
        </p:spPr>
        <p:txBody>
          <a:bodyPr lIns="68580" tIns="34290" rIns="68580" bIns="3429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Полное решение 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 (Занятие 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>
              <a:lnSpc>
                <a:spcPct val="100000"/>
              </a:lnSpc>
            </a:pPr>
            <a:endParaRPr lang="ru-RU" alt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6152" y="948328"/>
            <a:ext cx="5572164" cy="2813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6152" y="3792257"/>
            <a:ext cx="5232398" cy="1155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2951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3daa27b1560122f2c66746e4552c6618597f26"/>
</p:tagLst>
</file>

<file path=ppt/theme/theme1.xml><?xml version="1.0" encoding="utf-8"?>
<a:theme xmlns:a="http://schemas.openxmlformats.org/drawingml/2006/main" name="МГСУ2020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МГСУ2020</Template>
  <TotalTime>1101</TotalTime>
  <Words>880</Words>
  <Application>Microsoft Office PowerPoint</Application>
  <PresentationFormat>Экран (16:9)</PresentationFormat>
  <Paragraphs>77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МГСУ2020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Таракин Михаил Игоревич</dc:creator>
  <cp:lastModifiedBy>Миронов</cp:lastModifiedBy>
  <cp:revision>24</cp:revision>
  <dcterms:created xsi:type="dcterms:W3CDTF">2020-05-21T14:07:07Z</dcterms:created>
  <dcterms:modified xsi:type="dcterms:W3CDTF">2021-04-02T07:19:11Z</dcterms:modified>
</cp:coreProperties>
</file>