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68" r:id="rId2"/>
    <p:sldId id="276" r:id="rId3"/>
    <p:sldId id="278" r:id="rId4"/>
    <p:sldId id="277" r:id="rId5"/>
    <p:sldId id="279" r:id="rId6"/>
    <p:sldId id="280" r:id="rId7"/>
    <p:sldId id="281" r:id="rId8"/>
    <p:sldId id="282" r:id="rId9"/>
    <p:sldId id="283" r:id="rId10"/>
    <p:sldId id="286" r:id="rId11"/>
    <p:sldId id="284" r:id="rId12"/>
    <p:sldId id="285" r:id="rId13"/>
    <p:sldId id="287" r:id="rId14"/>
    <p:sldId id="288" r:id="rId15"/>
    <p:sldId id="289" r:id="rId16"/>
    <p:sldId id="290" r:id="rId17"/>
  </p:sldIdLst>
  <p:sldSz cx="9144000" cy="5143500" type="screen16x9"/>
  <p:notesSz cx="6858000" cy="9144000"/>
  <p:custDataLst>
    <p:tags r:id="rId18"/>
  </p:custDataLst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3" autoAdjust="0"/>
  </p:normalViewPr>
  <p:slideViewPr>
    <p:cSldViewPr>
      <p:cViewPr>
        <p:scale>
          <a:sx n="125" d="100"/>
          <a:sy n="125" d="100"/>
        </p:scale>
        <p:origin x="-756" y="-4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084CA8-20AF-4FA2-8A03-53027B43F601}" type="datetime1">
              <a:rPr lang="ru-RU" smtClean="0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E0829-6DA9-4E4C-ACAF-43AD1E7ECEA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37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96A13-4ADF-4EFF-99F6-83FD29279114}" type="datetime1">
              <a:rPr lang="ru-RU" smtClean="0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E24F-03E6-4C95-9642-3B44ADF42B6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78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259CB-1192-4051-B036-E1F84E5017C5}" type="datetime1">
              <a:rPr lang="ru-RU" smtClean="0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970AC-9F46-4FEC-9852-EA1A11CD417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76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2E07E7-FDC0-46B4-9D91-523A4E15F2E5}" type="datetime1">
              <a:rPr lang="ru-RU" smtClean="0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062E7-11AF-4ED4-BB36-93E8A712308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2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91BAE-A13B-44DD-86AE-6C54265EC280}" type="datetime1">
              <a:rPr lang="ru-RU" smtClean="0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07F5-9AAE-4D06-8293-91773B0446E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09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B3BAA-FB98-4A38-858E-F15FB36221B7}" type="datetime1">
              <a:rPr lang="ru-RU" smtClean="0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3B9D8-1B41-46DC-8FE9-B012A5EBA18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54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825D9-A7D8-4366-82A4-CC66E9FEFB30}" type="datetime1">
              <a:rPr lang="ru-RU" smtClean="0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6D2B5-09E7-4476-96BC-3B2B786D797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89FA8-3EA6-4D6A-999E-0AC39BEB47C2}" type="datetime1">
              <a:rPr lang="ru-RU" smtClean="0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C9872-CC77-4DD4-AAC8-0DF10A2872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0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001A29-8521-4D71-B854-58DBF8423CC6}" type="datetime1">
              <a:rPr lang="ru-RU" smtClean="0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56F61-C1BC-4B2B-B008-FEE7A33BB83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15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54167-1770-47A8-AEC5-D9DE2F475E65}" type="datetime1">
              <a:rPr lang="ru-RU" smtClean="0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FE71F-A107-4B7D-A618-CAAAFD4D180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C4D474-3BB3-4F7C-9295-8509606100C2}" type="datetime1">
              <a:rPr lang="ru-RU" smtClean="0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E00B0-E8D6-437C-A86E-D70442DF1AD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87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65A3E4-9893-4D26-8811-C3DBBA50C113}" type="datetime1">
              <a:rPr lang="ru-RU" smtClean="0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2B6AFE-35B5-4C80-9D96-A2925F014FE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08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491630"/>
            <a:ext cx="8064896" cy="108012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занятия №3, 4</a:t>
            </a:r>
            <a:endParaRPr lang="ru-RU" altLang="ru-RU" sz="4100" b="1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altLang="ru-RU" sz="4100" b="1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altLang="ru-RU" sz="41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6" y="3135652"/>
            <a:ext cx="7056786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Раздел: </a:t>
            </a:r>
            <a:r>
              <a:rPr lang="ru-RU" sz="2000" b="1" dirty="0" smtClean="0">
                <a:solidFill>
                  <a:schemeClr val="bg1"/>
                </a:solidFill>
              </a:rPr>
              <a:t>Расчёт </a:t>
            </a:r>
            <a:r>
              <a:rPr lang="ru-RU" sz="2000" b="1" dirty="0">
                <a:solidFill>
                  <a:schemeClr val="bg1"/>
                </a:solidFill>
              </a:rPr>
              <a:t>воздухообмена в помещении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Тема</a:t>
            </a:r>
            <a:r>
              <a:rPr lang="ru-RU" sz="2000" b="1" dirty="0">
                <a:solidFill>
                  <a:schemeClr val="bg1"/>
                </a:solidFill>
              </a:rPr>
              <a:t>: </a:t>
            </a:r>
            <a:r>
              <a:rPr lang="ru-RU" sz="2000" b="1" dirty="0" smtClean="0">
                <a:solidFill>
                  <a:schemeClr val="bg1"/>
                </a:solidFill>
              </a:rPr>
              <a:t>Определение </a:t>
            </a:r>
            <a:r>
              <a:rPr lang="ru-RU" sz="2000" b="1" dirty="0">
                <a:solidFill>
                  <a:schemeClr val="bg1"/>
                </a:solidFill>
              </a:rPr>
              <a:t>расчетного значения </a:t>
            </a:r>
            <a:r>
              <a:rPr lang="ru-RU" sz="2000" b="1" dirty="0" err="1">
                <a:solidFill>
                  <a:schemeClr val="bg1"/>
                </a:solidFill>
              </a:rPr>
              <a:t>теплоизбытков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56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491630"/>
            <a:ext cx="8064896" cy="108012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занятия №5, 6</a:t>
            </a:r>
            <a:endParaRPr lang="ru-RU" altLang="ru-RU" sz="4100" b="1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altLang="ru-RU" sz="41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6" y="3135652"/>
            <a:ext cx="7056786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Раздел: </a:t>
            </a:r>
            <a:r>
              <a:rPr lang="ru-RU" sz="2000" b="1" dirty="0" smtClean="0">
                <a:solidFill>
                  <a:schemeClr val="bg1"/>
                </a:solidFill>
              </a:rPr>
              <a:t>Расчёт </a:t>
            </a:r>
            <a:r>
              <a:rPr lang="ru-RU" sz="2000" b="1" dirty="0">
                <a:solidFill>
                  <a:schemeClr val="bg1"/>
                </a:solidFill>
              </a:rPr>
              <a:t>воздухообмена в помещении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Тема</a:t>
            </a:r>
            <a:r>
              <a:rPr lang="ru-RU" sz="2000" b="1" dirty="0">
                <a:solidFill>
                  <a:schemeClr val="bg1"/>
                </a:solidFill>
              </a:rPr>
              <a:t>: </a:t>
            </a:r>
            <a:r>
              <a:rPr lang="ru-RU" sz="2000" b="1" dirty="0" smtClean="0">
                <a:solidFill>
                  <a:schemeClr val="bg1"/>
                </a:solidFill>
              </a:rPr>
              <a:t>Определение </a:t>
            </a:r>
            <a:r>
              <a:rPr lang="ru-RU" sz="2000" b="1" dirty="0">
                <a:solidFill>
                  <a:schemeClr val="bg1"/>
                </a:solidFill>
              </a:rPr>
              <a:t>расчетного значения </a:t>
            </a:r>
            <a:r>
              <a:rPr lang="ru-RU" sz="2000" b="1" dirty="0" err="1">
                <a:solidFill>
                  <a:schemeClr val="bg1"/>
                </a:solidFill>
              </a:rPr>
              <a:t>теплоизбытков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03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707905" y="1130960"/>
            <a:ext cx="3528391" cy="360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Georgia" pitchFamily="18" charset="0"/>
                <a:ea typeface="+mj-ea"/>
                <a:cs typeface="Times New Roman" pitchFamily="18" charset="0"/>
              </a:rPr>
              <a:t>Определение поступлений теплоты, влаги и углекислого газа от людей определяется по таблице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C:\Users\1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1491630"/>
            <a:ext cx="3643337" cy="342902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5575" y="1275606"/>
            <a:ext cx="3286148" cy="35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Georgia" pitchFamily="18" charset="0"/>
                <a:ea typeface="+mj-ea"/>
                <a:cs typeface="Times New Roman" pitchFamily="18" charset="0"/>
              </a:rPr>
              <a:t>Теплопоступления от искусственного освещения рассчитываются по формуле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4269" y="1845341"/>
            <a:ext cx="1375651" cy="2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87" y="2202532"/>
            <a:ext cx="3631617" cy="210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52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11760" y="1275606"/>
            <a:ext cx="4170086" cy="474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latin typeface="Georgia" pitchFamily="18" charset="0"/>
                <a:ea typeface="+mj-ea"/>
                <a:cs typeface="Times New Roman" pitchFamily="18" charset="0"/>
              </a:rPr>
              <a:t>Теплопоступления от приборов системы отопления рассчитываются по формуле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6027" y="1771661"/>
            <a:ext cx="1689749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0605" y="1843099"/>
            <a:ext cx="1008286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84354" y="2766420"/>
            <a:ext cx="432870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Georgia" pitchFamily="18" charset="0"/>
                <a:ea typeface="+mj-ea"/>
                <a:cs typeface="Times New Roman" pitchFamily="18" charset="0"/>
              </a:rPr>
              <a:t>Теплопотери в режиме вентиляции рассчитываются по формуле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2784" y="3337924"/>
            <a:ext cx="159239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5270" y="4088023"/>
            <a:ext cx="1571536" cy="5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46806" y="3498660"/>
            <a:ext cx="778124" cy="36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Для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ХП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46806" y="4088023"/>
            <a:ext cx="778123" cy="385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Для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ПП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37956" y="3384358"/>
            <a:ext cx="4165057" cy="110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92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 типовой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31640" y="916710"/>
            <a:ext cx="6143668" cy="482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Рассчитать поступления теплоты,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влаги и углекислого газа в помещение здания по следующим исходным данным: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544" y="3829066"/>
            <a:ext cx="5686592" cy="1178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sz="105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Варианты ответов: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ru-RU" sz="1050" dirty="0" smtClean="0">
                <a:latin typeface="Georgia" pitchFamily="18" charset="0"/>
                <a:ea typeface="+mj-ea"/>
                <a:cs typeface="Times New Roman" pitchFamily="18" charset="0"/>
              </a:rPr>
              <a:t>278, 1073, 801, 1135, 733, 1117, 1.12, 0.5, 0.55, 185, 107.4, 814, 960.5, </a:t>
            </a:r>
            <a:r>
              <a:rPr lang="ru-RU" sz="1050" dirty="0" smtClean="0">
                <a:latin typeface="Georgia" pitchFamily="18" charset="0"/>
                <a:ea typeface="+mj-ea"/>
                <a:cs typeface="Times New Roman" pitchFamily="18" charset="0"/>
              </a:rPr>
              <a:t>197</a:t>
            </a:r>
            <a:endParaRPr lang="ru-RU" sz="1050" dirty="0" smtClean="0">
              <a:latin typeface="Georgia" pitchFamily="18" charset="0"/>
              <a:ea typeface="+mj-ea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114, 811, 350, 1555, 1120,</a:t>
            </a:r>
            <a:r>
              <a:rPr kumimoji="0" lang="ru-RU" sz="105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1385, 2.28, 0.9, 0.91, 185, 84, 668, 811.4, 200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lang="ru-RU" sz="1050" dirty="0" smtClean="0">
                <a:latin typeface="Georgia" pitchFamily="18" charset="0"/>
                <a:ea typeface="+mj-ea"/>
                <a:cs typeface="Times New Roman" pitchFamily="18" charset="0"/>
              </a:rPr>
              <a:t>524, 916, 601.5, 869, 811, 1546, 1.06, 0.05, 0.85, 204, 124, 965, 1013, 235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ru-RU" sz="1050" dirty="0" smtClean="0">
                <a:latin typeface="Georgia" pitchFamily="18" charset="0"/>
                <a:ea typeface="+mj-ea"/>
                <a:cs typeface="Times New Roman" pitchFamily="18" charset="0"/>
              </a:rPr>
              <a:t>140, 648, 915, 986, 897, 986, 2.16, 0.7, 0.95, 190, 120, 864, 889, 200</a:t>
            </a:r>
          </a:p>
          <a:p>
            <a:pPr marL="457200" lvl="0" indent="-457200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050" dirty="0" smtClean="0">
                <a:latin typeface="Georgia" pitchFamily="18" charset="0"/>
                <a:ea typeface="+mj-ea"/>
                <a:cs typeface="Times New Roman" pitchFamily="18" charset="0"/>
              </a:rPr>
              <a:t>900, </a:t>
            </a:r>
            <a:r>
              <a:rPr lang="ru-RU" sz="1050" dirty="0" smtClean="0">
                <a:latin typeface="Georgia" pitchFamily="18" charset="0"/>
                <a:cs typeface="Times New Roman" pitchFamily="18" charset="0"/>
              </a:rPr>
              <a:t>1555, 811, 1060, 811, 1117, 1.18, 0.091, 1.1, 200, 102, 795, 1040, </a:t>
            </a:r>
            <a:r>
              <a:rPr lang="ru-RU" sz="1050" dirty="0" smtClean="0">
                <a:latin typeface="Georgia" pitchFamily="18" charset="0"/>
                <a:cs typeface="Times New Roman" pitchFamily="18" charset="0"/>
              </a:rPr>
              <a:t>215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ru-RU" sz="1050" b="1" i="1" dirty="0" smtClean="0">
                <a:latin typeface="Georgia" pitchFamily="18" charset="0"/>
                <a:ea typeface="+mj-ea"/>
                <a:cs typeface="Times New Roman" pitchFamily="18" charset="0"/>
              </a:rPr>
              <a:t>Верный ответ:</a:t>
            </a:r>
            <a:r>
              <a:rPr lang="ru-RU" sz="1050" i="1" dirty="0" smtClean="0">
                <a:latin typeface="Georgia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050" dirty="0">
                <a:latin typeface="Georgia" pitchFamily="18" charset="0"/>
                <a:cs typeface="Times New Roman" pitchFamily="18" charset="0"/>
              </a:rPr>
              <a:t>278, 1073, 801, 1135, 733, 1117, 1.12, 0.5, 0.55, 185, 107.4, 814, 960.5, </a:t>
            </a:r>
            <a:r>
              <a:rPr lang="ru-RU" sz="1050" dirty="0" smtClean="0">
                <a:latin typeface="Georgia" pitchFamily="18" charset="0"/>
                <a:cs typeface="Times New Roman" pitchFamily="18" charset="0"/>
              </a:rPr>
              <a:t>197</a:t>
            </a:r>
            <a:endParaRPr lang="ru-RU" sz="1050" dirty="0" smtClean="0">
              <a:latin typeface="Georgia" pitchFamily="18" charset="0"/>
              <a:ea typeface="+mj-ea"/>
              <a:cs typeface="Times New Roman" pitchFamily="18" charset="0"/>
            </a:endParaRPr>
          </a:p>
          <a:p>
            <a:pPr marL="457200" lvl="0" indent="-457200" algn="ctr">
              <a:spcBef>
                <a:spcPct val="0"/>
              </a:spcBef>
              <a:buAutoNum type="arabicParenR"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3" descr="C:\Users\1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16" y="1537395"/>
            <a:ext cx="4120637" cy="104947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64472" y="1529579"/>
            <a:ext cx="3643338" cy="2466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70000"/>
              </a:lnSpc>
              <a:spcBef>
                <a:spcPct val="0"/>
              </a:spcBef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В ответ вывести следующие величины:</a:t>
            </a:r>
          </a:p>
          <a:p>
            <a:pPr marL="266700" lvl="0" indent="-190500">
              <a:lnSpc>
                <a:spcPct val="17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050" dirty="0" smtClean="0">
                <a:latin typeface="Georgia" pitchFamily="18" charset="0"/>
                <a:ea typeface="+mj-ea"/>
                <a:cs typeface="Times New Roman" pitchFamily="18" charset="0"/>
              </a:rPr>
              <a:t>явные </a:t>
            </a:r>
            <a:r>
              <a:rPr lang="ru-RU" sz="1050" dirty="0" smtClean="0">
                <a:latin typeface="Georgia" pitchFamily="18" charset="0"/>
                <a:ea typeface="+mj-ea"/>
                <a:cs typeface="Times New Roman" pitchFamily="18" charset="0"/>
              </a:rPr>
              <a:t>и полные теплопоступления от людей в ТП, ПП и ХП;</a:t>
            </a:r>
          </a:p>
          <a:p>
            <a:pPr marL="266700" lvl="0" indent="-190500">
              <a:lnSpc>
                <a:spcPct val="17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влаговыделения</a:t>
            </a:r>
            <a:r>
              <a:rPr lang="ru-RU" sz="105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Georgia" pitchFamily="18" charset="0"/>
                <a:cs typeface="Times New Roman" pitchFamily="18" charset="0"/>
              </a:rPr>
              <a:t>в ТП, ПП и ХП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;</a:t>
            </a:r>
          </a:p>
          <a:p>
            <a:pPr marL="266700" lvl="0" indent="-190500">
              <a:lnSpc>
                <a:spcPct val="17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050" dirty="0" smtClean="0">
                <a:latin typeface="Georgia" pitchFamily="18" charset="0"/>
                <a:ea typeface="+mj-ea"/>
                <a:cs typeface="Times New Roman" pitchFamily="18" charset="0"/>
              </a:rPr>
              <a:t>выделения </a:t>
            </a:r>
            <a:r>
              <a:rPr lang="ru-RU" sz="1050" dirty="0" smtClean="0">
                <a:latin typeface="Georgia" pitchFamily="18" charset="0"/>
                <a:ea typeface="+mj-ea"/>
                <a:cs typeface="Times New Roman" pitchFamily="18" charset="0"/>
              </a:rPr>
              <a:t>углекислого газа;</a:t>
            </a:r>
          </a:p>
          <a:p>
            <a:pPr marL="266700" lvl="0" indent="-190500">
              <a:lnSpc>
                <a:spcPct val="17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kumimoji="0" lang="ru-RU" sz="105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теплопоступления </a:t>
            </a:r>
            <a:r>
              <a:rPr kumimoji="0" lang="ru-RU" sz="105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от </a:t>
            </a:r>
            <a:r>
              <a:rPr kumimoji="0" lang="ru-RU" sz="105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искусственного </a:t>
            </a:r>
            <a:r>
              <a:rPr kumimoji="0" lang="ru-RU" sz="105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освещения;</a:t>
            </a:r>
          </a:p>
          <a:p>
            <a:pPr marL="266700" lvl="0" indent="-190500">
              <a:lnSpc>
                <a:spcPct val="17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050" dirty="0" smtClean="0">
                <a:latin typeface="Georgia" pitchFamily="18" charset="0"/>
                <a:ea typeface="+mj-ea"/>
                <a:cs typeface="Times New Roman" pitchFamily="18" charset="0"/>
              </a:rPr>
              <a:t>теплопоступления </a:t>
            </a:r>
            <a:r>
              <a:rPr lang="ru-RU" sz="1050" dirty="0" smtClean="0">
                <a:latin typeface="Georgia" pitchFamily="18" charset="0"/>
                <a:ea typeface="+mj-ea"/>
                <a:cs typeface="Times New Roman" pitchFamily="18" charset="0"/>
              </a:rPr>
              <a:t>от приборов системы </a:t>
            </a:r>
            <a:r>
              <a:rPr lang="ru-RU" sz="1050" dirty="0" smtClean="0">
                <a:latin typeface="Georgia" pitchFamily="18" charset="0"/>
                <a:ea typeface="+mj-ea"/>
                <a:cs typeface="Times New Roman" pitchFamily="18" charset="0"/>
              </a:rPr>
              <a:t>отопления </a:t>
            </a:r>
            <a:r>
              <a:rPr lang="ru-RU" sz="1050" dirty="0" smtClean="0">
                <a:latin typeface="Georgia" pitchFamily="18" charset="0"/>
                <a:ea typeface="+mj-ea"/>
                <a:cs typeface="Times New Roman" pitchFamily="18" charset="0"/>
              </a:rPr>
              <a:t>в ХП;</a:t>
            </a:r>
          </a:p>
          <a:p>
            <a:pPr marL="266700" lvl="0" indent="-190500">
              <a:lnSpc>
                <a:spcPct val="17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050" dirty="0" smtClean="0">
                <a:latin typeface="Georgia" pitchFamily="18" charset="0"/>
                <a:ea typeface="+mj-ea"/>
                <a:cs typeface="Times New Roman" pitchFamily="18" charset="0"/>
              </a:rPr>
              <a:t>теплопотери </a:t>
            </a:r>
            <a:r>
              <a:rPr lang="ru-RU" sz="1050" dirty="0" smtClean="0">
                <a:latin typeface="Georgia" pitchFamily="18" charset="0"/>
                <a:ea typeface="+mj-ea"/>
                <a:cs typeface="Times New Roman" pitchFamily="18" charset="0"/>
              </a:rPr>
              <a:t>в режиме вентиляции в ХП и ПП</a:t>
            </a:r>
            <a:r>
              <a:rPr lang="ru-RU" sz="1050" dirty="0" smtClean="0">
                <a:latin typeface="Georgia" pitchFamily="18" charset="0"/>
                <a:ea typeface="+mj-ea"/>
                <a:cs typeface="Times New Roman" pitchFamily="18" charset="0"/>
              </a:rPr>
              <a:t>.</a:t>
            </a:r>
            <a:endParaRPr lang="ru-RU" sz="1050" dirty="0" smtClean="0"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9264" y="2666605"/>
            <a:ext cx="841261" cy="1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9264" y="2884913"/>
            <a:ext cx="719750" cy="17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2037" y="3137342"/>
            <a:ext cx="647742" cy="14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41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Подсказка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83568" y="1563638"/>
            <a:ext cx="7776864" cy="2732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В случае получения неправильного ответа следует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проверить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размерности во всех вычислениях и, при необходимости, ввести поправочные коэффициенты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;</a:t>
            </a:r>
            <a:endParaRPr kumimoji="0" lang="ru-RU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проверить 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порядок вывода ответов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;</a:t>
            </a:r>
            <a:endParaRPr lang="ru-RU" sz="1600" dirty="0" smtClean="0">
              <a:latin typeface="Georgia" pitchFamily="18" charset="0"/>
              <a:ea typeface="+mj-ea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внимательно </a:t>
            </a:r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проверить вычисления, при необходимости воспользоваться таблицами </a:t>
            </a:r>
            <a:r>
              <a:rPr lang="en-US" sz="1600" dirty="0" smtClean="0">
                <a:latin typeface="Georgia" pitchFamily="18" charset="0"/>
                <a:ea typeface="+mj-ea"/>
                <a:cs typeface="Times New Roman" pitchFamily="18" charset="0"/>
              </a:rPr>
              <a:t>Excel</a:t>
            </a:r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 или другими средствами автоматизации расчётов</a:t>
            </a:r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решение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(Занятия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5, 6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24" y="988714"/>
            <a:ext cx="2369920" cy="370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3044" y="992524"/>
            <a:ext cx="2500330" cy="379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6499" y="1007363"/>
            <a:ext cx="2711666" cy="358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29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самостоятельного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42910" y="2035964"/>
            <a:ext cx="7858180" cy="1615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Georgia" pitchFamily="18" charset="0"/>
                <a:ea typeface="+mj-ea"/>
                <a:cs typeface="Times New Roman" pitchFamily="18" charset="0"/>
              </a:rPr>
              <a:t>Определить как изменятся теплопоступления, если: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latin typeface="Georgia" pitchFamily="18" charset="0"/>
                <a:ea typeface="+mj-ea"/>
                <a:cs typeface="Times New Roman" pitchFamily="18" charset="0"/>
              </a:rPr>
              <a:t>температурный график системы отопления изменить на 85-70;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увеличить </a:t>
            </a:r>
            <a:r>
              <a:rPr lang="ru-RU" dirty="0" smtClean="0">
                <a:latin typeface="Georgia" pitchFamily="18" charset="0"/>
                <a:ea typeface="+mj-ea"/>
                <a:cs typeface="Times New Roman" pitchFamily="18" charset="0"/>
              </a:rPr>
              <a:t>количество людей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в 2 раза;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latin typeface="Georgia" pitchFamily="18" charset="0"/>
                <a:ea typeface="+mj-ea"/>
                <a:cs typeface="Times New Roman" pitchFamily="18" charset="0"/>
              </a:rPr>
              <a:t>понизить температуру наружного  воздуха в ХП на 10 градусов.</a:t>
            </a:r>
            <a:endParaRPr kumimoji="0" lang="ru-RU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7692" y="1157009"/>
            <a:ext cx="418146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1650" y="1532059"/>
            <a:ext cx="5827126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6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40537"/>
            <a:ext cx="4000528" cy="58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0820" y="1707654"/>
            <a:ext cx="4402360" cy="330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02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062" y="1059582"/>
            <a:ext cx="4925875" cy="173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9191" y="3003798"/>
            <a:ext cx="4805616" cy="176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70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0210" y="1971784"/>
            <a:ext cx="235787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1582" y="4298960"/>
            <a:ext cx="366324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76" y="1069932"/>
            <a:ext cx="2721914" cy="267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104" y="3856014"/>
            <a:ext cx="136004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1\Desktop\Снимок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056" y="1069931"/>
            <a:ext cx="3903120" cy="1039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8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 типовой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3308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dirty="0">
                <a:latin typeface="Georgia" pitchFamily="18" charset="0"/>
                <a:cs typeface="Times New Roman" pitchFamily="18" charset="0"/>
              </a:rPr>
              <a:t>Рассчитать теплопоступления через окно для помещения с одним окном, ориентированным на СВ. Географическая широта </a:t>
            </a:r>
            <a:r>
              <a:rPr lang="ru-RU" i="1" dirty="0">
                <a:latin typeface="Georgia" pitchFamily="18" charset="0"/>
              </a:rPr>
              <a:t>φ</a:t>
            </a:r>
            <a:r>
              <a:rPr lang="ru-RU" dirty="0">
                <a:latin typeface="Georgia" pitchFamily="18" charset="0"/>
              </a:rPr>
              <a:t>=44°с.ш., площадь окна </a:t>
            </a:r>
            <a:r>
              <a:rPr lang="ru-RU" i="1" dirty="0" err="1" smtClean="0">
                <a:latin typeface="Georgia" pitchFamily="18" charset="0"/>
              </a:rPr>
              <a:t>А</a:t>
            </a:r>
            <a:r>
              <a:rPr lang="ru-RU" sz="1100" dirty="0" err="1" smtClean="0">
                <a:latin typeface="Georgia" pitchFamily="18" charset="0"/>
              </a:rPr>
              <a:t>ок</a:t>
            </a:r>
            <a:r>
              <a:rPr lang="ru-RU" dirty="0" smtClean="0">
                <a:latin typeface="Georgia" pitchFamily="18" charset="0"/>
              </a:rPr>
              <a:t>=1,2×0,9=1,08 </a:t>
            </a:r>
            <a:r>
              <a:rPr lang="ru-RU" dirty="0">
                <a:latin typeface="Georgia" pitchFamily="18" charset="0"/>
              </a:rPr>
              <a:t>м</a:t>
            </a:r>
            <a:r>
              <a:rPr lang="ru-RU" baseline="30000" dirty="0">
                <a:latin typeface="Georgia" pitchFamily="18" charset="0"/>
              </a:rPr>
              <a:t>2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3075806"/>
            <a:ext cx="2520280" cy="1701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355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Georgia" pitchFamily="18" charset="0"/>
                <a:ea typeface="+mj-ea"/>
                <a:cs typeface="Times New Roman" pitchFamily="18" charset="0"/>
              </a:rPr>
              <a:t>Варианты ответов:</a:t>
            </a:r>
          </a:p>
          <a:p>
            <a:pPr marL="193675" marR="0" indent="-193675" defTabSz="914355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latin typeface="Georgia" pitchFamily="18" charset="0"/>
                <a:ea typeface="+mj-ea"/>
                <a:cs typeface="Times New Roman" pitchFamily="18" charset="0"/>
              </a:rPr>
              <a:t>568</a:t>
            </a:r>
          </a:p>
          <a:p>
            <a:pPr marL="193675" marR="0" indent="-193675" defTabSz="914355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latin typeface="Georgia" pitchFamily="18" charset="0"/>
                <a:ea typeface="+mj-ea"/>
                <a:cs typeface="Times New Roman" pitchFamily="18" charset="0"/>
              </a:rPr>
              <a:t>329</a:t>
            </a:r>
          </a:p>
          <a:p>
            <a:pPr marL="193675" marR="0" indent="-193675" defTabSz="914355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latin typeface="Georgia" pitchFamily="18" charset="0"/>
                <a:ea typeface="+mj-ea"/>
                <a:cs typeface="Times New Roman" pitchFamily="18" charset="0"/>
              </a:rPr>
              <a:t>229</a:t>
            </a:r>
          </a:p>
          <a:p>
            <a:pPr marL="193675" marR="0" indent="-193675" defTabSz="914355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latin typeface="Georgia" pitchFamily="18" charset="0"/>
                <a:ea typeface="+mj-ea"/>
                <a:cs typeface="Times New Roman" pitchFamily="18" charset="0"/>
              </a:rPr>
              <a:t>115</a:t>
            </a:r>
          </a:p>
          <a:p>
            <a:pPr marL="193675" marR="0" indent="-193675" defTabSz="914355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latin typeface="Georgia" pitchFamily="18" charset="0"/>
                <a:ea typeface="+mj-ea"/>
                <a:cs typeface="Times New Roman" pitchFamily="18" charset="0"/>
              </a:rPr>
              <a:t>499</a:t>
            </a:r>
          </a:p>
          <a:p>
            <a:pPr marL="0" marR="0" indent="0" defTabSz="914355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Georgia" pitchFamily="18" charset="0"/>
                <a:ea typeface="+mj-ea"/>
                <a:cs typeface="Times New Roman" pitchFamily="18" charset="0"/>
              </a:rPr>
              <a:t>Правильный ответ: 229</a:t>
            </a:r>
            <a:endParaRPr lang="ru-RU" sz="1200" dirty="0">
              <a:latin typeface="Georgia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Подсказка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28742" y="1563638"/>
            <a:ext cx="6486516" cy="2732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В случае получения неправильного ответа следует:</a:t>
            </a: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проверить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размерности во всех вычислениях и, при необходимости, ввести поправочные коэффициенты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;</a:t>
            </a: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проверить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правильность вычисления угловых функций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;</a:t>
            </a: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400" dirty="0" smtClean="0">
                <a:latin typeface="Georgia" pitchFamily="18" charset="0"/>
                <a:ea typeface="+mj-ea"/>
                <a:cs typeface="Times New Roman" pitchFamily="18" charset="0"/>
              </a:rPr>
              <a:t>нарисовать </a:t>
            </a:r>
            <a:r>
              <a:rPr lang="ru-RU" sz="2400" dirty="0" smtClean="0">
                <a:latin typeface="Georgia" pitchFamily="18" charset="0"/>
                <a:ea typeface="+mj-ea"/>
                <a:cs typeface="Times New Roman" pitchFamily="18" charset="0"/>
              </a:rPr>
              <a:t>поясняющий рисунок.</a:t>
            </a: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7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решение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(Занятия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3, 4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196045"/>
            <a:ext cx="2679237" cy="371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178131"/>
            <a:ext cx="2428892" cy="360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2160" y="1131590"/>
            <a:ext cx="28466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78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самостоятельного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42910" y="1635646"/>
            <a:ext cx="785818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dirty="0" smtClean="0">
                <a:latin typeface="Georgia" pitchFamily="18" charset="0"/>
                <a:ea typeface="+mj-ea"/>
                <a:cs typeface="Times New Roman" pitchFamily="18" charset="0"/>
              </a:rPr>
              <a:t>Определить как изменятся теплопоступления, если</a:t>
            </a:r>
            <a:r>
              <a:rPr lang="ru-RU" sz="1700" dirty="0" smtClean="0">
                <a:latin typeface="Georgia" pitchFamily="18" charset="0"/>
                <a:ea typeface="+mj-ea"/>
                <a:cs typeface="Times New Roman" pitchFamily="18" charset="0"/>
              </a:rPr>
              <a:t>:</a:t>
            </a:r>
            <a:br>
              <a:rPr lang="ru-RU" sz="1700" dirty="0" smtClean="0">
                <a:latin typeface="Georgia" pitchFamily="18" charset="0"/>
                <a:ea typeface="+mj-ea"/>
                <a:cs typeface="Times New Roman" pitchFamily="18" charset="0"/>
              </a:rPr>
            </a:br>
            <a:endParaRPr lang="ru-RU" sz="1700" dirty="0" smtClean="0">
              <a:latin typeface="Georgia" pitchFamily="18" charset="0"/>
              <a:ea typeface="+mj-ea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sz="1700" dirty="0" smtClean="0">
                <a:latin typeface="Georgia" pitchFamily="18" charset="0"/>
                <a:ea typeface="+mj-ea"/>
                <a:cs typeface="Times New Roman" pitchFamily="18" charset="0"/>
              </a:rPr>
              <a:t>переместить здание по меридиану на 10</a:t>
            </a:r>
            <a:r>
              <a:rPr lang="ru-RU" sz="1700" dirty="0" smtClean="0">
                <a:latin typeface="Georgia" pitchFamily="18" charset="0"/>
              </a:rPr>
              <a:t>° к югу;</a:t>
            </a:r>
            <a:endParaRPr lang="ru-RU" sz="1700" dirty="0" smtClean="0">
              <a:latin typeface="Georgia" pitchFamily="18" charset="0"/>
              <a:ea typeface="+mj-ea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700" dirty="0" smtClean="0">
                <a:latin typeface="Georgia" pitchFamily="18" charset="0"/>
                <a:ea typeface="+mj-ea"/>
                <a:cs typeface="Times New Roman" pitchFamily="18" charset="0"/>
              </a:rPr>
              <a:t>уменьшить температуру наиболее жаркого месяца в 2 раза</a:t>
            </a:r>
            <a:r>
              <a:rPr kumimoji="0" lang="ru-RU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700" dirty="0" smtClean="0">
                <a:latin typeface="Georgia" pitchFamily="18" charset="0"/>
                <a:ea typeface="+mj-ea"/>
                <a:cs typeface="Times New Roman" pitchFamily="18" charset="0"/>
              </a:rPr>
              <a:t>добавить второе окно такой же площади, ориентированное на запад.</a:t>
            </a:r>
            <a:endParaRPr kumimoji="0" lang="ru-RU" sz="1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daa27b1560122f2c66746e4552c6618597f26"/>
</p:tagLst>
</file>

<file path=ppt/theme/theme1.xml><?xml version="1.0" encoding="utf-8"?>
<a:theme xmlns:a="http://schemas.openxmlformats.org/drawingml/2006/main" name="МГСУ202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МГСУ2020</Template>
  <TotalTime>1063</TotalTime>
  <Words>569</Words>
  <Application>Microsoft Office PowerPoint</Application>
  <PresentationFormat>Экран (16:9)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МГСУ2020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Таракин Михаил Игоревич</dc:creator>
  <cp:lastModifiedBy>Миронов</cp:lastModifiedBy>
  <cp:revision>20</cp:revision>
  <dcterms:created xsi:type="dcterms:W3CDTF">2020-05-21T14:07:07Z</dcterms:created>
  <dcterms:modified xsi:type="dcterms:W3CDTF">2021-04-02T06:37:42Z</dcterms:modified>
</cp:coreProperties>
</file>