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68" r:id="rId2"/>
    <p:sldId id="270" r:id="rId3"/>
    <p:sldId id="271" r:id="rId4"/>
    <p:sldId id="272" r:id="rId5"/>
    <p:sldId id="273" r:id="rId6"/>
    <p:sldId id="274" r:id="rId7"/>
    <p:sldId id="275" r:id="rId8"/>
  </p:sldIdLst>
  <p:sldSz cx="9144000" cy="5143500" type="screen16x9"/>
  <p:notesSz cx="6858000" cy="9144000"/>
  <p:custDataLst>
    <p:tags r:id="rId9"/>
  </p:custDataLst>
  <p:defaultTextStyle>
    <a:defPPr>
      <a:defRPr lang="ru-RU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3" autoAdjust="0"/>
  </p:normalViewPr>
  <p:slideViewPr>
    <p:cSldViewPr>
      <p:cViewPr>
        <p:scale>
          <a:sx n="125" d="100"/>
          <a:sy n="125" d="100"/>
        </p:scale>
        <p:origin x="-756" y="-4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084CA8-20AF-4FA2-8A03-53027B43F601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E0829-6DA9-4E4C-ACAF-43AD1E7ECEA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375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96A13-4ADF-4EFF-99F6-83FD29279114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E24F-03E6-4C95-9642-3B44ADF42B6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782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E259CB-1192-4051-B036-E1F84E5017C5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970AC-9F46-4FEC-9852-EA1A11CD417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76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2E07E7-FDC0-46B4-9D91-523A4E15F2E5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062E7-11AF-4ED4-BB36-93E8A712308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20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91BAE-A13B-44DD-86AE-6C54265EC280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907F5-9AAE-4D06-8293-91773B0446E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09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B3BAA-FB98-4A38-858E-F15FB36221B7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23B9D8-1B41-46DC-8FE9-B012A5EBA18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543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825D9-A7D8-4366-82A4-CC66E9FEFB30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6D2B5-09E7-4476-96BC-3B2B786D79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451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F89FA8-3EA6-4D6A-999E-0AC39BEB47C2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C9872-CC77-4DD4-AAC8-0DF10A28727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40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001A29-8521-4D71-B854-58DBF8423CC6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56F61-C1BC-4B2B-B008-FEE7A33BB83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1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954167-1770-47A8-AEC5-D9DE2F475E65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FE71F-A107-4B7D-A618-CAAAFD4D180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26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C4D474-3BB3-4F7C-9295-8509606100C2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E00B0-E8D6-437C-A86E-D70442DF1AD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878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65A3E4-9893-4D26-8811-C3DBBA50C113}" type="datetime1">
              <a:rPr lang="ru-RU" smtClean="0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2B6AFE-35B5-4C80-9D96-A2925F014FE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08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491630"/>
            <a:ext cx="8064896" cy="1080120"/>
          </a:xfrm>
          <a:prstGeom prst="rect">
            <a:avLst/>
          </a:prstGeom>
        </p:spPr>
        <p:txBody>
          <a:bodyPr lIns="68580" tIns="34290" rIns="68580" bIns="3429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alt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занятия №1, 2</a:t>
            </a:r>
          </a:p>
          <a:p>
            <a:pPr>
              <a:lnSpc>
                <a:spcPct val="100000"/>
              </a:lnSpc>
            </a:pPr>
            <a:endParaRPr lang="ru-RU" altLang="ru-RU" sz="4100" b="1" cap="all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ru-RU" altLang="ru-RU" sz="4100" b="1" cap="all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ru-RU" altLang="ru-RU" sz="410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6" y="3135652"/>
            <a:ext cx="6624738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Раздел: </a:t>
            </a:r>
            <a:r>
              <a:rPr lang="ru-RU" sz="2000" b="1" dirty="0" smtClean="0">
                <a:solidFill>
                  <a:schemeClr val="bg1"/>
                </a:solidFill>
              </a:rPr>
              <a:t>Особенности </a:t>
            </a:r>
            <a:r>
              <a:rPr lang="ru-RU" sz="2000" b="1" dirty="0">
                <a:solidFill>
                  <a:schemeClr val="bg1"/>
                </a:solidFill>
              </a:rPr>
              <a:t>вентиляции гражданских зданий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Тема</a:t>
            </a:r>
            <a:r>
              <a:rPr lang="ru-RU" sz="2000" b="1" dirty="0">
                <a:solidFill>
                  <a:schemeClr val="bg1"/>
                </a:solidFill>
              </a:rPr>
              <a:t>: </a:t>
            </a:r>
            <a:r>
              <a:rPr lang="ru-RU" sz="2000" b="1" dirty="0" smtClean="0">
                <a:solidFill>
                  <a:schemeClr val="bg1"/>
                </a:solidFill>
              </a:rPr>
              <a:t>Определение </a:t>
            </a:r>
            <a:r>
              <a:rPr lang="ru-RU" sz="2000" b="1" dirty="0" err="1">
                <a:solidFill>
                  <a:schemeClr val="bg1"/>
                </a:solidFill>
              </a:rPr>
              <a:t>общеобменного</a:t>
            </a:r>
            <a:r>
              <a:rPr lang="ru-RU" sz="2000" b="1" dirty="0">
                <a:solidFill>
                  <a:schemeClr val="bg1"/>
                </a:solidFill>
              </a:rPr>
              <a:t> воздухообмена</a:t>
            </a:r>
          </a:p>
        </p:txBody>
      </p:sp>
    </p:spTree>
    <p:extLst>
      <p:ext uri="{BB962C8B-B14F-4D97-AF65-F5344CB8AC3E}">
        <p14:creationId xmlns:p14="http://schemas.microsoft.com/office/powerpoint/2010/main" val="21456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указания к решению задач (Занятие 1)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38106" y="1131590"/>
            <a:ext cx="2071670" cy="642942"/>
          </a:xfrm>
          <a:prstGeom prst="rect">
            <a:avLst/>
          </a:prstGeom>
        </p:spPr>
        <p:txBody>
          <a:bodyPr vert="horz" lIns="91436" tIns="45718" rIns="91436" bIns="4571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400" dirty="0">
                <a:latin typeface="Georgia" pitchFamily="18" charset="0"/>
                <a:ea typeface="+mj-ea"/>
                <a:cs typeface="Times New Roman" pitchFamily="18" charset="0"/>
              </a:rPr>
              <a:t>Расчёт начинается вычисления следующих величин: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932040" y="1131590"/>
            <a:ext cx="3672408" cy="839397"/>
          </a:xfrm>
          <a:prstGeom prst="rect">
            <a:avLst/>
          </a:prstGeom>
        </p:spPr>
        <p:txBody>
          <a:bodyPr vert="horz" lIns="91436" tIns="45718" rIns="91436" bIns="4571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400" dirty="0">
                <a:latin typeface="Georgia" pitchFamily="18" charset="0"/>
                <a:ea typeface="+mj-ea"/>
                <a:cs typeface="Times New Roman" pitchFamily="18" charset="0"/>
              </a:rPr>
              <a:t>Для наиболее распространённого случая (один приток и одна вытяжка) расход воздуха вычисляется по формуле</a:t>
            </a:r>
          </a:p>
        </p:txBody>
      </p:sp>
      <p:pic>
        <p:nvPicPr>
          <p:cNvPr id="14" name="Picture 5" descr="C:\Users\1\Desktop\Снимок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112" y="2164065"/>
            <a:ext cx="1819264" cy="517940"/>
          </a:xfrm>
          <a:prstGeom prst="rect">
            <a:avLst/>
          </a:prstGeom>
          <a:noFill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590" y="1814513"/>
            <a:ext cx="1119186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584" y="2516034"/>
            <a:ext cx="1981198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2437" y="3219822"/>
            <a:ext cx="1143008" cy="31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3585389"/>
            <a:ext cx="761998" cy="281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1979712" y="3267660"/>
            <a:ext cx="2485988" cy="267893"/>
          </a:xfrm>
          <a:prstGeom prst="rect">
            <a:avLst/>
          </a:prstGeom>
        </p:spPr>
        <p:txBody>
          <a:bodyPr vert="horz" lIns="91436" tIns="45718" rIns="91436" bIns="45718" rtlCol="0" anchor="ctr">
            <a:normAutofit fontScale="400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ru-RU" sz="2400" dirty="0">
                <a:latin typeface="Georgia" pitchFamily="18" charset="0"/>
                <a:ea typeface="+mj-ea"/>
                <a:cs typeface="Times New Roman" pitchFamily="18" charset="0"/>
              </a:rPr>
              <a:t>В теплый и переходный периоды года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979712" y="3599398"/>
            <a:ext cx="1643074" cy="267894"/>
          </a:xfrm>
          <a:prstGeom prst="rect">
            <a:avLst/>
          </a:prstGeom>
        </p:spPr>
        <p:txBody>
          <a:bodyPr vert="horz" lIns="91436" tIns="45718" rIns="91436" bIns="45718" rtlCol="0" anchor="ctr">
            <a:normAutofit fontScale="400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ru-RU" sz="2400" dirty="0">
                <a:latin typeface="Georgia" pitchFamily="18" charset="0"/>
                <a:ea typeface="+mj-ea"/>
                <a:cs typeface="Times New Roman" pitchFamily="18" charset="0"/>
              </a:rPr>
              <a:t>В холодный период года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79512" y="4155926"/>
            <a:ext cx="7219864" cy="864096"/>
          </a:xfrm>
          <a:prstGeom prst="rect">
            <a:avLst/>
          </a:prstGeom>
        </p:spPr>
        <p:txBody>
          <a:bodyPr vert="horz" lIns="91436" tIns="45718" rIns="91436" bIns="4571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400" dirty="0">
                <a:latin typeface="Georgia" pitchFamily="18" charset="0"/>
                <a:ea typeface="+mj-ea"/>
                <a:cs typeface="Times New Roman" pitchFamily="18" charset="0"/>
              </a:rPr>
              <a:t>После вычисления воздухообмена для всех трёх периодов года выбирается наибольший, который в дальнейшем, называется расчётным.</a:t>
            </a:r>
          </a:p>
        </p:txBody>
      </p:sp>
    </p:spTree>
    <p:extLst>
      <p:ext uri="{BB962C8B-B14F-4D97-AF65-F5344CB8AC3E}">
        <p14:creationId xmlns:p14="http://schemas.microsoft.com/office/powerpoint/2010/main" val="15892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указания к решению задач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14348" y="1142990"/>
            <a:ext cx="8286776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Воздухообмен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также может быть посчитан по полным теплопоступлениям и влаге. В этом случае после расчёта температур удаляемого и приточного воздуха определяется значение коэффициента луча процесса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28596" y="2285998"/>
            <a:ext cx="8501122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Далее процессы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обработки строятся на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I-d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диаграмме влажного воздуха и определяются полные теплопоступления и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влагопоступления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. </a:t>
            </a:r>
            <a:r>
              <a:rPr lang="ru-RU" sz="2400" dirty="0" smtClean="0">
                <a:latin typeface="Georgia" pitchFamily="18" charset="0"/>
                <a:ea typeface="+mj-ea"/>
                <a:cs typeface="Times New Roman" pitchFamily="18" charset="0"/>
              </a:rPr>
              <a:t>После этого по нижеследующим формулам определяется и сам воздухообмен.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071816"/>
            <a:ext cx="1766884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2285984" y="2857502"/>
            <a:ext cx="928694" cy="285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По влаге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6000760" y="2857502"/>
            <a:ext cx="1928826" cy="2678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По полной теплоте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143254"/>
            <a:ext cx="1724022" cy="52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1714494"/>
            <a:ext cx="1285872" cy="592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Заголовок 1"/>
          <p:cNvSpPr txBox="1">
            <a:spLocks/>
          </p:cNvSpPr>
          <p:nvPr/>
        </p:nvSpPr>
        <p:spPr>
          <a:xfrm>
            <a:off x="428596" y="3589742"/>
            <a:ext cx="8501122" cy="535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Кроме того, воздухообмен можно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рассчитать по ПДК углекислого газа, выделяемого в помещении, или, другими словами, рассчитать воздухообмен по санитарным нормам.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4232684"/>
            <a:ext cx="1266822" cy="535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4629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Условие типовой задачи (Занятие 1)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1520" y="1131590"/>
            <a:ext cx="3929058" cy="1934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Рассчитать воздухообмен по явным и полным теплопоступлениям,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влаговыделениям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и санитарной норме для помещения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с объёмом 60,4 </a:t>
            </a:r>
            <a:r>
              <a:rPr lang="ru-RU" sz="1100" dirty="0" smtClean="0">
                <a:latin typeface="Georgia" pitchFamily="18" charset="0"/>
              </a:rPr>
              <a:t>м</a:t>
            </a:r>
            <a:r>
              <a:rPr lang="ru-RU" sz="1100" baseline="30000" dirty="0" smtClean="0">
                <a:latin typeface="Georgia" pitchFamily="18" charset="0"/>
              </a:rPr>
              <a:t>3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, высотой 3,3 м и температурой внутри в ХП (20</a:t>
            </a:r>
            <a:r>
              <a:rPr lang="ru-RU" sz="400" dirty="0" smtClean="0"/>
              <a:t> </a:t>
            </a:r>
            <a:r>
              <a:rPr lang="ru-RU" sz="1100" dirty="0" smtClean="0">
                <a:latin typeface="Georgia" pitchFamily="18" charset="0"/>
              </a:rPr>
              <a:t>°С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), ПП (18</a:t>
            </a:r>
            <a:r>
              <a:rPr lang="ru-RU" sz="1200" dirty="0" smtClean="0">
                <a:latin typeface="Georgia" pitchFamily="18" charset="0"/>
              </a:rPr>
              <a:t> °С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) и ТП (30,4</a:t>
            </a:r>
            <a:r>
              <a:rPr lang="ru-RU" sz="1200" dirty="0" smtClean="0">
                <a:latin typeface="Georgia" pitchFamily="18" charset="0"/>
              </a:rPr>
              <a:t> °С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)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. Высоту рабочей зоны принять равной 2 м. Выделения вредностей взять из прилагаемой таблицы. Выбрать расчётный воздухообмен.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1520" y="3291830"/>
            <a:ext cx="2622134" cy="126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Times New Roman" pitchFamily="18" charset="0"/>
              </a:rPr>
              <a:t>Варианты ответов:</a:t>
            </a: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 smtClean="0">
                <a:latin typeface="Georgia" pitchFamily="18" charset="0"/>
                <a:ea typeface="+mj-ea"/>
                <a:cs typeface="Times New Roman" pitchFamily="18" charset="0"/>
              </a:rPr>
              <a:t>613</a:t>
            </a: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881</a:t>
            </a: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 smtClean="0">
                <a:latin typeface="Georgia" pitchFamily="18" charset="0"/>
                <a:ea typeface="+mj-ea"/>
                <a:cs typeface="Times New Roman" pitchFamily="18" charset="0"/>
              </a:rPr>
              <a:t>524</a:t>
            </a: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 smtClean="0">
                <a:latin typeface="Georgia" pitchFamily="18" charset="0"/>
                <a:ea typeface="+mj-ea"/>
                <a:cs typeface="Times New Roman" pitchFamily="18" charset="0"/>
              </a:rPr>
              <a:t>1400</a:t>
            </a: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 smtClean="0">
                <a:latin typeface="Georgia" pitchFamily="18" charset="0"/>
                <a:ea typeface="+mj-ea"/>
                <a:cs typeface="Times New Roman" pitchFamily="18" charset="0"/>
              </a:rPr>
              <a:t>900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1200" dirty="0" smtClean="0">
                <a:latin typeface="Georgia" pitchFamily="18" charset="0"/>
                <a:ea typeface="+mj-ea"/>
                <a:cs typeface="Times New Roman" pitchFamily="18" charset="0"/>
              </a:rPr>
              <a:t>Правильный ответ: 613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410" y="1142990"/>
            <a:ext cx="464073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3798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Подсказка 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142976" y="1357304"/>
            <a:ext cx="6486516" cy="2732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При получении неправильного ответа следует: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проверить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размерности во всех вычислениях и, при необходимости, ввести поправочные коэффициенты;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2. проверить правильность расчёта градиента температуры по значению удельной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теплонапряжённости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(расчёт выполняется интерполяцией);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Georgia" pitchFamily="18" charset="0"/>
                <a:ea typeface="+mj-ea"/>
                <a:cs typeface="Times New Roman" pitchFamily="18" charset="0"/>
              </a:rPr>
              <a:t>3. выбрать наибольшее числовое значение из всех посчитанных воздухообменов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67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Полное решение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(Занятия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1, 2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1\Desktop\Снимок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78081"/>
            <a:ext cx="2741812" cy="3781174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1812" y="993703"/>
            <a:ext cx="2501617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088" y="993703"/>
            <a:ext cx="2478243" cy="362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573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 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928662" y="2285998"/>
            <a:ext cx="7858180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Georgia" pitchFamily="18" charset="0"/>
                <a:ea typeface="+mj-ea"/>
                <a:cs typeface="Times New Roman" pitchFamily="18" charset="0"/>
              </a:rPr>
              <a:t>Определить как изменится требуемый воздухообмен, если: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 smtClean="0">
                <a:latin typeface="Georgia" pitchFamily="18" charset="0"/>
                <a:ea typeface="+mj-ea"/>
                <a:cs typeface="Times New Roman" pitchFamily="18" charset="0"/>
              </a:rPr>
              <a:t>увеличить высоту помещения в 2 раза;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увеличить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влагопоступления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в 2 раза;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 smtClean="0">
                <a:latin typeface="Georgia" pitchFamily="18" charset="0"/>
                <a:ea typeface="+mj-ea"/>
                <a:cs typeface="Times New Roman" pitchFamily="18" charset="0"/>
              </a:rPr>
              <a:t>уменьшить температуру наружного  воздуха в ТП на 10 градусов.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8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daa27b1560122f2c66746e4552c6618597f26"/>
</p:tagLst>
</file>

<file path=ppt/theme/theme1.xml><?xml version="1.0" encoding="utf-8"?>
<a:theme xmlns:a="http://schemas.openxmlformats.org/drawingml/2006/main" name="МГСУ2020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МГСУ2020</Template>
  <TotalTime>1031</TotalTime>
  <Words>350</Words>
  <Application>Microsoft Office PowerPoint</Application>
  <PresentationFormat>Экран (16:9)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МГСУ2020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Таракин Михаил Игоревич</dc:creator>
  <cp:lastModifiedBy>Миронов</cp:lastModifiedBy>
  <cp:revision>17</cp:revision>
  <dcterms:created xsi:type="dcterms:W3CDTF">2020-05-21T14:07:07Z</dcterms:created>
  <dcterms:modified xsi:type="dcterms:W3CDTF">2021-04-02T06:13:26Z</dcterms:modified>
</cp:coreProperties>
</file>