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2" r:id="rId7"/>
    <p:sldId id="265" r:id="rId8"/>
    <p:sldId id="261" r:id="rId9"/>
    <p:sldId id="266" r:id="rId10"/>
    <p:sldId id="267" r:id="rId11"/>
  </p:sldIdLst>
  <p:sldSz cx="12190413" cy="6859588"/>
  <p:notesSz cx="6858000" cy="9144000"/>
  <p:custDataLst>
    <p:tags r:id="rId12"/>
  </p:custDataLst>
  <p:defaultTextStyle>
    <a:defPPr>
      <a:defRPr lang="ru-RU"/>
    </a:defPPr>
    <a:lvl1pPr marL="0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0306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60613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90919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21225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51531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81838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12144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42450" algn="l" defTabSz="10606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33" autoAdjust="0"/>
  </p:normalViewPr>
  <p:slideViewPr>
    <p:cSldViewPr>
      <p:cViewPr>
        <p:scale>
          <a:sx n="80" d="100"/>
          <a:sy n="80" d="100"/>
        </p:scale>
        <p:origin x="-378" y="12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920"/>
            <a:ext cx="10361851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0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0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9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21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5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81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12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42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742843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5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7387"/>
            <a:ext cx="10361851" cy="150053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030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0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909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212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515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818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12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42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0306" indent="0">
              <a:buNone/>
              <a:defRPr sz="2300" b="1"/>
            </a:lvl2pPr>
            <a:lvl3pPr marL="1060613" indent="0">
              <a:buNone/>
              <a:defRPr sz="2100" b="1"/>
            </a:lvl3pPr>
            <a:lvl4pPr marL="1590919" indent="0">
              <a:buNone/>
              <a:defRPr sz="1900" b="1"/>
            </a:lvl4pPr>
            <a:lvl5pPr marL="2121225" indent="0">
              <a:buNone/>
              <a:defRPr sz="1900" b="1"/>
            </a:lvl5pPr>
            <a:lvl6pPr marL="2651531" indent="0">
              <a:buNone/>
              <a:defRPr sz="1900" b="1"/>
            </a:lvl6pPr>
            <a:lvl7pPr marL="3181838" indent="0">
              <a:buNone/>
              <a:defRPr sz="1900" b="1"/>
            </a:lvl7pPr>
            <a:lvl8pPr marL="3712144" indent="0">
              <a:buNone/>
              <a:defRPr sz="1900" b="1"/>
            </a:lvl8pPr>
            <a:lvl9pPr marL="424245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0306" indent="0">
              <a:buNone/>
              <a:defRPr sz="2300" b="1"/>
            </a:lvl2pPr>
            <a:lvl3pPr marL="1060613" indent="0">
              <a:buNone/>
              <a:defRPr sz="2100" b="1"/>
            </a:lvl3pPr>
            <a:lvl4pPr marL="1590919" indent="0">
              <a:buNone/>
              <a:defRPr sz="1900" b="1"/>
            </a:lvl4pPr>
            <a:lvl5pPr marL="2121225" indent="0">
              <a:buNone/>
              <a:defRPr sz="1900" b="1"/>
            </a:lvl5pPr>
            <a:lvl6pPr marL="2651531" indent="0">
              <a:buNone/>
              <a:defRPr sz="1900" b="1"/>
            </a:lvl6pPr>
            <a:lvl7pPr marL="3181838" indent="0">
              <a:buNone/>
              <a:defRPr sz="1900" b="1"/>
            </a:lvl7pPr>
            <a:lvl8pPr marL="3712144" indent="0">
              <a:buNone/>
              <a:defRPr sz="1900" b="1"/>
            </a:lvl8pPr>
            <a:lvl9pPr marL="424245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114"/>
            <a:ext cx="4010562" cy="116231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5" y="273115"/>
            <a:ext cx="6814779" cy="585446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434"/>
            <a:ext cx="4010562" cy="4692150"/>
          </a:xfrm>
        </p:spPr>
        <p:txBody>
          <a:bodyPr/>
          <a:lstStyle>
            <a:lvl1pPr marL="0" indent="0">
              <a:buNone/>
              <a:defRPr sz="1600"/>
            </a:lvl1pPr>
            <a:lvl2pPr marL="530306" indent="0">
              <a:buNone/>
              <a:defRPr sz="1400"/>
            </a:lvl2pPr>
            <a:lvl3pPr marL="1060613" indent="0">
              <a:buNone/>
              <a:defRPr sz="1200"/>
            </a:lvl3pPr>
            <a:lvl4pPr marL="1590919" indent="0">
              <a:buNone/>
              <a:defRPr sz="1000"/>
            </a:lvl4pPr>
            <a:lvl5pPr marL="2121225" indent="0">
              <a:buNone/>
              <a:defRPr sz="1000"/>
            </a:lvl5pPr>
            <a:lvl6pPr marL="2651531" indent="0">
              <a:buNone/>
              <a:defRPr sz="1000"/>
            </a:lvl6pPr>
            <a:lvl7pPr marL="3181838" indent="0">
              <a:buNone/>
              <a:defRPr sz="1000"/>
            </a:lvl7pPr>
            <a:lvl8pPr marL="3712144" indent="0">
              <a:buNone/>
              <a:defRPr sz="1000"/>
            </a:lvl8pPr>
            <a:lvl9pPr marL="424245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3"/>
            <a:ext cx="7314248" cy="56686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8"/>
            <a:ext cx="7314248" cy="4115753"/>
          </a:xfrm>
        </p:spPr>
        <p:txBody>
          <a:bodyPr/>
          <a:lstStyle>
            <a:lvl1pPr marL="0" indent="0">
              <a:buNone/>
              <a:defRPr sz="3700"/>
            </a:lvl1pPr>
            <a:lvl2pPr marL="530306" indent="0">
              <a:buNone/>
              <a:defRPr sz="3200"/>
            </a:lvl2pPr>
            <a:lvl3pPr marL="1060613" indent="0">
              <a:buNone/>
              <a:defRPr sz="2800"/>
            </a:lvl3pPr>
            <a:lvl4pPr marL="1590919" indent="0">
              <a:buNone/>
              <a:defRPr sz="2300"/>
            </a:lvl4pPr>
            <a:lvl5pPr marL="2121225" indent="0">
              <a:buNone/>
              <a:defRPr sz="2300"/>
            </a:lvl5pPr>
            <a:lvl6pPr marL="2651531" indent="0">
              <a:buNone/>
              <a:defRPr sz="2300"/>
            </a:lvl6pPr>
            <a:lvl7pPr marL="3181838" indent="0">
              <a:buNone/>
              <a:defRPr sz="2300"/>
            </a:lvl7pPr>
            <a:lvl8pPr marL="3712144" indent="0">
              <a:buNone/>
              <a:defRPr sz="2300"/>
            </a:lvl8pPr>
            <a:lvl9pPr marL="424245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600"/>
            </a:lvl1pPr>
            <a:lvl2pPr marL="530306" indent="0">
              <a:buNone/>
              <a:defRPr sz="1400"/>
            </a:lvl2pPr>
            <a:lvl3pPr marL="1060613" indent="0">
              <a:buNone/>
              <a:defRPr sz="1200"/>
            </a:lvl3pPr>
            <a:lvl4pPr marL="1590919" indent="0">
              <a:buNone/>
              <a:defRPr sz="1000"/>
            </a:lvl4pPr>
            <a:lvl5pPr marL="2121225" indent="0">
              <a:buNone/>
              <a:defRPr sz="1000"/>
            </a:lvl5pPr>
            <a:lvl6pPr marL="2651531" indent="0">
              <a:buNone/>
              <a:defRPr sz="1000"/>
            </a:lvl6pPr>
            <a:lvl7pPr marL="3181838" indent="0">
              <a:buNone/>
              <a:defRPr sz="1000"/>
            </a:lvl7pPr>
            <a:lvl8pPr marL="3712144" indent="0">
              <a:buNone/>
              <a:defRPr sz="1000"/>
            </a:lvl8pPr>
            <a:lvl9pPr marL="424245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6061" tIns="53031" rIns="106061" bIns="5303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06061" tIns="53031" rIns="106061" bIns="530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4"/>
            <a:ext cx="2844430" cy="365210"/>
          </a:xfrm>
          <a:prstGeom prst="rect">
            <a:avLst/>
          </a:prstGeom>
        </p:spPr>
        <p:txBody>
          <a:bodyPr vert="horz" lIns="106061" tIns="53031" rIns="106061" bIns="5303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9" y="6357824"/>
            <a:ext cx="3860297" cy="365210"/>
          </a:xfrm>
          <a:prstGeom prst="rect">
            <a:avLst/>
          </a:prstGeom>
        </p:spPr>
        <p:txBody>
          <a:bodyPr vert="horz" lIns="106061" tIns="53031" rIns="106061" bIns="5303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106061" tIns="53031" rIns="106061" bIns="5303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06061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7730" indent="-397730" algn="l" defTabSz="1060613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61748" indent="-331441" algn="l" defTabSz="106061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25766" indent="-265153" algn="l" defTabSz="106061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6072" indent="-265153" algn="l" defTabSz="106061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86378" indent="-265153" algn="l" defTabSz="106061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6685" indent="-265153" algn="l" defTabSz="10606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6991" indent="-265153" algn="l" defTabSz="10606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77297" indent="-265153" algn="l" defTabSz="10606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07603" indent="-265153" algn="l" defTabSz="10606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0306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0613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919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1225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1531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1838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12144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42450" algn="l" defTabSz="10606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845D133-5BDE-7245-8501-53A32566C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054645" y="1269554"/>
            <a:ext cx="10081121" cy="14401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Тепловлажностная обработка воздуха в аппаратах системы кондиционирования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</a:t>
            </a:r>
            <a:endParaRPr lang="ru-RU" sz="2800" dirty="0"/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4646" y="2709714"/>
            <a:ext cx="7920880" cy="28803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Практическое занятие № 1</a:t>
            </a:r>
          </a:p>
          <a:p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аналитически и с использованием 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I-d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диаграммы влажного воздуха на определение всех параметров влажного воздуха по двум известным параметрам, на построение элементарных процессов изменения состояния влажного воздуха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455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 smtClean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 на задачу</a:t>
            </a:r>
            <a:endParaRPr lang="ru-RU" altLang="ru-RU" sz="2400" b="1" cap="all" dirty="0">
              <a:solidFill>
                <a:srgbClr val="0C4B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34566" y="1269555"/>
            <a:ext cx="8640960" cy="36004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29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кДж/кг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3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ПО РЕШЕНИЮ ЗАДАЧ</a:t>
            </a:r>
          </a:p>
        </p:txBody>
      </p:sp>
      <p:pic>
        <p:nvPicPr>
          <p:cNvPr id="1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74" y="1016234"/>
            <a:ext cx="4464496" cy="5751705"/>
          </a:xfrm>
          <a:prstGeom prst="rect">
            <a:avLst/>
          </a:prstGeom>
        </p:spPr>
      </p:pic>
      <p:sp>
        <p:nvSpPr>
          <p:cNvPr id="16" name="Объект 2"/>
          <p:cNvSpPr txBox="1">
            <a:spLocks/>
          </p:cNvSpPr>
          <p:nvPr/>
        </p:nvSpPr>
        <p:spPr>
          <a:xfrm>
            <a:off x="5354983" y="2709714"/>
            <a:ext cx="5040560" cy="1440159"/>
          </a:xfrm>
          <a:prstGeom prst="rect">
            <a:avLst/>
          </a:prstGeom>
        </p:spPr>
        <p:txBody>
          <a:bodyPr/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I-d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влажного воздуха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9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СУХОЙ НАГРЕВ (СУХОЕ ОХЛАЖДЕНИЕ)</a:t>
            </a:r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34566" y="1269553"/>
            <a:ext cx="4663967" cy="5040561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5126" y="1269553"/>
            <a:ext cx="6487566" cy="360040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расчета: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 двум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любым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параметрам воздуха определяется точка 1;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 линии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подъем до известного параметра точки 2 (при сухом нагреве) или спуск до точки 3 (при сухом охлаждении);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Определяются остальные параметры воздуха в точке 2 или 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ОХЛАЖДЕНИЯ С ОСУШКОЙ</a:t>
            </a:r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34566" y="1270151"/>
            <a:ext cx="4021247" cy="5039963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5126" y="1269554"/>
            <a:ext cx="6487566" cy="432048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расчета: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 двум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любым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параметрам воздуха определяется точка 1;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 линии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спуск до относительной влажности воздуха 90-95 %, потом по </a:t>
            </a:r>
            <a:r>
              <a:rPr lang="el-GR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const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производится движение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известного параметра точки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3’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Определяются остальные параметры воздуха в 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 ЗАДАЧИ</a:t>
            </a:r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909514"/>
            <a:ext cx="4608512" cy="5937245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5126" y="1269554"/>
            <a:ext cx="6480720" cy="4320480"/>
          </a:xfrm>
          <a:prstGeom prst="rect">
            <a:avLst/>
          </a:prstGeom>
        </p:spPr>
        <p:txBody>
          <a:bodyPr/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Известна температура воздуха 20 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 и относительная влажность воздуха </a:t>
            </a:r>
            <a:r>
              <a:rPr lang="el-GR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=50%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определить энтальпию воздуха после сухого нагрева воздуха до 29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9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ВАРИАНТЫ ОТВЕТА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34566" y="1269555"/>
            <a:ext cx="8640960" cy="360040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1 30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кДж/кг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2 38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кДж/кг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кДж/кг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№4 50 кДж/кг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 кДж/кг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9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ПОДСКАЗКА </a:t>
            </a:r>
          </a:p>
        </p:txBody>
      </p:sp>
      <p:pic>
        <p:nvPicPr>
          <p:cNvPr id="4" name="Объект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08" y="909514"/>
            <a:ext cx="4618470" cy="5950074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5126" y="1269555"/>
            <a:ext cx="6480720" cy="36004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пересечении 20 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 и относительной влажности воздуха </a:t>
            </a:r>
            <a:r>
              <a:rPr lang="el-GR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=50%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определяем влагосодержание 7,2 г/кг и поднимаемся вверх до искомой температуры (ищем точку 2).</a:t>
            </a:r>
            <a:endParaRPr lang="ru-RU" b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(см. </a:t>
            </a:r>
            <a:r>
              <a:rPr lang="en-US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I-d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диаграмму)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6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ПОЛНОЕ РЕШЕНИЕ ЗАДАЧИ</a:t>
            </a:r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909514"/>
            <a:ext cx="4608512" cy="5937244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5126" y="1269555"/>
            <a:ext cx="6480720" cy="36004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пересечении 20 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 и относительной влажности воздуха </a:t>
            </a:r>
            <a:r>
              <a:rPr lang="el-GR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=50%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определяем влагосодержание 7,2 г/кг и поднимаемся вверх до температуры 29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 – получаем графически энтальпию влажного воздуха</a:t>
            </a:r>
            <a:r>
              <a:rPr lang="en-US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–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46 кДж/кг.</a:t>
            </a:r>
          </a:p>
          <a:p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Ответ: </a:t>
            </a:r>
            <a:r>
              <a:rPr lang="en-US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I=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46 кДж/кг.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4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021AD6-CA96-4147-A99F-08527B03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1016235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A3D909E-B9A1-CF43-907E-15B82D13A7DC}"/>
              </a:ext>
            </a:extLst>
          </p:cNvPr>
          <p:cNvSpPr txBox="1">
            <a:spLocks/>
          </p:cNvSpPr>
          <p:nvPr/>
        </p:nvSpPr>
        <p:spPr>
          <a:xfrm>
            <a:off x="2351277" y="0"/>
            <a:ext cx="9159955" cy="8013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400" b="1" cap="all" dirty="0">
                <a:solidFill>
                  <a:srgbClr val="0C4B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ДЛЯ САМОСТОЯТЕЛЬНОГО РЕШЕНИЯ</a:t>
            </a:r>
          </a:p>
        </p:txBody>
      </p:sp>
      <p:pic>
        <p:nvPicPr>
          <p:cNvPr id="4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909514"/>
            <a:ext cx="4608512" cy="5937244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375126" y="1269554"/>
            <a:ext cx="6480720" cy="4320480"/>
          </a:xfrm>
          <a:prstGeom prst="rect">
            <a:avLst/>
          </a:prstGeom>
        </p:spPr>
        <p:txBody>
          <a:bodyPr/>
          <a:lstStyle>
            <a:lvl1pPr marL="397730" indent="-397730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1748" indent="-331441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5766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072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6378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6685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6991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7297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7603" indent="-265153" algn="l" defTabSz="10606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Известна температура воздуха 20 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 и относительная влажность воздуха </a:t>
            </a:r>
            <a:r>
              <a:rPr lang="el-GR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=50%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определить энтальпию воздуха после сухого охлаждения до 10 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ͦ</a:t>
            </a:r>
            <a:r>
              <a:rPr lang="ru-RU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34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01d8e2d567f87d901d7330e16ae48e77109bc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328</Words>
  <Application>Microsoft Office PowerPoint</Application>
  <PresentationFormat>Произвольный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Глава 1. Тепловлажностная обработка воздуха в аппаратах системы кондиционирования воздуха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Глава 1. Тепловлажностная обработка воздуха в аппаратах системы кондиционирования воздуха</dc:title>
  <dc:creator>Тимофеев Сергей Эдуардович</dc:creator>
  <cp:lastModifiedBy>Тимофеев Сергей Эдуардович</cp:lastModifiedBy>
  <cp:revision>7</cp:revision>
  <dcterms:created xsi:type="dcterms:W3CDTF">2021-03-29T12:46:20Z</dcterms:created>
  <dcterms:modified xsi:type="dcterms:W3CDTF">2021-03-29T13:50:58Z</dcterms:modified>
</cp:coreProperties>
</file>