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70" r:id="rId7"/>
    <p:sldId id="271" r:id="rId8"/>
    <p:sldId id="263" r:id="rId9"/>
    <p:sldId id="264" r:id="rId10"/>
    <p:sldId id="267" r:id="rId11"/>
    <p:sldId id="268" r:id="rId12"/>
    <p:sldId id="265"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20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t>27.01.2021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27.01.2021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t>27.01.2021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t>27.01.2021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t>27.01.2021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27.01.2021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27.01.2021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27.01.2021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t>27.01.2021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eltech.ru/assets/files/Faculty-FEL/Fisika/MethodExperiment.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4853411"/>
            <a:ext cx="8458200" cy="879845"/>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ru-RU" sz="1600" dirty="0"/>
              <a:t>Составлены старшим преподавателем кафедры </a:t>
            </a:r>
            <a:r>
              <a:rPr lang="ru-RU" sz="1600" dirty="0" err="1"/>
              <a:t>ФиСА</a:t>
            </a:r>
            <a:r>
              <a:rPr lang="ru-RU" sz="1600" dirty="0"/>
              <a:t> МГСУ</a:t>
            </a:r>
            <a:br>
              <a:rPr lang="ru-RU" sz="1600" dirty="0"/>
            </a:br>
            <a:r>
              <a:rPr lang="ru-RU" sz="1600" dirty="0"/>
              <a:t> </a:t>
            </a:r>
            <a:r>
              <a:rPr lang="ru-RU" sz="1600" dirty="0" err="1"/>
              <a:t>Марценюк</a:t>
            </a:r>
            <a:r>
              <a:rPr lang="ru-RU" sz="1600" dirty="0"/>
              <a:t> Наталией Олеговной</a:t>
            </a:r>
          </a:p>
        </p:txBody>
      </p:sp>
      <p:sp>
        <p:nvSpPr>
          <p:cNvPr id="3" name="Подзаголовок 2"/>
          <p:cNvSpPr>
            <a:spLocks noGrp="1"/>
          </p:cNvSpPr>
          <p:nvPr>
            <p:ph type="subTitle" idx="1"/>
          </p:nvPr>
        </p:nvSpPr>
        <p:spPr>
          <a:xfrm>
            <a:off x="395536" y="476672"/>
            <a:ext cx="8458200" cy="2282552"/>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4400" b="1" dirty="0"/>
              <a:t>Методические указания к выполнению отчета по лабораторным работам</a:t>
            </a:r>
          </a:p>
        </p:txBody>
      </p:sp>
    </p:spTree>
    <p:extLst>
      <p:ext uri="{BB962C8B-B14F-4D97-AF65-F5344CB8AC3E}">
        <p14:creationId xmlns:p14="http://schemas.microsoft.com/office/powerpoint/2010/main" val="3323051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algn="ctr"/>
            <a:r>
              <a:rPr lang="ru-RU" sz="2500" dirty="0">
                <a:solidFill>
                  <a:prstClr val="black"/>
                </a:solidFill>
                <a:latin typeface="Franklin Gothic Book"/>
                <a:ea typeface="+mn-ea"/>
                <a:cs typeface="+mn-cs"/>
              </a:rPr>
              <a:t>Округление экспериментальных данных</a:t>
            </a:r>
            <a:endParaRPr lang="ru-RU" dirty="0"/>
          </a:p>
        </p:txBody>
      </p:sp>
      <mc:AlternateContent xmlns:mc="http://schemas.openxmlformats.org/markup-compatibility/2006">
        <mc:Choice xmlns:a14="http://schemas.microsoft.com/office/drawing/2010/main" Requires="a14">
          <p:sp>
            <p:nvSpPr>
              <p:cNvPr id="5" name="TextBox 4"/>
              <p:cNvSpPr txBox="1"/>
              <p:nvPr/>
            </p:nvSpPr>
            <p:spPr>
              <a:xfrm>
                <a:off x="395536" y="1628800"/>
                <a:ext cx="8640960" cy="3698257"/>
              </a:xfrm>
              <a:prstGeom prst="rect">
                <a:avLst/>
              </a:prstGeom>
              <a:noFill/>
              <a:ln>
                <a:solidFill>
                  <a:srgbClr val="0070C0"/>
                </a:solidFill>
              </a:ln>
            </p:spPr>
            <p:txBody>
              <a:bodyPr wrap="square" rtlCol="0">
                <a:spAutoFit/>
              </a:bodyPr>
              <a:lstStyle/>
              <a:p>
                <a:pPr algn="just"/>
                <a:r>
                  <a:rPr lang="ru-RU" dirty="0"/>
                  <a:t>Среди предложенных заданий есть работы, результатом которых должны быть численные результаты. Это могут быть физические константы, табличные величины или другие физические величины, хорошо известные студентам.</a:t>
                </a:r>
              </a:p>
              <a:p>
                <a:pPr algn="just"/>
                <a:r>
                  <a:rPr lang="ru-RU" dirty="0"/>
                  <a:t>Обработка результатов эксперимента предполагает расчеты по описанным в работе методикам. При промежуточных расчетах значения подставляемых величин должны содержать такое количество значащих цифр, которое задается точностью измерений. «Лишние» цифры (незначащие) могут возникнуть в результате расчетов, поэтому важно уметь округлять </a:t>
                </a:r>
                <a:r>
                  <a:rPr lang="ru-RU" b="1" dirty="0"/>
                  <a:t>конечный результат </a:t>
                </a:r>
                <a:r>
                  <a:rPr lang="ru-RU" dirty="0"/>
                  <a:t>так, чтобы в нем оставались только </a:t>
                </a:r>
                <a:r>
                  <a:rPr lang="ru-RU" b="1" dirty="0"/>
                  <a:t>верные</a:t>
                </a:r>
                <a:r>
                  <a:rPr lang="ru-RU" dirty="0"/>
                  <a:t> цифры. Количество верных цифр определяется шкалой измерительных приборов. Также важно уметь записывать числа в стандартной форме (</a:t>
                </a:r>
                <a14:m>
                  <m:oMath xmlns:m="http://schemas.openxmlformats.org/officeDocument/2006/math">
                    <m:r>
                      <a:rPr lang="ru-RU" b="0" i="1" smtClean="0">
                        <a:latin typeface="Cambria Math"/>
                      </a:rPr>
                      <m:t>А</m:t>
                    </m:r>
                    <m:r>
                      <a:rPr lang="ru-RU" b="0" i="1" smtClean="0">
                        <a:latin typeface="Cambria Math"/>
                        <a:ea typeface="Cambria Math"/>
                      </a:rPr>
                      <m:t>∙</m:t>
                    </m:r>
                    <m:sSup>
                      <m:sSupPr>
                        <m:ctrlPr>
                          <a:rPr lang="ru-RU" b="0" i="1" smtClean="0">
                            <a:latin typeface="Cambria Math" panose="02040503050406030204" pitchFamily="18" charset="0"/>
                            <a:ea typeface="Cambria Math"/>
                          </a:rPr>
                        </m:ctrlPr>
                      </m:sSupPr>
                      <m:e>
                        <m:r>
                          <a:rPr lang="ru-RU" b="0" i="1" smtClean="0">
                            <a:latin typeface="Cambria Math"/>
                            <a:ea typeface="Cambria Math"/>
                          </a:rPr>
                          <m:t>10</m:t>
                        </m:r>
                      </m:e>
                      <m:sup>
                        <m:r>
                          <a:rPr lang="en-US" b="0" i="1" smtClean="0">
                            <a:latin typeface="Cambria Math"/>
                            <a:ea typeface="Cambria Math"/>
                          </a:rPr>
                          <m:t>𝑘</m:t>
                        </m:r>
                      </m:sup>
                    </m:sSup>
                  </m:oMath>
                </a14:m>
                <a:r>
                  <a:rPr lang="en-US" dirty="0"/>
                  <a:t>)</a:t>
                </a:r>
                <a:r>
                  <a:rPr lang="ru-RU" dirty="0"/>
                  <a:t> с указанием единиц измерения.</a:t>
                </a:r>
              </a:p>
              <a:p>
                <a:pPr algn="just"/>
                <a:r>
                  <a:rPr lang="ru-RU" dirty="0"/>
                  <a:t>Далее приведены правила округления экспериментальных данных, которые могут быть полезны при обработки любых результатов.</a:t>
                </a:r>
              </a:p>
            </p:txBody>
          </p:sp>
        </mc:Choice>
        <mc:Fallback>
          <p:sp>
            <p:nvSpPr>
              <p:cNvPr id="5" name="TextBox 4"/>
              <p:cNvSpPr txBox="1">
                <a:spLocks noRot="1" noChangeAspect="1" noMove="1" noResize="1" noEditPoints="1" noAdjustHandles="1" noChangeArrowheads="1" noChangeShapeType="1" noTextEdit="1"/>
              </p:cNvSpPr>
              <p:nvPr/>
            </p:nvSpPr>
            <p:spPr>
              <a:xfrm>
                <a:off x="395536" y="1628800"/>
                <a:ext cx="8640960" cy="3698257"/>
              </a:xfrm>
              <a:prstGeom prst="rect">
                <a:avLst/>
              </a:prstGeom>
              <a:blipFill>
                <a:blip r:embed="rId2"/>
                <a:stretch>
                  <a:fillRect l="-564" t="-657" r="-493" b="-1478"/>
                </a:stretch>
              </a:blipFill>
              <a:ln>
                <a:solidFill>
                  <a:srgbClr val="0070C0"/>
                </a:solidFill>
              </a:ln>
            </p:spPr>
            <p:txBody>
              <a:bodyPr/>
              <a:lstStyle/>
              <a:p>
                <a:r>
                  <a:rPr lang="ru-RU">
                    <a:noFill/>
                  </a:rPr>
                  <a:t> </a:t>
                </a:r>
              </a:p>
            </p:txBody>
          </p:sp>
        </mc:Fallback>
      </mc:AlternateContent>
    </p:spTree>
    <p:extLst>
      <p:ext uri="{BB962C8B-B14F-4D97-AF65-F5344CB8AC3E}">
        <p14:creationId xmlns:p14="http://schemas.microsoft.com/office/powerpoint/2010/main" val="244236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1556" t="7863" r="63712" b="35125"/>
          <a:stretch/>
        </p:blipFill>
        <p:spPr bwMode="auto">
          <a:xfrm>
            <a:off x="4716016" y="1772816"/>
            <a:ext cx="3502005" cy="3843377"/>
          </a:xfrm>
          <a:prstGeom prst="rect">
            <a:avLst/>
          </a:prstGeom>
          <a:noFill/>
          <a:ln>
            <a:noFill/>
          </a:ln>
          <a:extLst>
            <a:ext uri="{53640926-AAD7-44D8-BBD7-CCE9431645EC}">
              <a14:shadowObscured xmlns:a14="http://schemas.microsoft.com/office/drawing/2010/main"/>
            </a:ext>
          </a:extLst>
        </p:spPr>
      </p:pic>
      <p:sp>
        <p:nvSpPr>
          <p:cNvPr id="5"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algn="ctr"/>
            <a:r>
              <a:rPr lang="ru-RU" sz="2500" dirty="0">
                <a:solidFill>
                  <a:prstClr val="black"/>
                </a:solidFill>
                <a:latin typeface="Franklin Gothic Book"/>
                <a:ea typeface="+mn-ea"/>
                <a:cs typeface="+mn-cs"/>
              </a:rPr>
              <a:t>Округление экспериментальных данных</a:t>
            </a:r>
            <a:endParaRPr lang="ru-RU" dirty="0"/>
          </a:p>
        </p:txBody>
      </p:sp>
      <p:sp>
        <p:nvSpPr>
          <p:cNvPr id="6" name="TextBox 5"/>
          <p:cNvSpPr txBox="1"/>
          <p:nvPr/>
        </p:nvSpPr>
        <p:spPr>
          <a:xfrm>
            <a:off x="467544" y="1700808"/>
            <a:ext cx="3816424" cy="3970318"/>
          </a:xfrm>
          <a:prstGeom prst="rect">
            <a:avLst/>
          </a:prstGeom>
          <a:noFill/>
          <a:ln>
            <a:solidFill>
              <a:srgbClr val="00B0F0"/>
            </a:solidFill>
          </a:ln>
        </p:spPr>
        <p:txBody>
          <a:bodyPr wrap="square" rtlCol="0">
            <a:spAutoFit/>
          </a:bodyPr>
          <a:lstStyle/>
          <a:p>
            <a:pPr algn="just"/>
            <a:r>
              <a:rPr lang="ru-RU" dirty="0"/>
              <a:t>На скриншоте представлен опыт по моделированию </a:t>
            </a:r>
            <a:r>
              <a:rPr lang="ru-RU" dirty="0" err="1"/>
              <a:t>эдс</a:t>
            </a:r>
            <a:r>
              <a:rPr lang="ru-RU" dirty="0"/>
              <a:t> индукции в движущемся проводнике. На нем видно, что разные величины определяются с разной степенью точности. Например, сопротивление проводника (</a:t>
            </a:r>
            <a:r>
              <a:rPr lang="en-US" dirty="0"/>
              <a:t>R</a:t>
            </a:r>
            <a:r>
              <a:rPr lang="ru-RU" dirty="0"/>
              <a:t>), скорость (</a:t>
            </a:r>
            <a:r>
              <a:rPr lang="en-US" dirty="0"/>
              <a:t>v</a:t>
            </a:r>
            <a:r>
              <a:rPr lang="ru-RU" dirty="0"/>
              <a:t>), время (</a:t>
            </a:r>
            <a:r>
              <a:rPr lang="en-US" dirty="0"/>
              <a:t>t</a:t>
            </a:r>
            <a:r>
              <a:rPr lang="ru-RU" dirty="0"/>
              <a:t>) имеют по три верные цифры, а магнитная индукция только одну верную цифру. В этом случае все конечные величины, которые могут посчитаны с использованием этих данных должны иметь точность до одной </a:t>
            </a:r>
            <a:r>
              <a:rPr lang="ru-RU"/>
              <a:t>значащей цифры.</a:t>
            </a:r>
            <a:endParaRPr lang="ru-RU" dirty="0"/>
          </a:p>
        </p:txBody>
      </p:sp>
    </p:spTree>
    <p:extLst>
      <p:ext uri="{BB962C8B-B14F-4D97-AF65-F5344CB8AC3E}">
        <p14:creationId xmlns:p14="http://schemas.microsoft.com/office/powerpoint/2010/main" val="948514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algn="ctr"/>
            <a:r>
              <a:rPr lang="ru-RU" sz="2500" dirty="0">
                <a:solidFill>
                  <a:prstClr val="black"/>
                </a:solidFill>
                <a:latin typeface="Franklin Gothic Book"/>
                <a:ea typeface="+mn-ea"/>
                <a:cs typeface="+mn-cs"/>
              </a:rPr>
              <a:t>Округление экспериментальных данных</a:t>
            </a:r>
            <a:endParaRPr lang="ru-RU" dirty="0"/>
          </a:p>
        </p:txBody>
      </p:sp>
      <p:sp>
        <p:nvSpPr>
          <p:cNvPr id="5" name="Прямоугольник 4"/>
          <p:cNvSpPr/>
          <p:nvPr/>
        </p:nvSpPr>
        <p:spPr>
          <a:xfrm>
            <a:off x="683568" y="1412776"/>
            <a:ext cx="8136904" cy="4247317"/>
          </a:xfrm>
          <a:prstGeom prst="rect">
            <a:avLst/>
          </a:prstGeom>
          <a:ln>
            <a:solidFill>
              <a:srgbClr val="00B050"/>
            </a:solidFill>
          </a:ln>
        </p:spPr>
        <p:txBody>
          <a:bodyPr wrap="square">
            <a:spAutoFit/>
          </a:bodyPr>
          <a:lstStyle/>
          <a:p>
            <a:pPr algn="ctr"/>
            <a:r>
              <a:rPr lang="ru-RU" b="1" dirty="0"/>
              <a:t>Понятие </a:t>
            </a:r>
            <a:r>
              <a:rPr lang="ru-RU" b="1" dirty="0" err="1"/>
              <a:t>зн</a:t>
            </a:r>
            <a:r>
              <a:rPr lang="en-US" b="1" dirty="0"/>
              <a:t>a</a:t>
            </a:r>
            <a:r>
              <a:rPr lang="ru-RU" b="1" dirty="0"/>
              <a:t>ч</a:t>
            </a:r>
            <a:r>
              <a:rPr lang="en-US" b="1" dirty="0"/>
              <a:t>a</a:t>
            </a:r>
            <a:r>
              <a:rPr lang="ru-RU" b="1" dirty="0"/>
              <a:t>щей и </a:t>
            </a:r>
            <a:r>
              <a:rPr lang="ru-RU" b="1" dirty="0" err="1"/>
              <a:t>незн</a:t>
            </a:r>
            <a:r>
              <a:rPr lang="en-US" b="1" dirty="0"/>
              <a:t>a</a:t>
            </a:r>
            <a:r>
              <a:rPr lang="ru-RU" b="1" dirty="0"/>
              <a:t>ч</a:t>
            </a:r>
            <a:r>
              <a:rPr lang="en-US" b="1" dirty="0"/>
              <a:t>a</a:t>
            </a:r>
            <a:r>
              <a:rPr lang="ru-RU" b="1" dirty="0"/>
              <a:t>щей цифры</a:t>
            </a:r>
            <a:endParaRPr lang="ru-RU" dirty="0"/>
          </a:p>
          <a:p>
            <a:r>
              <a:rPr lang="ru-RU" dirty="0"/>
              <a:t>	</a:t>
            </a:r>
            <a:r>
              <a:rPr lang="ru-RU" i="1" dirty="0"/>
              <a:t>Значащие цифры</a:t>
            </a:r>
            <a:r>
              <a:rPr lang="ru-RU" dirty="0"/>
              <a:t> данного числа - все цифры от первой слева, не равной нулю, до последней справа. При этом нули, следующие из множителя 10</a:t>
            </a:r>
            <a:r>
              <a:rPr lang="ru-RU" baseline="30000" dirty="0"/>
              <a:t>n</a:t>
            </a:r>
            <a:r>
              <a:rPr lang="ru-RU" dirty="0"/>
              <a:t> (n – целое число), не учитывают.</a:t>
            </a:r>
          </a:p>
          <a:p>
            <a:r>
              <a:rPr lang="ru-RU" i="1" dirty="0"/>
              <a:t>Примеры:</a:t>
            </a:r>
            <a:endParaRPr lang="ru-RU" dirty="0"/>
          </a:p>
          <a:p>
            <a:r>
              <a:rPr lang="ru-RU" dirty="0"/>
              <a:t>1) 0,2396 – 4 значащие цифры, первая цифра – 2;</a:t>
            </a:r>
          </a:p>
          <a:p>
            <a:r>
              <a:rPr lang="ru-RU" dirty="0"/>
              <a:t>2) 0,00173 – 3 значащие цифры, первая цифра – 1;</a:t>
            </a:r>
          </a:p>
          <a:p>
            <a:r>
              <a:rPr lang="ru-RU" dirty="0"/>
              <a:t>3) 30170 – 5 значащих цифр, первая цифра – 3, последний нуль – также значащая цифра;</a:t>
            </a:r>
          </a:p>
          <a:p>
            <a:r>
              <a:rPr lang="ru-RU" dirty="0"/>
              <a:t>4) 301,7·10</a:t>
            </a:r>
            <a:r>
              <a:rPr lang="ru-RU" baseline="30000" dirty="0"/>
              <a:t>2</a:t>
            </a:r>
            <a:r>
              <a:rPr lang="ru-RU" dirty="0"/>
              <a:t> – 4 значащие –цифры, первая цифра – 3, последняя – 7;</a:t>
            </a:r>
          </a:p>
          <a:p>
            <a:r>
              <a:rPr lang="ru-RU" dirty="0"/>
              <a:t>5) 20000 – 5 значащих цифр, первая цифра – 2, все последующие нули –также значащие цифры;</a:t>
            </a:r>
          </a:p>
          <a:p>
            <a:r>
              <a:rPr lang="ru-RU" dirty="0"/>
              <a:t>6) 20·10</a:t>
            </a:r>
            <a:r>
              <a:rPr lang="ru-RU" baseline="30000" dirty="0"/>
              <a:t>3</a:t>
            </a:r>
            <a:r>
              <a:rPr lang="ru-RU" dirty="0"/>
              <a:t> – 2 значащие цифры, первая цифра – 2, вторая цифра – 0, нули, следующие из множителя 10</a:t>
            </a:r>
            <a:r>
              <a:rPr lang="ru-RU" baseline="30000" dirty="0"/>
              <a:t>3</a:t>
            </a:r>
            <a:r>
              <a:rPr lang="ru-RU" dirty="0"/>
              <a:t>, не учитывают;</a:t>
            </a:r>
          </a:p>
          <a:p>
            <a:r>
              <a:rPr lang="ru-RU" dirty="0"/>
              <a:t>7) 0,02·10</a:t>
            </a:r>
            <a:r>
              <a:rPr lang="ru-RU" baseline="30000" dirty="0"/>
              <a:t>6</a:t>
            </a:r>
            <a:r>
              <a:rPr lang="ru-RU" dirty="0"/>
              <a:t>– одна и единственная значащая цифра – 2.</a:t>
            </a:r>
          </a:p>
        </p:txBody>
      </p:sp>
    </p:spTree>
    <p:extLst>
      <p:ext uri="{BB962C8B-B14F-4D97-AF65-F5344CB8AC3E}">
        <p14:creationId xmlns:p14="http://schemas.microsoft.com/office/powerpoint/2010/main" val="3226969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301752" y="116632"/>
            <a:ext cx="8686800" cy="1181816"/>
          </a:xfrm>
        </p:spPr>
        <p:style>
          <a:lnRef idx="1">
            <a:schemeClr val="accent5"/>
          </a:lnRef>
          <a:fillRef idx="2">
            <a:schemeClr val="accent5"/>
          </a:fillRef>
          <a:effectRef idx="1">
            <a:schemeClr val="accent5"/>
          </a:effectRef>
          <a:fontRef idx="minor">
            <a:schemeClr val="dk1"/>
          </a:fontRef>
        </p:style>
        <p:txBody>
          <a:bodyPr>
            <a:normAutofit/>
          </a:bodyPr>
          <a:lstStyle/>
          <a:p>
            <a:pPr lvl="0" algn="ctr"/>
            <a:r>
              <a:rPr lang="ru-RU" sz="2500" dirty="0">
                <a:solidFill>
                  <a:prstClr val="black"/>
                </a:solidFill>
                <a:latin typeface="Franklin Gothic Book"/>
                <a:ea typeface="+mn-ea"/>
                <a:cs typeface="+mn-cs"/>
              </a:rPr>
              <a:t>Округление экспериментальных данных</a:t>
            </a:r>
            <a:br>
              <a:rPr lang="ru-RU" sz="2500" dirty="0">
                <a:solidFill>
                  <a:prstClr val="black"/>
                </a:solidFill>
                <a:latin typeface="Franklin Gothic Book"/>
                <a:ea typeface="+mn-ea"/>
                <a:cs typeface="+mn-cs"/>
              </a:rPr>
            </a:br>
            <a:r>
              <a:rPr lang="ru-RU" sz="2500" dirty="0">
                <a:solidFill>
                  <a:prstClr val="black"/>
                </a:solidFill>
                <a:latin typeface="Franklin Gothic Book"/>
              </a:rPr>
              <a:t>(</a:t>
            </a:r>
            <a:r>
              <a:rPr lang="ru-RU" sz="1300" u="sng" dirty="0">
                <a:effectLst/>
                <a:hlinkClick r:id="rId2"/>
              </a:rPr>
              <a:t>http://www.eltech.ru/assets/files/Faculty-FEL/Fisika/MethodExperiment.pdf</a:t>
            </a:r>
            <a:br>
              <a:rPr lang="ru-RU" sz="1300" dirty="0">
                <a:effectLst/>
              </a:rPr>
            </a:br>
            <a:r>
              <a:rPr lang="ru-RU" sz="1300" dirty="0">
                <a:effectLst/>
              </a:rPr>
              <a:t>https://mipt.ru/education/chair/physics/S_I/lab/obrab_pmi.pdf)</a:t>
            </a:r>
            <a:endParaRPr lang="ru-RU" dirty="0"/>
          </a:p>
        </p:txBody>
      </p:sp>
      <p:sp>
        <p:nvSpPr>
          <p:cNvPr id="4" name="TextBox 3"/>
          <p:cNvSpPr txBox="1"/>
          <p:nvPr/>
        </p:nvSpPr>
        <p:spPr>
          <a:xfrm>
            <a:off x="539552" y="1484784"/>
            <a:ext cx="8352928" cy="2048766"/>
          </a:xfrm>
          <a:prstGeom prst="rect">
            <a:avLst/>
          </a:prstGeom>
          <a:noFill/>
          <a:ln>
            <a:solidFill>
              <a:srgbClr val="00B050"/>
            </a:solidFill>
          </a:ln>
        </p:spPr>
        <p:txBody>
          <a:bodyPr wrap="square" rtlCol="0">
            <a:spAutoFit/>
          </a:bodyPr>
          <a:lstStyle/>
          <a:p>
            <a:pPr marL="342900" lvl="0" indent="-342900" algn="just">
              <a:lnSpc>
                <a:spcPct val="115000"/>
              </a:lnSpc>
              <a:spcAft>
                <a:spcPts val="1000"/>
              </a:spcAft>
              <a:buFont typeface="+mj-lt"/>
              <a:buAutoNum type="arabicPeriod"/>
            </a:pPr>
            <a:r>
              <a:rPr lang="ru-RU" dirty="0">
                <a:latin typeface="Times New Roman"/>
                <a:ea typeface="Calibri"/>
                <a:cs typeface="Times New Roman"/>
              </a:rPr>
              <a:t>Если результат измерения является окончательным и не будет использован в вычислениях других величин, то доверительную погрешность ∆x округляют до первой значащей цифры, если она равна или больше 2, или до двух значащих цифр, если первая равна 1.</a:t>
            </a:r>
            <a:endParaRPr lang="ru-RU" dirty="0">
              <a:latin typeface="Calibri"/>
              <a:ea typeface="Calibri"/>
              <a:cs typeface="Times New Roman"/>
            </a:endParaRPr>
          </a:p>
          <a:p>
            <a:pPr marL="342900" indent="-342900" algn="just">
              <a:buFont typeface="+mj-lt"/>
              <a:buAutoNum type="arabicPeriod"/>
            </a:pPr>
            <a:r>
              <a:rPr lang="ru-RU" dirty="0">
                <a:latin typeface="Times New Roman"/>
                <a:ea typeface="Calibri"/>
              </a:rPr>
              <a:t>Среднее значение x округляют до того разряда, которым оканчивается округленная погрешность ∆x.</a:t>
            </a:r>
            <a:endParaRPr lang="ru-RU" dirty="0"/>
          </a:p>
        </p:txBody>
      </p:sp>
      <mc:AlternateContent xmlns:mc="http://schemas.openxmlformats.org/markup-compatibility/2006" xmlns:a14="http://schemas.microsoft.com/office/drawing/2010/main">
        <mc:Choice Requires="a14">
          <p:sp>
            <p:nvSpPr>
              <p:cNvPr id="5" name="TextBox 4"/>
              <p:cNvSpPr txBox="1"/>
              <p:nvPr/>
            </p:nvSpPr>
            <p:spPr>
              <a:xfrm>
                <a:off x="536358" y="3645024"/>
                <a:ext cx="8208912" cy="2911053"/>
              </a:xfrm>
              <a:prstGeom prst="rect">
                <a:avLst/>
              </a:prstGeom>
              <a:noFill/>
              <a:ln>
                <a:solidFill>
                  <a:srgbClr val="00B050"/>
                </a:solidFill>
              </a:ln>
            </p:spPr>
            <p:txBody>
              <a:bodyPr wrap="square" rtlCol="0">
                <a:spAutoFit/>
              </a:bodyPr>
              <a:lstStyle/>
              <a:p>
                <a:pPr marL="114300" indent="0" algn="ctr">
                  <a:buNone/>
                </a:pPr>
                <a:r>
                  <a:rPr lang="ru-RU" sz="2000" b="1" dirty="0"/>
                  <a:t>Примеры округления результатов эксперимента:</a:t>
                </a:r>
              </a:p>
              <a:p>
                <a:pPr marL="114300" indent="0">
                  <a:buNone/>
                </a:pPr>
                <a:r>
                  <a:rPr lang="el-GR" dirty="0"/>
                  <a:t>Δ</a:t>
                </a:r>
                <a:r>
                  <a:rPr lang="en-US" dirty="0"/>
                  <a:t>g = 0,26 </a:t>
                </a:r>
                <a:r>
                  <a:rPr lang="ru-RU" dirty="0"/>
                  <a:t>м/</a:t>
                </a:r>
                <a14:m>
                  <m:oMath xmlns:m="http://schemas.openxmlformats.org/officeDocument/2006/math">
                    <m:sSup>
                      <m:sSupPr>
                        <m:ctrlPr>
                          <a:rPr lang="ru-RU" i="1">
                            <a:latin typeface="Cambria Math" panose="02040503050406030204" pitchFamily="18" charset="0"/>
                          </a:rPr>
                        </m:ctrlPr>
                      </m:sSupPr>
                      <m:e>
                        <m:r>
                          <a:rPr lang="ru-RU" b="0" i="1">
                            <a:latin typeface="Cambria Math"/>
                          </a:rPr>
                          <m:t>с</m:t>
                        </m:r>
                      </m:e>
                      <m:sup>
                        <m:r>
                          <a:rPr lang="ru-RU" b="0" i="1">
                            <a:latin typeface="Cambria Math"/>
                          </a:rPr>
                          <m:t>2</m:t>
                        </m:r>
                      </m:sup>
                    </m:sSup>
                  </m:oMath>
                </a14:m>
                <a:r>
                  <a:rPr lang="ru-RU" dirty="0"/>
                  <a:t>= 0,3 </a:t>
                </a:r>
                <a:r>
                  <a:rPr lang="ru-RU" dirty="0">
                    <a:solidFill>
                      <a:prstClr val="black"/>
                    </a:solidFill>
                  </a:rPr>
                  <a:t>м/</a:t>
                </a:r>
                <a14:m>
                  <m:oMath xmlns:m="http://schemas.openxmlformats.org/officeDocument/2006/math">
                    <m:sSup>
                      <m:sSupPr>
                        <m:ctrlPr>
                          <a:rPr lang="ru-RU" i="1">
                            <a:solidFill>
                              <a:prstClr val="black"/>
                            </a:solidFill>
                            <a:latin typeface="Cambria Math" panose="02040503050406030204" pitchFamily="18" charset="0"/>
                          </a:rPr>
                        </m:ctrlPr>
                      </m:sSupPr>
                      <m:e>
                        <m:r>
                          <a:rPr lang="ru-RU" b="0" i="1">
                            <a:solidFill>
                              <a:prstClr val="black"/>
                            </a:solidFill>
                            <a:latin typeface="Cambria Math"/>
                          </a:rPr>
                          <m:t>с</m:t>
                        </m:r>
                      </m:e>
                      <m:sup>
                        <m:r>
                          <a:rPr lang="ru-RU" b="0" i="1">
                            <a:solidFill>
                              <a:prstClr val="black"/>
                            </a:solidFill>
                            <a:latin typeface="Cambria Math"/>
                          </a:rPr>
                          <m:t>2</m:t>
                        </m:r>
                      </m:sup>
                    </m:sSup>
                  </m:oMath>
                </a14:m>
                <a:r>
                  <a:rPr lang="ru-RU" dirty="0"/>
                  <a:t>; </a:t>
                </a:r>
                <a14:m>
                  <m:oMath xmlns:m="http://schemas.openxmlformats.org/officeDocument/2006/math">
                    <m:d>
                      <m:dPr>
                        <m:begChr m:val="⟨"/>
                        <m:endChr m:val="⟩"/>
                        <m:ctrlPr>
                          <a:rPr lang="en-US" i="1" dirty="0">
                            <a:latin typeface="Cambria Math" panose="02040503050406030204" pitchFamily="18" charset="0"/>
                          </a:rPr>
                        </m:ctrlPr>
                      </m:dPr>
                      <m:e>
                        <m:r>
                          <a:rPr lang="en-US" b="0" i="1" dirty="0">
                            <a:latin typeface="Cambria Math"/>
                          </a:rPr>
                          <m:t>𝑔</m:t>
                        </m:r>
                      </m:e>
                    </m:d>
                  </m:oMath>
                </a14:m>
                <a:r>
                  <a:rPr lang="ru-RU" dirty="0"/>
                  <a:t> = 10,25 </a:t>
                </a:r>
                <a:r>
                  <a:rPr lang="ru-RU" dirty="0">
                    <a:solidFill>
                      <a:prstClr val="black"/>
                    </a:solidFill>
                  </a:rPr>
                  <a:t>м/</a:t>
                </a:r>
                <a14:m>
                  <m:oMath xmlns:m="http://schemas.openxmlformats.org/officeDocument/2006/math">
                    <m:sSup>
                      <m:sSupPr>
                        <m:ctrlPr>
                          <a:rPr lang="ru-RU" i="1">
                            <a:solidFill>
                              <a:prstClr val="black"/>
                            </a:solidFill>
                            <a:latin typeface="Cambria Math" panose="02040503050406030204" pitchFamily="18" charset="0"/>
                          </a:rPr>
                        </m:ctrlPr>
                      </m:sSupPr>
                      <m:e>
                        <m:r>
                          <a:rPr lang="ru-RU" b="0" i="1">
                            <a:solidFill>
                              <a:prstClr val="black"/>
                            </a:solidFill>
                            <a:latin typeface="Cambria Math"/>
                          </a:rPr>
                          <m:t>с</m:t>
                        </m:r>
                      </m:e>
                      <m:sup>
                        <m:r>
                          <a:rPr lang="ru-RU" b="0" i="1">
                            <a:solidFill>
                              <a:prstClr val="black"/>
                            </a:solidFill>
                            <a:latin typeface="Cambria Math"/>
                          </a:rPr>
                          <m:t>2</m:t>
                        </m:r>
                      </m:sup>
                    </m:sSup>
                  </m:oMath>
                </a14:m>
                <a:r>
                  <a:rPr lang="ru-RU" dirty="0"/>
                  <a:t> =10,3 м</a:t>
                </a:r>
                <a:r>
                  <a:rPr lang="ru-RU" dirty="0">
                    <a:solidFill>
                      <a:prstClr val="black"/>
                    </a:solidFill>
                  </a:rPr>
                  <a:t>/</a:t>
                </a:r>
                <a14:m>
                  <m:oMath xmlns:m="http://schemas.openxmlformats.org/officeDocument/2006/math">
                    <m:sSup>
                      <m:sSupPr>
                        <m:ctrlPr>
                          <a:rPr lang="ru-RU" i="1">
                            <a:solidFill>
                              <a:prstClr val="black"/>
                            </a:solidFill>
                            <a:latin typeface="Cambria Math" panose="02040503050406030204" pitchFamily="18" charset="0"/>
                          </a:rPr>
                        </m:ctrlPr>
                      </m:sSupPr>
                      <m:e>
                        <m:r>
                          <a:rPr lang="ru-RU" b="0" i="1">
                            <a:solidFill>
                              <a:prstClr val="black"/>
                            </a:solidFill>
                            <a:latin typeface="Cambria Math"/>
                          </a:rPr>
                          <m:t>с</m:t>
                        </m:r>
                      </m:e>
                      <m:sup>
                        <m:r>
                          <a:rPr lang="ru-RU" b="0" i="1">
                            <a:solidFill>
                              <a:prstClr val="black"/>
                            </a:solidFill>
                            <a:latin typeface="Cambria Math"/>
                          </a:rPr>
                          <m:t>2</m:t>
                        </m:r>
                      </m:sup>
                    </m:sSup>
                    <m:r>
                      <a:rPr lang="ru-RU" b="0">
                        <a:solidFill>
                          <a:prstClr val="black"/>
                        </a:solidFill>
                        <a:latin typeface="Cambria Math"/>
                      </a:rPr>
                      <m:t> </m:t>
                    </m:r>
                  </m:oMath>
                </a14:m>
                <a:r>
                  <a:rPr lang="en-US" i="1" dirty="0"/>
                  <a:t> </a:t>
                </a:r>
                <a:r>
                  <a:rPr lang="ru-RU" i="1" dirty="0"/>
                  <a:t>; </a:t>
                </a:r>
                <a:endParaRPr lang="en-US" i="1" dirty="0"/>
              </a:p>
              <a:p>
                <a:pPr marL="114300" indent="0">
                  <a:buNone/>
                </a:pPr>
                <a:r>
                  <a:rPr lang="en-US" b="1" i="1" dirty="0"/>
                  <a:t>g = (10,3± 0,3) </a:t>
                </a:r>
                <a:r>
                  <a:rPr lang="ru-RU" b="1" dirty="0">
                    <a:solidFill>
                      <a:prstClr val="black"/>
                    </a:solidFill>
                  </a:rPr>
                  <a:t>м/</a:t>
                </a:r>
                <a14:m>
                  <m:oMath xmlns:m="http://schemas.openxmlformats.org/officeDocument/2006/math">
                    <m:sSup>
                      <m:sSupPr>
                        <m:ctrlPr>
                          <a:rPr lang="ru-RU" b="1" i="1">
                            <a:solidFill>
                              <a:prstClr val="black"/>
                            </a:solidFill>
                            <a:latin typeface="Cambria Math" panose="02040503050406030204" pitchFamily="18" charset="0"/>
                          </a:rPr>
                        </m:ctrlPr>
                      </m:sSupPr>
                      <m:e>
                        <m:r>
                          <a:rPr lang="ru-RU" b="1" i="1">
                            <a:solidFill>
                              <a:prstClr val="black"/>
                            </a:solidFill>
                            <a:latin typeface="Cambria Math"/>
                          </a:rPr>
                          <m:t>с</m:t>
                        </m:r>
                      </m:e>
                      <m:sup>
                        <m:r>
                          <a:rPr lang="ru-RU" b="1" i="1">
                            <a:solidFill>
                              <a:prstClr val="black"/>
                            </a:solidFill>
                            <a:latin typeface="Cambria Math"/>
                          </a:rPr>
                          <m:t>𝟐</m:t>
                        </m:r>
                      </m:sup>
                    </m:sSup>
                  </m:oMath>
                </a14:m>
                <a:endParaRPr lang="en-US" b="1" i="1" dirty="0"/>
              </a:p>
              <a:p>
                <a:pPr marL="114300" indent="0">
                  <a:buNone/>
                </a:pPr>
                <a:r>
                  <a:rPr lang="en-US" i="1" dirty="0"/>
                  <a:t>ΔE =521 </a:t>
                </a:r>
                <a:r>
                  <a:rPr lang="ru-RU" i="1" dirty="0"/>
                  <a:t>В/м =5·</a:t>
                </a:r>
                <a14:m>
                  <m:oMath xmlns:m="http://schemas.openxmlformats.org/officeDocument/2006/math">
                    <m:sSup>
                      <m:sSupPr>
                        <m:ctrlPr>
                          <a:rPr lang="ru-RU" i="1">
                            <a:latin typeface="Cambria Math" panose="02040503050406030204" pitchFamily="18" charset="0"/>
                          </a:rPr>
                        </m:ctrlPr>
                      </m:sSupPr>
                      <m:e>
                        <m:r>
                          <a:rPr lang="ru-RU" b="0" i="1">
                            <a:latin typeface="Cambria Math"/>
                          </a:rPr>
                          <m:t>10</m:t>
                        </m:r>
                      </m:e>
                      <m:sup>
                        <m:r>
                          <a:rPr lang="ru-RU" b="0" i="1">
                            <a:latin typeface="Cambria Math"/>
                          </a:rPr>
                          <m:t>2</m:t>
                        </m:r>
                      </m:sup>
                    </m:sSup>
                  </m:oMath>
                </a14:m>
                <a:r>
                  <a:rPr lang="ru-RU" i="1" dirty="0"/>
                  <a:t> В/м; </a:t>
                </a:r>
                <a14:m>
                  <m:oMath xmlns:m="http://schemas.openxmlformats.org/officeDocument/2006/math">
                    <m:d>
                      <m:dPr>
                        <m:begChr m:val="⟨"/>
                        <m:endChr m:val="⟩"/>
                        <m:ctrlPr>
                          <a:rPr lang="ru-RU" i="1" dirty="0">
                            <a:latin typeface="Cambria Math" panose="02040503050406030204" pitchFamily="18" charset="0"/>
                          </a:rPr>
                        </m:ctrlPr>
                      </m:dPr>
                      <m:e>
                        <m:r>
                          <a:rPr lang="ru-RU" b="0" i="1" dirty="0">
                            <a:latin typeface="Cambria Math"/>
                          </a:rPr>
                          <m:t>Е</m:t>
                        </m:r>
                      </m:e>
                    </m:d>
                  </m:oMath>
                </a14:m>
                <a:r>
                  <a:rPr lang="ru-RU" i="1" dirty="0"/>
                  <a:t> =32854 В/м = 328,54 ·</a:t>
                </a:r>
                <a14:m>
                  <m:oMath xmlns:m="http://schemas.openxmlformats.org/officeDocument/2006/math">
                    <m:sSup>
                      <m:sSupPr>
                        <m:ctrlPr>
                          <a:rPr lang="ru-RU" i="1">
                            <a:latin typeface="Cambria Math" panose="02040503050406030204" pitchFamily="18" charset="0"/>
                          </a:rPr>
                        </m:ctrlPr>
                      </m:sSupPr>
                      <m:e>
                        <m:r>
                          <a:rPr lang="ru-RU" b="0" i="1">
                            <a:latin typeface="Cambria Math"/>
                          </a:rPr>
                          <m:t>10</m:t>
                        </m:r>
                      </m:e>
                      <m:sup>
                        <m:r>
                          <a:rPr lang="ru-RU" b="0" i="1">
                            <a:latin typeface="Cambria Math"/>
                          </a:rPr>
                          <m:t>2</m:t>
                        </m:r>
                      </m:sup>
                    </m:sSup>
                  </m:oMath>
                </a14:m>
                <a:r>
                  <a:rPr lang="ru-RU" i="1" dirty="0"/>
                  <a:t> В/м = 329·</a:t>
                </a:r>
                <a14:m>
                  <m:oMath xmlns:m="http://schemas.openxmlformats.org/officeDocument/2006/math">
                    <m:sSup>
                      <m:sSupPr>
                        <m:ctrlPr>
                          <a:rPr lang="ru-RU" i="1">
                            <a:latin typeface="Cambria Math" panose="02040503050406030204" pitchFamily="18" charset="0"/>
                          </a:rPr>
                        </m:ctrlPr>
                      </m:sSupPr>
                      <m:e>
                        <m:r>
                          <a:rPr lang="ru-RU" b="0" i="1">
                            <a:latin typeface="Cambria Math"/>
                          </a:rPr>
                          <m:t>10</m:t>
                        </m:r>
                      </m:e>
                      <m:sup>
                        <m:r>
                          <a:rPr lang="ru-RU" b="0" i="1">
                            <a:latin typeface="Cambria Math"/>
                          </a:rPr>
                          <m:t>2</m:t>
                        </m:r>
                      </m:sup>
                    </m:sSup>
                  </m:oMath>
                </a14:m>
                <a:r>
                  <a:rPr lang="ru-RU" i="1" dirty="0"/>
                  <a:t> В/м</a:t>
                </a:r>
              </a:p>
              <a:p>
                <a:pPr marL="114300" indent="0">
                  <a:buNone/>
                </a:pPr>
                <a:r>
                  <a:rPr lang="ru-RU" b="1" i="1" dirty="0"/>
                  <a:t>Е = (329 ± 5)·</a:t>
                </a:r>
                <a14:m>
                  <m:oMath xmlns:m="http://schemas.openxmlformats.org/officeDocument/2006/math">
                    <m:sSup>
                      <m:sSupPr>
                        <m:ctrlPr>
                          <a:rPr lang="ru-RU" b="1" i="1">
                            <a:latin typeface="Cambria Math" panose="02040503050406030204" pitchFamily="18" charset="0"/>
                          </a:rPr>
                        </m:ctrlPr>
                      </m:sSupPr>
                      <m:e>
                        <m:r>
                          <a:rPr lang="ru-RU" b="1" i="1">
                            <a:latin typeface="Cambria Math"/>
                          </a:rPr>
                          <m:t>𝟏𝟎</m:t>
                        </m:r>
                      </m:e>
                      <m:sup>
                        <m:r>
                          <a:rPr lang="ru-RU" b="1" i="1">
                            <a:latin typeface="Cambria Math"/>
                          </a:rPr>
                          <m:t>𝟐</m:t>
                        </m:r>
                      </m:sup>
                    </m:sSup>
                  </m:oMath>
                </a14:m>
                <a:r>
                  <a:rPr lang="ru-RU" b="1" i="1" dirty="0"/>
                  <a:t>В/м</a:t>
                </a:r>
              </a:p>
              <a:p>
                <a:pPr marL="114300" indent="0">
                  <a:buNone/>
                </a:pPr>
                <a:r>
                  <a:rPr lang="el-GR" i="1" dirty="0"/>
                  <a:t>Δ</a:t>
                </a:r>
                <a:r>
                  <a:rPr lang="en-US" i="1" dirty="0"/>
                  <a:t>m = 0,0149 </a:t>
                </a:r>
                <a:r>
                  <a:rPr lang="ru-RU" i="1" dirty="0"/>
                  <a:t>г</a:t>
                </a:r>
                <a:r>
                  <a:rPr lang="en-US" i="1" dirty="0"/>
                  <a:t> = 0,015</a:t>
                </a:r>
                <a:r>
                  <a:rPr lang="ru-RU" i="1" dirty="0"/>
                  <a:t>г</a:t>
                </a:r>
                <a:r>
                  <a:rPr lang="en-US" i="1" dirty="0"/>
                  <a:t> </a:t>
                </a:r>
                <a:r>
                  <a:rPr lang="ru-RU" i="1" dirty="0"/>
                  <a:t>; ‹</a:t>
                </a:r>
                <a:r>
                  <a:rPr lang="en-US" i="1" dirty="0"/>
                  <a:t>m› = 15,258</a:t>
                </a:r>
                <a:r>
                  <a:rPr lang="ru-RU" i="1" dirty="0"/>
                  <a:t>1</a:t>
                </a:r>
                <a:r>
                  <a:rPr lang="en-US" i="1" dirty="0"/>
                  <a:t> </a:t>
                </a:r>
                <a:r>
                  <a:rPr lang="ru-RU" i="1" dirty="0"/>
                  <a:t>г = 15,258 г</a:t>
                </a:r>
              </a:p>
              <a:p>
                <a:pPr marL="114300" indent="0">
                  <a:buNone/>
                </a:pPr>
                <a:r>
                  <a:rPr lang="en-US" b="1" i="1" dirty="0"/>
                  <a:t>m </a:t>
                </a:r>
                <a:r>
                  <a:rPr lang="ru-RU" b="1" i="1" dirty="0"/>
                  <a:t>=</a:t>
                </a:r>
                <a:r>
                  <a:rPr lang="en-US" b="1" i="1" dirty="0"/>
                  <a:t> 15,258 ± 0,015 </a:t>
                </a:r>
                <a:r>
                  <a:rPr lang="ru-RU" b="1" i="1" dirty="0"/>
                  <a:t>г </a:t>
                </a:r>
              </a:p>
              <a:p>
                <a:pPr marL="114300" indent="0">
                  <a:buNone/>
                </a:pPr>
                <a:r>
                  <a:rPr lang="ru-RU" i="1" dirty="0"/>
                  <a:t>Δ</a:t>
                </a:r>
                <a:r>
                  <a:rPr lang="en-US" i="1" dirty="0"/>
                  <a:t>L = 0,00058 </a:t>
                </a:r>
                <a:r>
                  <a:rPr lang="ru-RU" i="1" dirty="0"/>
                  <a:t>см = 5,8·</a:t>
                </a:r>
                <a14:m>
                  <m:oMath xmlns:m="http://schemas.openxmlformats.org/officeDocument/2006/math">
                    <m:sSup>
                      <m:sSupPr>
                        <m:ctrlPr>
                          <a:rPr lang="ru-RU" i="1">
                            <a:latin typeface="Cambria Math" panose="02040503050406030204" pitchFamily="18" charset="0"/>
                          </a:rPr>
                        </m:ctrlPr>
                      </m:sSupPr>
                      <m:e>
                        <m:r>
                          <a:rPr lang="ru-RU" b="0" i="1">
                            <a:latin typeface="Cambria Math"/>
                          </a:rPr>
                          <m:t>10</m:t>
                        </m:r>
                      </m:e>
                      <m:sup>
                        <m:r>
                          <a:rPr lang="ru-RU" b="0" i="1">
                            <a:latin typeface="Cambria Math"/>
                          </a:rPr>
                          <m:t>−4</m:t>
                        </m:r>
                      </m:sup>
                    </m:sSup>
                  </m:oMath>
                </a14:m>
                <a:r>
                  <a:rPr lang="ru-RU" i="1" dirty="0"/>
                  <a:t>см = 6·</a:t>
                </a:r>
                <a14:m>
                  <m:oMath xmlns:m="http://schemas.openxmlformats.org/officeDocument/2006/math">
                    <m:sSup>
                      <m:sSupPr>
                        <m:ctrlPr>
                          <a:rPr lang="ru-RU" i="1">
                            <a:latin typeface="Cambria Math" panose="02040503050406030204" pitchFamily="18" charset="0"/>
                          </a:rPr>
                        </m:ctrlPr>
                      </m:sSupPr>
                      <m:e>
                        <m:r>
                          <a:rPr lang="ru-RU" b="0" i="1">
                            <a:latin typeface="Cambria Math"/>
                          </a:rPr>
                          <m:t>10</m:t>
                        </m:r>
                      </m:e>
                      <m:sup>
                        <m:r>
                          <a:rPr lang="ru-RU" b="0" i="1">
                            <a:latin typeface="Cambria Math"/>
                          </a:rPr>
                          <m:t>−4</m:t>
                        </m:r>
                      </m:sup>
                    </m:sSup>
                  </m:oMath>
                </a14:m>
                <a:r>
                  <a:rPr lang="ru-RU" i="1" dirty="0"/>
                  <a:t> см; ‹</a:t>
                </a:r>
                <a:r>
                  <a:rPr lang="en-US" i="1" dirty="0"/>
                  <a:t>L› = 0,00</a:t>
                </a:r>
                <a:r>
                  <a:rPr lang="ru-RU" i="1" dirty="0"/>
                  <a:t>799 см = 79,9·</a:t>
                </a:r>
                <a14:m>
                  <m:oMath xmlns:m="http://schemas.openxmlformats.org/officeDocument/2006/math">
                    <m:sSup>
                      <m:sSupPr>
                        <m:ctrlPr>
                          <a:rPr lang="ru-RU" i="1">
                            <a:latin typeface="Cambria Math" panose="02040503050406030204" pitchFamily="18" charset="0"/>
                          </a:rPr>
                        </m:ctrlPr>
                      </m:sSupPr>
                      <m:e>
                        <m:r>
                          <a:rPr lang="ru-RU" b="0" i="1">
                            <a:latin typeface="Cambria Math"/>
                          </a:rPr>
                          <m:t>10</m:t>
                        </m:r>
                      </m:e>
                      <m:sup>
                        <m:r>
                          <a:rPr lang="ru-RU" b="0" i="1">
                            <a:latin typeface="Cambria Math"/>
                          </a:rPr>
                          <m:t>−4</m:t>
                        </m:r>
                      </m:sup>
                    </m:sSup>
                  </m:oMath>
                </a14:m>
                <a:r>
                  <a:rPr lang="ru-RU" i="1" dirty="0"/>
                  <a:t>см </a:t>
                </a:r>
                <a:r>
                  <a:rPr lang="en-US" i="1" dirty="0"/>
                  <a:t>= 80·</a:t>
                </a:r>
                <a14:m>
                  <m:oMath xmlns:m="http://schemas.openxmlformats.org/officeDocument/2006/math">
                    <m:sSup>
                      <m:sSupPr>
                        <m:ctrlPr>
                          <a:rPr lang="en-US" i="1">
                            <a:latin typeface="Cambria Math" panose="02040503050406030204" pitchFamily="18" charset="0"/>
                          </a:rPr>
                        </m:ctrlPr>
                      </m:sSupPr>
                      <m:e>
                        <m:r>
                          <a:rPr lang="en-US" b="0" i="1">
                            <a:latin typeface="Cambria Math"/>
                          </a:rPr>
                          <m:t>10</m:t>
                        </m:r>
                      </m:e>
                      <m:sup>
                        <m:r>
                          <a:rPr lang="en-US" b="0" i="1">
                            <a:latin typeface="Cambria Math"/>
                          </a:rPr>
                          <m:t>−4</m:t>
                        </m:r>
                      </m:sup>
                    </m:sSup>
                    <m:r>
                      <a:rPr lang="en-US" b="0" i="1">
                        <a:latin typeface="Cambria Math"/>
                      </a:rPr>
                      <m:t> </m:t>
                    </m:r>
                  </m:oMath>
                </a14:m>
                <a:r>
                  <a:rPr lang="ru-RU" i="1" dirty="0"/>
                  <a:t>см; </a:t>
                </a:r>
              </a:p>
              <a:p>
                <a:pPr marL="114300" indent="0">
                  <a:buNone/>
                </a:pPr>
                <a:r>
                  <a:rPr lang="en-US" b="1" i="1" dirty="0"/>
                  <a:t>L</a:t>
                </a:r>
                <a:r>
                  <a:rPr lang="ru-RU" b="1" i="1" dirty="0"/>
                  <a:t> = (80±6)·</a:t>
                </a:r>
                <a14:m>
                  <m:oMath xmlns:m="http://schemas.openxmlformats.org/officeDocument/2006/math">
                    <m:sSup>
                      <m:sSupPr>
                        <m:ctrlPr>
                          <a:rPr lang="ru-RU" b="1" i="1">
                            <a:latin typeface="Cambria Math" panose="02040503050406030204" pitchFamily="18" charset="0"/>
                          </a:rPr>
                        </m:ctrlPr>
                      </m:sSupPr>
                      <m:e>
                        <m:r>
                          <a:rPr lang="ru-RU" b="1" i="1">
                            <a:latin typeface="Cambria Math"/>
                          </a:rPr>
                          <m:t>𝟏𝟎</m:t>
                        </m:r>
                      </m:e>
                      <m:sup>
                        <m:r>
                          <a:rPr lang="ru-RU" b="1" i="1">
                            <a:latin typeface="Cambria Math"/>
                          </a:rPr>
                          <m:t>−</m:t>
                        </m:r>
                        <m:r>
                          <a:rPr lang="ru-RU" b="1" i="1">
                            <a:latin typeface="Cambria Math"/>
                          </a:rPr>
                          <m:t>𝟒</m:t>
                        </m:r>
                      </m:sup>
                    </m:sSup>
                  </m:oMath>
                </a14:m>
                <a:r>
                  <a:rPr lang="ru-RU" b="1" i="1" dirty="0"/>
                  <a:t>см</a:t>
                </a:r>
              </a:p>
            </p:txBody>
          </p:sp>
        </mc:Choice>
        <mc:Fallback xmlns="">
          <p:sp>
            <p:nvSpPr>
              <p:cNvPr id="5" name="TextBox 4"/>
              <p:cNvSpPr txBox="1">
                <a:spLocks noRot="1" noChangeAspect="1" noMove="1" noResize="1" noEditPoints="1" noAdjustHandles="1" noChangeArrowheads="1" noChangeShapeType="1" noTextEdit="1"/>
              </p:cNvSpPr>
              <p:nvPr/>
            </p:nvSpPr>
            <p:spPr>
              <a:xfrm>
                <a:off x="536358" y="3645024"/>
                <a:ext cx="8208912" cy="2911053"/>
              </a:xfrm>
              <a:prstGeom prst="rect">
                <a:avLst/>
              </a:prstGeom>
              <a:blipFill rotWithShape="1">
                <a:blip r:embed="rId3"/>
                <a:stretch>
                  <a:fillRect t="-835" b="-2296"/>
                </a:stretch>
              </a:blipFill>
              <a:ln>
                <a:solidFill>
                  <a:srgbClr val="00B050"/>
                </a:solidFill>
              </a:ln>
            </p:spPr>
            <p:txBody>
              <a:bodyPr/>
              <a:lstStyle/>
              <a:p>
                <a:r>
                  <a:rPr lang="ru-RU">
                    <a:noFill/>
                  </a:rPr>
                  <a:t> </a:t>
                </a:r>
              </a:p>
            </p:txBody>
          </p:sp>
        </mc:Fallback>
      </mc:AlternateContent>
    </p:spTree>
    <p:extLst>
      <p:ext uri="{BB962C8B-B14F-4D97-AF65-F5344CB8AC3E}">
        <p14:creationId xmlns:p14="http://schemas.microsoft.com/office/powerpoint/2010/main" val="3630411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72008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ru-RU" sz="2800" dirty="0"/>
              <a:t>Правила построения графиков</a:t>
            </a:r>
            <a:br>
              <a:rPr lang="ru-RU" sz="2800" dirty="0"/>
            </a:br>
            <a:r>
              <a:rPr lang="ru-RU" sz="2800" dirty="0"/>
              <a:t>(</a:t>
            </a:r>
            <a:r>
              <a:rPr lang="ru-RU" sz="1600" b="1" dirty="0">
                <a:effectLst/>
              </a:rPr>
              <a:t>https://mipt.ru/education/chair/physics/S_I/lab/obrab_pmi.pdf)</a:t>
            </a:r>
            <a:endParaRPr lang="ru-RU" sz="1600" b="1" dirty="0"/>
          </a:p>
        </p:txBody>
      </p:sp>
      <p:sp>
        <p:nvSpPr>
          <p:cNvPr id="3" name="Объект 2"/>
          <p:cNvSpPr>
            <a:spLocks noGrp="1"/>
          </p:cNvSpPr>
          <p:nvPr>
            <p:ph idx="1"/>
          </p:nvPr>
        </p:nvSpPr>
        <p:spPr>
          <a:xfrm>
            <a:off x="251520" y="1196752"/>
            <a:ext cx="8686800" cy="4525963"/>
          </a:xfrm>
          <a:ln>
            <a:solidFill>
              <a:srgbClr val="0070C0"/>
            </a:solidFill>
          </a:ln>
        </p:spPr>
        <p:txBody>
          <a:bodyPr>
            <a:normAutofit/>
          </a:bodyPr>
          <a:lstStyle/>
          <a:p>
            <a:pPr marL="0" indent="0" algn="just">
              <a:buNone/>
            </a:pPr>
            <a:r>
              <a:rPr lang="ru-RU" sz="2000" dirty="0"/>
              <a:t>Преставление результатов эксперимента (лабораторная работа – простейший эксперимент) в виде графика является простым и наглядным способом представления экспериментальных данных. Графики позволяют быстро анализировать полученные результаты, поэтому навыки их построения являются важной составляющей профессионализма исследователя.</a:t>
            </a:r>
          </a:p>
          <a:p>
            <a:pPr marL="0" indent="0" algn="just">
              <a:buNone/>
            </a:pPr>
            <a:r>
              <a:rPr lang="ru-RU" sz="2000" dirty="0"/>
              <a:t>При работе с установками экспериментатор имеет дело с двумя видами погрешностей: случайными и систематическими. Анализ погрешностей – это один из самых трудоемких и важных этапов исследовательской работы. Однако предварительный этап учета погрешностей эксперимента может заключаться в построении графиков зависимости физических величин, которые дают наглядное представление о точности измерений и обработки данных.</a:t>
            </a:r>
          </a:p>
        </p:txBody>
      </p:sp>
    </p:spTree>
    <p:extLst>
      <p:ext uri="{BB962C8B-B14F-4D97-AF65-F5344CB8AC3E}">
        <p14:creationId xmlns:p14="http://schemas.microsoft.com/office/powerpoint/2010/main" val="22164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ru-RU" sz="2500" dirty="0">
                <a:solidFill>
                  <a:prstClr val="black"/>
                </a:solidFill>
                <a:latin typeface="Franklin Gothic Book"/>
                <a:ea typeface="+mn-ea"/>
                <a:cs typeface="+mn-cs"/>
              </a:rPr>
              <a:t>Правила построения графиков</a:t>
            </a:r>
            <a:br>
              <a:rPr lang="ru-RU" sz="2500" dirty="0">
                <a:solidFill>
                  <a:prstClr val="black"/>
                </a:solidFill>
                <a:latin typeface="Franklin Gothic Book"/>
                <a:ea typeface="+mn-ea"/>
                <a:cs typeface="+mn-cs"/>
              </a:rPr>
            </a:br>
            <a:r>
              <a:rPr lang="ru-RU" sz="2500" dirty="0">
                <a:solidFill>
                  <a:prstClr val="black"/>
                </a:solidFill>
                <a:latin typeface="Franklin Gothic Book"/>
                <a:ea typeface="+mn-ea"/>
                <a:cs typeface="+mn-cs"/>
              </a:rPr>
              <a:t>(</a:t>
            </a:r>
            <a:r>
              <a:rPr lang="ru-RU" sz="1400" b="1" dirty="0">
                <a:solidFill>
                  <a:prstClr val="black"/>
                </a:solidFill>
                <a:effectLst/>
                <a:latin typeface="Franklin Gothic Book"/>
                <a:ea typeface="+mn-ea"/>
                <a:cs typeface="+mn-cs"/>
              </a:rPr>
              <a:t>https://mipt.ru/education/chair/physics/S_I/lab/obrab_pmi.pdf)</a:t>
            </a:r>
            <a:endParaRPr lang="ru-RU" dirty="0"/>
          </a:p>
        </p:txBody>
      </p:sp>
      <p:sp>
        <p:nvSpPr>
          <p:cNvPr id="3" name="Объект 2"/>
          <p:cNvSpPr>
            <a:spLocks noGrp="1"/>
          </p:cNvSpPr>
          <p:nvPr>
            <p:ph idx="1"/>
          </p:nvPr>
        </p:nvSpPr>
        <p:spPr>
          <a:xfrm>
            <a:off x="304800" y="1124744"/>
            <a:ext cx="8686800" cy="5400600"/>
          </a:xfrm>
          <a:ln>
            <a:solidFill>
              <a:srgbClr val="00B0F0"/>
            </a:solidFill>
          </a:ln>
        </p:spPr>
        <p:txBody>
          <a:bodyPr>
            <a:normAutofit/>
          </a:bodyPr>
          <a:lstStyle/>
          <a:p>
            <a:pPr algn="just"/>
            <a:r>
              <a:rPr lang="ru-RU" sz="1800" dirty="0"/>
              <a:t>Для построения графиков вручную следует использовать специальную миллиметровую бумагу. Размер графика не должен быть очень малым или очень большим. Лучше если он будет иметь размер от половины  до целого листа А4.</a:t>
            </a:r>
          </a:p>
          <a:p>
            <a:pPr algn="just"/>
            <a:r>
              <a:rPr lang="ru-RU" sz="1800" dirty="0"/>
              <a:t>При построении графика, прежде чем наносить точки, нужно выбрать подходящий масштаб и начало отсчёта на осях координат. Желательно, чтобы наносимые точки располагались на всей площади листа. По осям координат должны быть обозначены откладываемые функции и единицы измерения. Не обязательно наименовать все деления шкалы, но надо сделать столько надписей, чтобы ими было легко и удобно пользоваться. Писать их лучше на внешней стороне осей координат. Если используется бумага с сеткой, имеющей линии различной толщины, то на жирных линиях лучше располагать круглые значения величин. Наименование величины, откладываемой по оси абсцисс, пишется снизу у конца оси, а по оси ординат — вверху слева. Через запятую указывается единица измерения.</a:t>
            </a:r>
          </a:p>
          <a:p>
            <a:pPr algn="just"/>
            <a:r>
              <a:rPr lang="ru-RU" sz="1800" dirty="0"/>
              <a:t>Точки, наносимые на график, должны изображаться чётко. Их следует наносить карандашом, чтобы можно было исправить при обнаружении ошибок. Не следует делать никаких загромождающих график больших пояснительных надписей или указывать около точек их числовые значения. </a:t>
            </a:r>
          </a:p>
          <a:p>
            <a:pPr algn="just"/>
            <a:endParaRPr lang="ru-RU" sz="1800" dirty="0"/>
          </a:p>
          <a:p>
            <a:endParaRPr lang="ru-RU" dirty="0"/>
          </a:p>
        </p:txBody>
      </p:sp>
    </p:spTree>
    <p:extLst>
      <p:ext uri="{BB962C8B-B14F-4D97-AF65-F5344CB8AC3E}">
        <p14:creationId xmlns:p14="http://schemas.microsoft.com/office/powerpoint/2010/main" val="2146426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268760"/>
            <a:ext cx="8686800" cy="5112568"/>
          </a:xfrm>
          <a:ln>
            <a:solidFill>
              <a:srgbClr val="0070C0"/>
            </a:solidFill>
          </a:ln>
        </p:spPr>
        <p:txBody>
          <a:bodyPr>
            <a:normAutofit fontScale="85000" lnSpcReduction="20000"/>
          </a:bodyPr>
          <a:lstStyle/>
          <a:p>
            <a:pPr marL="0" indent="0" algn="ctr">
              <a:buNone/>
            </a:pPr>
            <a:r>
              <a:rPr lang="ru-RU" b="1" i="1" dirty="0"/>
              <a:t>Проведение наилучшей прямой </a:t>
            </a:r>
            <a:endParaRPr lang="ru-RU" dirty="0"/>
          </a:p>
          <a:p>
            <a:pPr marL="0" indent="0" algn="just">
              <a:buNone/>
            </a:pPr>
            <a:r>
              <a:rPr lang="ru-RU" dirty="0"/>
              <a:t>Существуют различные методы проведения прямых линий через экспериментальные точки. Самый простой способ, пригодный для оценки результатов, состоит в использовании прозрачной линейки. Благодаря прозрачности линейки видно, сколько точек находится по обе стороны от проводимой линии. Её надо провести так, чтобы по обе стороны было одинаковое количество экспериментальных точек. Параметры этой линии (наклон, пересечения с осями координат) измеряются непосредственно на графике. В результате получаем аналитическое выражение прямой 𝑦 = 𝑎 + 𝑏𝑥, которая в общем случае при 𝑎, не равном нулю, не проходит через начало координат.</a:t>
            </a:r>
          </a:p>
          <a:p>
            <a:endParaRPr lang="ru-RU" dirty="0"/>
          </a:p>
        </p:txBody>
      </p:sp>
      <p:sp>
        <p:nvSpPr>
          <p:cNvPr id="4" name="Заголовок 1"/>
          <p:cNvSpPr>
            <a:spLocks noGrp="1"/>
          </p:cNvSpPr>
          <p:nvPr>
            <p:ph type="title"/>
          </p:nvPr>
        </p:nvSpPr>
        <p:spPr>
          <a:xfrm>
            <a:off x="323528" y="188640"/>
            <a:ext cx="8686800" cy="8382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ru-RU" sz="2500" dirty="0">
                <a:solidFill>
                  <a:prstClr val="black"/>
                </a:solidFill>
                <a:latin typeface="Franklin Gothic Book"/>
                <a:ea typeface="+mn-ea"/>
                <a:cs typeface="+mn-cs"/>
              </a:rPr>
              <a:t>Правила построения графиков</a:t>
            </a:r>
            <a:br>
              <a:rPr lang="ru-RU" sz="2500" dirty="0">
                <a:solidFill>
                  <a:prstClr val="black"/>
                </a:solidFill>
                <a:latin typeface="Franklin Gothic Book"/>
                <a:ea typeface="+mn-ea"/>
                <a:cs typeface="+mn-cs"/>
              </a:rPr>
            </a:br>
            <a:r>
              <a:rPr lang="ru-RU" sz="2500" dirty="0">
                <a:solidFill>
                  <a:prstClr val="black"/>
                </a:solidFill>
                <a:latin typeface="Franklin Gothic Book"/>
                <a:ea typeface="+mn-ea"/>
                <a:cs typeface="+mn-cs"/>
              </a:rPr>
              <a:t>(</a:t>
            </a:r>
            <a:r>
              <a:rPr lang="ru-RU" sz="1400" b="1" dirty="0">
                <a:solidFill>
                  <a:prstClr val="black"/>
                </a:solidFill>
                <a:effectLst/>
                <a:latin typeface="Franklin Gothic Book"/>
                <a:ea typeface="+mn-ea"/>
                <a:cs typeface="+mn-cs"/>
              </a:rPr>
              <a:t>https://mipt.ru/education/chair/physics/S_I/lab/obrab_pmi.pdf)</a:t>
            </a:r>
            <a:endParaRPr lang="ru-RU" dirty="0"/>
          </a:p>
        </p:txBody>
      </p:sp>
    </p:spTree>
    <p:extLst>
      <p:ext uri="{BB962C8B-B14F-4D97-AF65-F5344CB8AC3E}">
        <p14:creationId xmlns:p14="http://schemas.microsoft.com/office/powerpoint/2010/main" val="54104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51520" y="188640"/>
            <a:ext cx="8686800" cy="8382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ru-RU" sz="2500" dirty="0">
                <a:solidFill>
                  <a:prstClr val="black"/>
                </a:solidFill>
                <a:latin typeface="Franklin Gothic Book"/>
                <a:ea typeface="+mn-ea"/>
                <a:cs typeface="+mn-cs"/>
              </a:rPr>
              <a:t>Правила построения графиков</a:t>
            </a:r>
            <a:br>
              <a:rPr lang="ru-RU" sz="2500" dirty="0">
                <a:solidFill>
                  <a:prstClr val="black"/>
                </a:solidFill>
                <a:latin typeface="Franklin Gothic Book"/>
                <a:ea typeface="+mn-ea"/>
                <a:cs typeface="+mn-cs"/>
              </a:rPr>
            </a:br>
            <a:r>
              <a:rPr lang="ru-RU" sz="2500" dirty="0">
                <a:solidFill>
                  <a:prstClr val="black"/>
                </a:solidFill>
                <a:latin typeface="Franklin Gothic Book"/>
                <a:ea typeface="+mn-ea"/>
                <a:cs typeface="+mn-cs"/>
              </a:rPr>
              <a:t>(</a:t>
            </a:r>
            <a:r>
              <a:rPr lang="ru-RU" sz="1400" b="1" dirty="0">
                <a:solidFill>
                  <a:prstClr val="black"/>
                </a:solidFill>
                <a:effectLst/>
                <a:latin typeface="Franklin Gothic Book"/>
                <a:ea typeface="+mn-ea"/>
                <a:cs typeface="+mn-cs"/>
              </a:rPr>
              <a:t>https://mipt.ru/education/chair/physics/S_I/lab/obrab_pmi.pdf)</a:t>
            </a:r>
            <a:endParaRPr lang="ru-RU" dirty="0"/>
          </a:p>
        </p:txBody>
      </p:sp>
      <p:sp>
        <p:nvSpPr>
          <p:cNvPr id="5" name="Объект 4"/>
          <p:cNvSpPr>
            <a:spLocks noGrp="1"/>
          </p:cNvSpPr>
          <p:nvPr>
            <p:ph idx="1"/>
          </p:nvPr>
        </p:nvSpPr>
        <p:spPr>
          <a:xfrm>
            <a:off x="395536" y="1554162"/>
            <a:ext cx="8596064" cy="5259214"/>
          </a:xfrm>
          <a:ln>
            <a:solidFill>
              <a:srgbClr val="0070C0"/>
            </a:solidFill>
          </a:ln>
        </p:spPr>
        <p:txBody>
          <a:bodyPr>
            <a:normAutofit/>
          </a:bodyPr>
          <a:lstStyle/>
          <a:p>
            <a:pPr marL="0" indent="0">
              <a:buNone/>
            </a:pPr>
            <a:r>
              <a:rPr lang="ru-RU" sz="1800" dirty="0"/>
              <a:t>Ниже представлен образце построения графика по экспериментальным данным.</a:t>
            </a:r>
          </a:p>
          <a:p>
            <a:pPr marL="0" indent="0">
              <a:buNone/>
            </a:pPr>
            <a:endParaRPr lang="ru-RU" sz="1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6700837"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32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199489A2-9468-438C-B28A-B43A286FB2F9}"/>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412777"/>
            <a:ext cx="5328592" cy="4896543"/>
          </a:xfrm>
          <a:prstGeom prst="rect">
            <a:avLst/>
          </a:prstGeom>
        </p:spPr>
        <p:style>
          <a:lnRef idx="2">
            <a:schemeClr val="accent1"/>
          </a:lnRef>
          <a:fillRef idx="1">
            <a:schemeClr val="lt1"/>
          </a:fillRef>
          <a:effectRef idx="0">
            <a:schemeClr val="accent1"/>
          </a:effectRef>
          <a:fontRef idx="minor">
            <a:schemeClr val="dk1"/>
          </a:fontRef>
        </p:style>
      </p:pic>
      <p:sp>
        <p:nvSpPr>
          <p:cNvPr id="5" name="Заголовок 1">
            <a:extLst>
              <a:ext uri="{FF2B5EF4-FFF2-40B4-BE49-F238E27FC236}">
                <a16:creationId xmlns:a16="http://schemas.microsoft.com/office/drawing/2014/main" id="{A4EB3255-24E5-4ADB-A147-8AB35E913824}"/>
              </a:ext>
            </a:extLst>
          </p:cNvPr>
          <p:cNvSpPr>
            <a:spLocks noGrp="1"/>
          </p:cNvSpPr>
          <p:nvPr>
            <p:ph type="title"/>
          </p:nvPr>
        </p:nvSpPr>
        <p:spPr>
          <a:xfrm>
            <a:off x="265938" y="404664"/>
            <a:ext cx="8686800" cy="8382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ru-RU" sz="2500" dirty="0">
                <a:solidFill>
                  <a:prstClr val="black"/>
                </a:solidFill>
                <a:latin typeface="Franklin Gothic Book"/>
                <a:ea typeface="+mn-ea"/>
                <a:cs typeface="+mn-cs"/>
              </a:rPr>
              <a:t>Правила построения графиков</a:t>
            </a:r>
            <a:br>
              <a:rPr lang="ru-RU" sz="2500" dirty="0">
                <a:solidFill>
                  <a:prstClr val="black"/>
                </a:solidFill>
                <a:latin typeface="Franklin Gothic Book"/>
                <a:ea typeface="+mn-ea"/>
                <a:cs typeface="+mn-cs"/>
              </a:rPr>
            </a:br>
            <a:r>
              <a:rPr lang="ru-RU" sz="2500" dirty="0">
                <a:solidFill>
                  <a:prstClr val="black"/>
                </a:solidFill>
                <a:latin typeface="Franklin Gothic Book"/>
                <a:ea typeface="+mn-ea"/>
                <a:cs typeface="+mn-cs"/>
              </a:rPr>
              <a:t>(</a:t>
            </a:r>
            <a:r>
              <a:rPr lang="ru-RU" sz="1400" b="1" dirty="0">
                <a:solidFill>
                  <a:prstClr val="black"/>
                </a:solidFill>
                <a:effectLst/>
                <a:latin typeface="Franklin Gothic Book"/>
                <a:ea typeface="+mn-ea"/>
                <a:cs typeface="+mn-cs"/>
              </a:rPr>
              <a:t>https://mipt.ru/education/chair/physics/S_I/lab/obrab_pmi.pdf)</a:t>
            </a:r>
            <a:endParaRPr lang="ru-RU" dirty="0"/>
          </a:p>
        </p:txBody>
      </p:sp>
      <p:sp>
        <p:nvSpPr>
          <p:cNvPr id="7" name="TextBox 6">
            <a:extLst>
              <a:ext uri="{FF2B5EF4-FFF2-40B4-BE49-F238E27FC236}">
                <a16:creationId xmlns:a16="http://schemas.microsoft.com/office/drawing/2014/main" id="{7EAC9020-748B-4DB4-A4D5-4D3BCAC07435}"/>
              </a:ext>
            </a:extLst>
          </p:cNvPr>
          <p:cNvSpPr txBox="1"/>
          <p:nvPr/>
        </p:nvSpPr>
        <p:spPr>
          <a:xfrm>
            <a:off x="5724128" y="1556792"/>
            <a:ext cx="3096344" cy="48013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dirty="0"/>
              <a:t>На представленном примере соблюдены все правила оформления графика, касающиеся масштабирования осей, указания физических величин и их единиц измерения, названия графика. Аккуратно нанесены экспериментальные точки, Однако наилучшая прямая построена неверно, так как количество точек, лежащих выше прямой больше, чем количество тех, что лежат ниже.</a:t>
            </a:r>
          </a:p>
        </p:txBody>
      </p:sp>
    </p:spTree>
    <p:extLst>
      <p:ext uri="{BB962C8B-B14F-4D97-AF65-F5344CB8AC3E}">
        <p14:creationId xmlns:p14="http://schemas.microsoft.com/office/powerpoint/2010/main" val="272506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FBA312C5-28EE-4247-8C5E-F50908E7C335}"/>
              </a:ext>
            </a:extLst>
          </p:cNvPr>
          <p:cNvSpPr>
            <a:spLocks noGrp="1"/>
          </p:cNvSpPr>
          <p:nvPr>
            <p:ph type="title"/>
          </p:nvPr>
        </p:nvSpPr>
        <p:spPr>
          <a:xfrm>
            <a:off x="304800" y="457200"/>
            <a:ext cx="8686800" cy="83820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ru-RU" sz="2500" dirty="0">
                <a:solidFill>
                  <a:prstClr val="black"/>
                </a:solidFill>
                <a:latin typeface="Franklin Gothic Book"/>
                <a:ea typeface="+mn-ea"/>
                <a:cs typeface="+mn-cs"/>
              </a:rPr>
              <a:t>Правила построения графиков</a:t>
            </a:r>
            <a:br>
              <a:rPr lang="ru-RU" sz="2500" dirty="0">
                <a:solidFill>
                  <a:prstClr val="black"/>
                </a:solidFill>
                <a:latin typeface="Franklin Gothic Book"/>
                <a:ea typeface="+mn-ea"/>
                <a:cs typeface="+mn-cs"/>
              </a:rPr>
            </a:br>
            <a:r>
              <a:rPr lang="ru-RU" sz="2500" dirty="0">
                <a:solidFill>
                  <a:prstClr val="black"/>
                </a:solidFill>
                <a:latin typeface="Franklin Gothic Book"/>
                <a:ea typeface="+mn-ea"/>
                <a:cs typeface="+mn-cs"/>
              </a:rPr>
              <a:t>(</a:t>
            </a:r>
            <a:r>
              <a:rPr lang="ru-RU" sz="1400" b="1" dirty="0">
                <a:solidFill>
                  <a:prstClr val="black"/>
                </a:solidFill>
                <a:effectLst/>
                <a:latin typeface="Franklin Gothic Book"/>
                <a:ea typeface="+mn-ea"/>
                <a:cs typeface="+mn-cs"/>
              </a:rPr>
              <a:t>https://mipt.ru/education/chair/physics/S_I/lab/obrab_pmi.pdf)</a:t>
            </a:r>
            <a:endParaRPr lang="ru-RU" dirty="0"/>
          </a:p>
        </p:txBody>
      </p:sp>
      <p:pic>
        <p:nvPicPr>
          <p:cNvPr id="5" name="Объект 4">
            <a:extLst>
              <a:ext uri="{FF2B5EF4-FFF2-40B4-BE49-F238E27FC236}">
                <a16:creationId xmlns:a16="http://schemas.microsoft.com/office/drawing/2014/main" id="{734C1F42-575E-48A6-8371-3391114B7C7D}"/>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88024" y="1670794"/>
            <a:ext cx="4104456" cy="4926558"/>
          </a:xfrm>
          <a:prstGeom prst="rect">
            <a:avLst/>
          </a:prstGeom>
        </p:spPr>
        <p:style>
          <a:lnRef idx="2">
            <a:schemeClr val="accent4"/>
          </a:lnRef>
          <a:fillRef idx="1">
            <a:schemeClr val="lt1"/>
          </a:fillRef>
          <a:effectRef idx="0">
            <a:schemeClr val="accent4"/>
          </a:effectRef>
          <a:fontRef idx="minor">
            <a:schemeClr val="dk1"/>
          </a:fontRef>
        </p:style>
      </p:pic>
      <p:sp>
        <p:nvSpPr>
          <p:cNvPr id="6" name="TextBox 5">
            <a:extLst>
              <a:ext uri="{FF2B5EF4-FFF2-40B4-BE49-F238E27FC236}">
                <a16:creationId xmlns:a16="http://schemas.microsoft.com/office/drawing/2014/main" id="{1C1C2139-6953-44A3-9355-E1BF6A724478}"/>
              </a:ext>
            </a:extLst>
          </p:cNvPr>
          <p:cNvSpPr txBox="1"/>
          <p:nvPr/>
        </p:nvSpPr>
        <p:spPr>
          <a:xfrm>
            <a:off x="326907" y="1484784"/>
            <a:ext cx="3691136" cy="397031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ru-RU" dirty="0"/>
              <a:t>Перед вами пример </a:t>
            </a:r>
            <a:r>
              <a:rPr lang="ru-RU" b="1" dirty="0"/>
              <a:t>правильного</a:t>
            </a:r>
            <a:r>
              <a:rPr lang="ru-RU" dirty="0"/>
              <a:t> построения графика по методу наилучшей прямой. Этот график наглядно демонстрирует линейную зависимость углового ускорения от момента силы натяжения нити, что подтверждает теоретическое уравнение. Также хорошо виден разброс ошибок, характерных для данного метода исследования. Такой график может быть использован для дальнейших расчетов, например, определения момента инерции.</a:t>
            </a:r>
          </a:p>
        </p:txBody>
      </p:sp>
    </p:spTree>
    <p:extLst>
      <p:ext uri="{BB962C8B-B14F-4D97-AF65-F5344CB8AC3E}">
        <p14:creationId xmlns:p14="http://schemas.microsoft.com/office/powerpoint/2010/main" val="2763466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Наташина папка\статьи\мои в физобразование\статья 2019\график 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612" t="8973" r="2542"/>
          <a:stretch/>
        </p:blipFill>
        <p:spPr bwMode="auto">
          <a:xfrm>
            <a:off x="4716016" y="2996952"/>
            <a:ext cx="4243117" cy="3569908"/>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ru-RU" sz="2500" dirty="0">
                <a:solidFill>
                  <a:prstClr val="black"/>
                </a:solidFill>
                <a:latin typeface="Franklin Gothic Book"/>
                <a:ea typeface="+mn-ea"/>
                <a:cs typeface="+mn-cs"/>
              </a:rPr>
              <a:t>Правила построения графиков</a:t>
            </a:r>
            <a:br>
              <a:rPr lang="ru-RU" sz="2500" dirty="0">
                <a:solidFill>
                  <a:prstClr val="black"/>
                </a:solidFill>
                <a:latin typeface="Franklin Gothic Book"/>
                <a:ea typeface="+mn-ea"/>
                <a:cs typeface="+mn-cs"/>
              </a:rPr>
            </a:br>
            <a:r>
              <a:rPr lang="ru-RU" sz="2500" dirty="0">
                <a:solidFill>
                  <a:prstClr val="black"/>
                </a:solidFill>
                <a:latin typeface="Franklin Gothic Book"/>
                <a:ea typeface="+mn-ea"/>
                <a:cs typeface="+mn-cs"/>
              </a:rPr>
              <a:t>(</a:t>
            </a:r>
            <a:r>
              <a:rPr lang="ru-RU" sz="1400" b="1" dirty="0">
                <a:solidFill>
                  <a:prstClr val="black"/>
                </a:solidFill>
                <a:effectLst/>
                <a:latin typeface="Franklin Gothic Book"/>
                <a:ea typeface="+mn-ea"/>
                <a:cs typeface="+mn-cs"/>
              </a:rPr>
              <a:t>https://mipt.ru/education/chair/physics/S_I/lab/obrab_pmi.pdf)</a:t>
            </a:r>
            <a:endParaRPr lang="ru-RU" dirty="0"/>
          </a:p>
        </p:txBody>
      </p:sp>
      <p:sp>
        <p:nvSpPr>
          <p:cNvPr id="7" name="TextBox 6"/>
          <p:cNvSpPr txBox="1"/>
          <p:nvPr/>
        </p:nvSpPr>
        <p:spPr>
          <a:xfrm>
            <a:off x="251520" y="1628800"/>
            <a:ext cx="4320480" cy="4462760"/>
          </a:xfrm>
          <a:prstGeom prst="rect">
            <a:avLst/>
          </a:prstGeom>
          <a:noFill/>
          <a:ln>
            <a:solidFill>
              <a:srgbClr val="0070C0"/>
            </a:solidFill>
          </a:ln>
        </p:spPr>
        <p:txBody>
          <a:bodyPr wrap="square" rtlCol="0">
            <a:spAutoFit/>
          </a:bodyPr>
          <a:lstStyle/>
          <a:p>
            <a:pPr lvl="0" algn="just">
              <a:spcBef>
                <a:spcPct val="20000"/>
              </a:spcBef>
              <a:buClr>
                <a:srgbClr val="F0A22E"/>
              </a:buClr>
              <a:buSzPct val="70000"/>
            </a:pPr>
            <a:r>
              <a:rPr lang="ru-RU" sz="2000" dirty="0">
                <a:solidFill>
                  <a:srgbClr val="4E3B30"/>
                </a:solidFill>
              </a:rPr>
              <a:t>На примере некоторых работ предлагается проследить наиболее типичные ошибки, которые допускают студенты. </a:t>
            </a:r>
            <a:r>
              <a:rPr lang="ru-RU" sz="2000" b="1" dirty="0">
                <a:solidFill>
                  <a:srgbClr val="4E3B30"/>
                </a:solidFill>
              </a:rPr>
              <a:t>Заявленная в названии зависимость отличается от изображенной. </a:t>
            </a:r>
            <a:r>
              <a:rPr lang="ru-RU" sz="2000" dirty="0">
                <a:solidFill>
                  <a:srgbClr val="4E3B30"/>
                </a:solidFill>
              </a:rPr>
              <a:t>Осталось много пустого пространства, которое можно было использовать под график, если перенести оси из точки их пересечения (0,0). Общий множитель значений силы следует вынести в наименование оси.</a:t>
            </a:r>
          </a:p>
          <a:p>
            <a:pPr lvl="0" algn="just">
              <a:spcBef>
                <a:spcPct val="20000"/>
              </a:spcBef>
              <a:buClr>
                <a:srgbClr val="F0A22E"/>
              </a:buClr>
              <a:buSzPct val="70000"/>
            </a:pPr>
            <a:r>
              <a:rPr lang="ru-RU" sz="2000" dirty="0">
                <a:solidFill>
                  <a:srgbClr val="4E3B30"/>
                </a:solidFill>
              </a:rPr>
              <a:t>Значения по осям следует нанести чаще.</a:t>
            </a:r>
          </a:p>
        </p:txBody>
      </p:sp>
    </p:spTree>
    <p:extLst>
      <p:ext uri="{BB962C8B-B14F-4D97-AF65-F5344CB8AC3E}">
        <p14:creationId xmlns:p14="http://schemas.microsoft.com/office/powerpoint/2010/main" val="1918851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179512" y="260648"/>
            <a:ext cx="8686800" cy="841248"/>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ru-RU" sz="2500" dirty="0">
                <a:solidFill>
                  <a:prstClr val="black"/>
                </a:solidFill>
                <a:latin typeface="Franklin Gothic Book"/>
                <a:ea typeface="+mn-ea"/>
                <a:cs typeface="+mn-cs"/>
              </a:rPr>
              <a:t>Правила построения графиков</a:t>
            </a:r>
            <a:br>
              <a:rPr lang="ru-RU" sz="2500" dirty="0">
                <a:solidFill>
                  <a:prstClr val="black"/>
                </a:solidFill>
                <a:latin typeface="Franklin Gothic Book"/>
                <a:ea typeface="+mn-ea"/>
                <a:cs typeface="+mn-cs"/>
              </a:rPr>
            </a:br>
            <a:r>
              <a:rPr lang="ru-RU" sz="2500" dirty="0">
                <a:solidFill>
                  <a:prstClr val="black"/>
                </a:solidFill>
                <a:latin typeface="Franklin Gothic Book"/>
                <a:ea typeface="+mn-ea"/>
                <a:cs typeface="+mn-cs"/>
              </a:rPr>
              <a:t>(</a:t>
            </a:r>
            <a:r>
              <a:rPr lang="ru-RU" sz="1400" b="1" dirty="0">
                <a:solidFill>
                  <a:prstClr val="black"/>
                </a:solidFill>
                <a:effectLst/>
                <a:latin typeface="Franklin Gothic Book"/>
                <a:ea typeface="+mn-ea"/>
                <a:cs typeface="+mn-cs"/>
              </a:rPr>
              <a:t>https://mipt.ru/education/chair/physics/S_I/lab/obrab_pmi.pdf)</a:t>
            </a:r>
            <a:endParaRPr lang="ru-RU" dirty="0"/>
          </a:p>
        </p:txBody>
      </p:sp>
      <p:pic>
        <p:nvPicPr>
          <p:cNvPr id="3074" name="Picture 2" descr="D:\Наташина папка\статьи\мои в физобразование\статья 2019\график 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07" r="8662" b="33980"/>
          <a:stretch/>
        </p:blipFill>
        <p:spPr bwMode="auto">
          <a:xfrm>
            <a:off x="4499992" y="1844824"/>
            <a:ext cx="4393890" cy="4163628"/>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1412776"/>
            <a:ext cx="4176464" cy="3108543"/>
          </a:xfrm>
          <a:prstGeom prst="rect">
            <a:avLst/>
          </a:prstGeom>
          <a:noFill/>
          <a:ln>
            <a:solidFill>
              <a:srgbClr val="0070C0"/>
            </a:solidFill>
          </a:ln>
        </p:spPr>
        <p:txBody>
          <a:bodyPr wrap="square" rtlCol="0">
            <a:spAutoFit/>
          </a:bodyPr>
          <a:lstStyle/>
          <a:p>
            <a:pPr algn="just"/>
            <a:r>
              <a:rPr lang="ru-RU" sz="2800" dirty="0"/>
              <a:t>Масштаб по оси ординат следует проставить через равные промежутки. Ось абсцисс можно сместить вверх, тогда масштаб по оси ординат можно растянуть.</a:t>
            </a:r>
          </a:p>
        </p:txBody>
      </p:sp>
    </p:spTree>
    <p:extLst>
      <p:ext uri="{BB962C8B-B14F-4D97-AF65-F5344CB8AC3E}">
        <p14:creationId xmlns:p14="http://schemas.microsoft.com/office/powerpoint/2010/main" val="1841249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195</TotalTime>
  <Words>1499</Words>
  <Application>Microsoft Office PowerPoint</Application>
  <PresentationFormat>Экран (4:3)</PresentationFormat>
  <Paragraphs>52</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Calibri</vt:lpstr>
      <vt:lpstr>Cambria Math</vt:lpstr>
      <vt:lpstr>Franklin Gothic Book</vt:lpstr>
      <vt:lpstr>Franklin Gothic Medium</vt:lpstr>
      <vt:lpstr>Times New Roman</vt:lpstr>
      <vt:lpstr>Wingdings 2</vt:lpstr>
      <vt:lpstr>Трек</vt:lpstr>
      <vt:lpstr>Составлены старшим преподавателем кафедры ФиСА МГСУ  Марценюк Наталией Олеговной</vt:lpstr>
      <vt:lpstr>Правила построения графиков (https://mipt.ru/education/chair/physics/S_I/lab/obrab_pmi.pdf)</vt:lpstr>
      <vt:lpstr>Правила построения графиков (https://mipt.ru/education/chair/physics/S_I/lab/obrab_pmi.pdf)</vt:lpstr>
      <vt:lpstr>Правила построения графиков (https://mipt.ru/education/chair/physics/S_I/lab/obrab_pmi.pdf)</vt:lpstr>
      <vt:lpstr>Правила построения графиков (https://mipt.ru/education/chair/physics/S_I/lab/obrab_pmi.pdf)</vt:lpstr>
      <vt:lpstr>Правила построения графиков (https://mipt.ru/education/chair/physics/S_I/lab/obrab_pmi.pdf)</vt:lpstr>
      <vt:lpstr>Правила построения графиков (https://mipt.ru/education/chair/physics/S_I/lab/obrab_pmi.pdf)</vt:lpstr>
      <vt:lpstr>Правила построения графиков (https://mipt.ru/education/chair/physics/S_I/lab/obrab_pmi.pdf)</vt:lpstr>
      <vt:lpstr>Правила построения графиков (https://mipt.ru/education/chair/physics/S_I/lab/obrab_pmi.pdf)</vt:lpstr>
      <vt:lpstr>Округление экспериментальных данных</vt:lpstr>
      <vt:lpstr>Округление экспериментальных данных</vt:lpstr>
      <vt:lpstr>Округление экспериментальных данных</vt:lpstr>
      <vt:lpstr>Округление экспериментальных данных (http://www.eltech.ru/assets/files/Faculty-FEL/Fisika/MethodExperiment.pdf https://mipt.ru/education/chair/physics/S_I/lab/obrab_pmi.pdf)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Составлены старшим преподавателем кафедры ФиСА МГСУ  Марценюк Наталией Олеговной</dc:title>
  <dc:creator>Big Boss</dc:creator>
  <cp:lastModifiedBy>Natalia Marcenuk</cp:lastModifiedBy>
  <cp:revision>20</cp:revision>
  <dcterms:created xsi:type="dcterms:W3CDTF">2019-03-04T06:37:03Z</dcterms:created>
  <dcterms:modified xsi:type="dcterms:W3CDTF">2021-01-27T08:32:46Z</dcterms:modified>
</cp:coreProperties>
</file>