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7" r:id="rId1"/>
  </p:sldMasterIdLst>
  <p:notesMasterIdLst>
    <p:notesMasterId r:id="rId82"/>
  </p:notesMasterIdLst>
  <p:sldIdLst>
    <p:sldId id="273" r:id="rId2"/>
    <p:sldId id="331" r:id="rId3"/>
    <p:sldId id="368" r:id="rId4"/>
    <p:sldId id="351" r:id="rId5"/>
    <p:sldId id="412" r:id="rId6"/>
    <p:sldId id="423" r:id="rId7"/>
    <p:sldId id="424" r:id="rId8"/>
    <p:sldId id="370" r:id="rId9"/>
    <p:sldId id="371" r:id="rId10"/>
    <p:sldId id="372" r:id="rId11"/>
    <p:sldId id="333" r:id="rId12"/>
    <p:sldId id="334" r:id="rId13"/>
    <p:sldId id="335" r:id="rId14"/>
    <p:sldId id="336" r:id="rId15"/>
    <p:sldId id="340" r:id="rId16"/>
    <p:sldId id="341" r:id="rId17"/>
    <p:sldId id="342" r:id="rId18"/>
    <p:sldId id="343" r:id="rId19"/>
    <p:sldId id="344" r:id="rId20"/>
    <p:sldId id="345" r:id="rId21"/>
    <p:sldId id="373" r:id="rId22"/>
    <p:sldId id="354" r:id="rId23"/>
    <p:sldId id="374" r:id="rId24"/>
    <p:sldId id="375" r:id="rId25"/>
    <p:sldId id="425" r:id="rId26"/>
    <p:sldId id="426" r:id="rId27"/>
    <p:sldId id="376" r:id="rId28"/>
    <p:sldId id="378" r:id="rId29"/>
    <p:sldId id="379" r:id="rId30"/>
    <p:sldId id="427" r:id="rId31"/>
    <p:sldId id="380" r:id="rId32"/>
    <p:sldId id="381" r:id="rId33"/>
    <p:sldId id="382" r:id="rId34"/>
    <p:sldId id="428" r:id="rId35"/>
    <p:sldId id="429" r:id="rId36"/>
    <p:sldId id="430" r:id="rId37"/>
    <p:sldId id="431"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413" r:id="rId55"/>
    <p:sldId id="399" r:id="rId56"/>
    <p:sldId id="400" r:id="rId57"/>
    <p:sldId id="414" r:id="rId58"/>
    <p:sldId id="415" r:id="rId59"/>
    <p:sldId id="417" r:id="rId60"/>
    <p:sldId id="416" r:id="rId61"/>
    <p:sldId id="418" r:id="rId62"/>
    <p:sldId id="419" r:id="rId63"/>
    <p:sldId id="420" r:id="rId64"/>
    <p:sldId id="421" r:id="rId65"/>
    <p:sldId id="355" r:id="rId66"/>
    <p:sldId id="358" r:id="rId67"/>
    <p:sldId id="359" r:id="rId68"/>
    <p:sldId id="361" r:id="rId69"/>
    <p:sldId id="363" r:id="rId70"/>
    <p:sldId id="401" r:id="rId71"/>
    <p:sldId id="403" r:id="rId72"/>
    <p:sldId id="404" r:id="rId73"/>
    <p:sldId id="405" r:id="rId74"/>
    <p:sldId id="406" r:id="rId75"/>
    <p:sldId id="407" r:id="rId76"/>
    <p:sldId id="408" r:id="rId77"/>
    <p:sldId id="409" r:id="rId78"/>
    <p:sldId id="432" r:id="rId79"/>
    <p:sldId id="410" r:id="rId80"/>
    <p:sldId id="433" r:id="rId8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41" autoAdjust="0"/>
    <p:restoredTop sz="94660"/>
  </p:normalViewPr>
  <p:slideViewPr>
    <p:cSldViewPr>
      <p:cViewPr varScale="1">
        <p:scale>
          <a:sx n="80" d="100"/>
          <a:sy n="80" d="100"/>
        </p:scale>
        <p:origin x="114" y="4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8E5C766-EDE4-4134-A1DC-C7057F1232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ru-RU"/>
          </a:p>
        </p:txBody>
      </p:sp>
      <p:sp>
        <p:nvSpPr>
          <p:cNvPr id="3" name="Дата 2">
            <a:extLst>
              <a:ext uri="{FF2B5EF4-FFF2-40B4-BE49-F238E27FC236}">
                <a16:creationId xmlns:a16="http://schemas.microsoft.com/office/drawing/2014/main" id="{DB6B1491-2C09-4E11-B833-B0AAB8591CD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025A44A5-8F28-40AD-8F50-B78A35BAEC92}" type="datetimeFigureOut">
              <a:rPr lang="ru-RU"/>
              <a:pPr>
                <a:defRPr/>
              </a:pPr>
              <a:t>02.12.2019</a:t>
            </a:fld>
            <a:endParaRPr lang="ru-RU"/>
          </a:p>
        </p:txBody>
      </p:sp>
      <p:sp>
        <p:nvSpPr>
          <p:cNvPr id="4" name="Образ слайда 3">
            <a:extLst>
              <a:ext uri="{FF2B5EF4-FFF2-40B4-BE49-F238E27FC236}">
                <a16:creationId xmlns:a16="http://schemas.microsoft.com/office/drawing/2014/main" id="{087D020C-E554-4A0D-8AD0-BE8B9B1F0EC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1B741FA4-9017-4941-9FEC-F36A1F2FCD2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068B4721-752B-45A7-B499-D028435C7DF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ru-RU"/>
          </a:p>
        </p:txBody>
      </p:sp>
      <p:sp>
        <p:nvSpPr>
          <p:cNvPr id="7" name="Номер слайда 6">
            <a:extLst>
              <a:ext uri="{FF2B5EF4-FFF2-40B4-BE49-F238E27FC236}">
                <a16:creationId xmlns:a16="http://schemas.microsoft.com/office/drawing/2014/main" id="{45C2E61E-F447-47C7-9357-FA40E103AC2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9644364-96D8-4B74-9AF0-59CA99E1239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a:extLst>
              <a:ext uri="{FF2B5EF4-FFF2-40B4-BE49-F238E27FC236}">
                <a16:creationId xmlns:a16="http://schemas.microsoft.com/office/drawing/2014/main" id="{2478333D-6125-4661-A3D2-A631CFD80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a:extLst>
              <a:ext uri="{FF2B5EF4-FFF2-40B4-BE49-F238E27FC236}">
                <a16:creationId xmlns:a16="http://schemas.microsoft.com/office/drawing/2014/main" id="{73D8E4AD-7F39-4051-8C97-2DF202221A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7412" name="Номер слайда 3">
            <a:extLst>
              <a:ext uri="{FF2B5EF4-FFF2-40B4-BE49-F238E27FC236}">
                <a16:creationId xmlns:a16="http://schemas.microsoft.com/office/drawing/2014/main" id="{EC778624-0791-41E0-B469-7E8D19CAF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55C9588-735E-4997-AD7C-CBE37837B534}" type="slidenum">
              <a:rPr lang="ru-RU" altLang="ru-RU" smtClean="0">
                <a:latin typeface="Arial" panose="020B0604020202020204" pitchFamily="34" charset="0"/>
              </a:rPr>
              <a:pPr fontAlgn="base">
                <a:spcBef>
                  <a:spcPct val="0"/>
                </a:spcBef>
                <a:spcAft>
                  <a:spcPct val="0"/>
                </a:spcAft>
              </a:pPr>
              <a:t>6</a:t>
            </a:fld>
            <a:endParaRPr lang="ru-RU" altLang="ru-RU">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a:extLst>
              <a:ext uri="{FF2B5EF4-FFF2-40B4-BE49-F238E27FC236}">
                <a16:creationId xmlns:a16="http://schemas.microsoft.com/office/drawing/2014/main" id="{237082B8-F022-40B4-A20B-F3CDC56CB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a:extLst>
              <a:ext uri="{FF2B5EF4-FFF2-40B4-BE49-F238E27FC236}">
                <a16:creationId xmlns:a16="http://schemas.microsoft.com/office/drawing/2014/main" id="{5E470D92-1D41-4784-8361-8AC09C3E79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latin typeface="Arial" panose="020B0604020202020204" pitchFamily="34" charset="0"/>
              </a:rPr>
              <a:t>КУСГ (комплексный укрупненный сетевой график) или Календарный план;</a:t>
            </a:r>
          </a:p>
        </p:txBody>
      </p:sp>
      <p:sp>
        <p:nvSpPr>
          <p:cNvPr id="27652" name="Номер слайда 3">
            <a:extLst>
              <a:ext uri="{FF2B5EF4-FFF2-40B4-BE49-F238E27FC236}">
                <a16:creationId xmlns:a16="http://schemas.microsoft.com/office/drawing/2014/main" id="{37B014E4-2685-4F87-9070-B29146DB41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FF661001-D1A5-494B-ABC4-E132F84BC80A}" type="slidenum">
              <a:rPr lang="ru-RU" altLang="ru-RU" smtClean="0">
                <a:latin typeface="Arial" panose="020B0604020202020204" pitchFamily="34" charset="0"/>
              </a:rPr>
              <a:pPr fontAlgn="base">
                <a:spcBef>
                  <a:spcPct val="0"/>
                </a:spcBef>
                <a:spcAft>
                  <a:spcPct val="0"/>
                </a:spcAft>
              </a:pPr>
              <a:t>15</a:t>
            </a:fld>
            <a:endParaRPr lang="ru-RU" alt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732D13A-8198-4753-BCC4-17D06F6C94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784C469-4697-4A3B-97AF-C505D50963DD}" type="slidenum">
              <a:rPr lang="ru-RU" altLang="ru-RU" smtClean="0">
                <a:latin typeface="Arial" panose="020B0604020202020204" pitchFamily="34" charset="0"/>
              </a:rPr>
              <a:pPr fontAlgn="base">
                <a:spcBef>
                  <a:spcPct val="0"/>
                </a:spcBef>
                <a:spcAft>
                  <a:spcPct val="0"/>
                </a:spcAft>
              </a:pPr>
              <a:t>16</a:t>
            </a:fld>
            <a:endParaRPr lang="ru-RU" altLang="ru-RU">
              <a:latin typeface="Arial" panose="020B0604020202020204" pitchFamily="34" charset="0"/>
            </a:endParaRPr>
          </a:p>
        </p:txBody>
      </p:sp>
      <p:sp>
        <p:nvSpPr>
          <p:cNvPr id="29699" name="Rectangle 2">
            <a:extLst>
              <a:ext uri="{FF2B5EF4-FFF2-40B4-BE49-F238E27FC236}">
                <a16:creationId xmlns:a16="http://schemas.microsoft.com/office/drawing/2014/main" id="{6060D79E-2B3C-4BD1-997B-5C18766457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D1B6B876-5669-46E2-951C-41C46734BC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a:extLst>
              <a:ext uri="{FF2B5EF4-FFF2-40B4-BE49-F238E27FC236}">
                <a16:creationId xmlns:a16="http://schemas.microsoft.com/office/drawing/2014/main" id="{086E921E-46C4-451A-9C5A-FF9A0DE084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Заметки 2">
            <a:extLst>
              <a:ext uri="{FF2B5EF4-FFF2-40B4-BE49-F238E27FC236}">
                <a16:creationId xmlns:a16="http://schemas.microsoft.com/office/drawing/2014/main" id="{3476D2A5-EE39-4950-9FDF-25A70FD81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74756" name="Номер слайда 3">
            <a:extLst>
              <a:ext uri="{FF2B5EF4-FFF2-40B4-BE49-F238E27FC236}">
                <a16:creationId xmlns:a16="http://schemas.microsoft.com/office/drawing/2014/main" id="{E7605533-374E-4712-AE53-5780B11556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E3182BCA-7A1D-4B01-840F-775F3203C3BF}" type="slidenum">
              <a:rPr lang="ru-RU" altLang="ru-RU" smtClean="0">
                <a:latin typeface="Arial" panose="020B0604020202020204" pitchFamily="34" charset="0"/>
              </a:rPr>
              <a:pPr fontAlgn="base">
                <a:spcBef>
                  <a:spcPct val="0"/>
                </a:spcBef>
                <a:spcAft>
                  <a:spcPct val="0"/>
                </a:spcAft>
              </a:pPr>
              <a:t>59</a:t>
            </a:fld>
            <a:endParaRPr lang="ru-RU" altLang="ru-RU">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a:extLst>
              <a:ext uri="{FF2B5EF4-FFF2-40B4-BE49-F238E27FC236}">
                <a16:creationId xmlns:a16="http://schemas.microsoft.com/office/drawing/2014/main" id="{EE9D4650-35EC-4E47-9EB0-8A4ED5743E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Заметки 2">
            <a:extLst>
              <a:ext uri="{FF2B5EF4-FFF2-40B4-BE49-F238E27FC236}">
                <a16:creationId xmlns:a16="http://schemas.microsoft.com/office/drawing/2014/main" id="{7AF367BF-B7A9-4D22-9178-989D97CBC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77828" name="Номер слайда 3">
            <a:extLst>
              <a:ext uri="{FF2B5EF4-FFF2-40B4-BE49-F238E27FC236}">
                <a16:creationId xmlns:a16="http://schemas.microsoft.com/office/drawing/2014/main" id="{D11C5C2B-1A20-41BB-BBF4-E38B76227E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3795F58-79EB-4F98-914C-3FD04CF3798E}" type="slidenum">
              <a:rPr lang="ru-RU" altLang="ru-RU" smtClean="0">
                <a:latin typeface="Arial" panose="020B0604020202020204" pitchFamily="34" charset="0"/>
              </a:rPr>
              <a:pPr fontAlgn="base">
                <a:spcBef>
                  <a:spcPct val="0"/>
                </a:spcBef>
                <a:spcAft>
                  <a:spcPct val="0"/>
                </a:spcAft>
              </a:pPr>
              <a:t>61</a:t>
            </a:fld>
            <a:endParaRPr lang="ru-RU" altLang="ru-RU">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a:extLst>
              <a:ext uri="{FF2B5EF4-FFF2-40B4-BE49-F238E27FC236}">
                <a16:creationId xmlns:a16="http://schemas.microsoft.com/office/drawing/2014/main" id="{C9353C6C-E393-4A91-993F-33122B21D1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a:extLst>
              <a:ext uri="{FF2B5EF4-FFF2-40B4-BE49-F238E27FC236}">
                <a16:creationId xmlns:a16="http://schemas.microsoft.com/office/drawing/2014/main" id="{8D715828-CD57-4D53-8AFE-3646D08CA6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79876" name="Номер слайда 3">
            <a:extLst>
              <a:ext uri="{FF2B5EF4-FFF2-40B4-BE49-F238E27FC236}">
                <a16:creationId xmlns:a16="http://schemas.microsoft.com/office/drawing/2014/main" id="{5868D124-614D-4D5D-9F6D-FF2A0EA23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AB923610-148F-434C-8D9F-6F4CE979A19A}" type="slidenum">
              <a:rPr lang="ru-RU" altLang="ru-RU" smtClean="0">
                <a:latin typeface="Arial" panose="020B0604020202020204" pitchFamily="34" charset="0"/>
              </a:rPr>
              <a:pPr fontAlgn="base">
                <a:spcBef>
                  <a:spcPct val="0"/>
                </a:spcBef>
                <a:spcAft>
                  <a:spcPct val="0"/>
                </a:spcAft>
              </a:pPr>
              <a:t>62</a:t>
            </a:fld>
            <a:endParaRPr lang="ru-RU" altLang="ru-RU">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a:extLst>
              <a:ext uri="{FF2B5EF4-FFF2-40B4-BE49-F238E27FC236}">
                <a16:creationId xmlns:a16="http://schemas.microsoft.com/office/drawing/2014/main" id="{153DDFA0-CA4F-451C-9E51-2A8044FC0C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Заметки 2">
            <a:extLst>
              <a:ext uri="{FF2B5EF4-FFF2-40B4-BE49-F238E27FC236}">
                <a16:creationId xmlns:a16="http://schemas.microsoft.com/office/drawing/2014/main" id="{3B5A40FA-A82F-4958-818E-B26339EDF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81924" name="Номер слайда 3">
            <a:extLst>
              <a:ext uri="{FF2B5EF4-FFF2-40B4-BE49-F238E27FC236}">
                <a16:creationId xmlns:a16="http://schemas.microsoft.com/office/drawing/2014/main" id="{9476F845-4121-4165-B088-329E13DD6A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6904EE23-FE7F-4F39-AF41-3C05016337BA}" type="slidenum">
              <a:rPr lang="ru-RU" altLang="ru-RU" smtClean="0">
                <a:latin typeface="Arial" panose="020B0604020202020204" pitchFamily="34" charset="0"/>
              </a:rPr>
              <a:pPr fontAlgn="base">
                <a:spcBef>
                  <a:spcPct val="0"/>
                </a:spcBef>
                <a:spcAft>
                  <a:spcPct val="0"/>
                </a:spcAft>
              </a:pPr>
              <a:t>63</a:t>
            </a:fld>
            <a:endParaRPr lang="ru-RU" altLang="ru-RU">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a:extLst>
              <a:ext uri="{FF2B5EF4-FFF2-40B4-BE49-F238E27FC236}">
                <a16:creationId xmlns:a16="http://schemas.microsoft.com/office/drawing/2014/main" id="{141F990E-25AE-41DA-946B-F821162DF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Заметки 2">
            <a:extLst>
              <a:ext uri="{FF2B5EF4-FFF2-40B4-BE49-F238E27FC236}">
                <a16:creationId xmlns:a16="http://schemas.microsoft.com/office/drawing/2014/main" id="{6CF7D3AB-02CB-4F41-ADD5-DC2FF1B547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latin typeface="Arial" panose="020B0604020202020204" pitchFamily="34" charset="0"/>
            </a:endParaRPr>
          </a:p>
        </p:txBody>
      </p:sp>
      <p:sp>
        <p:nvSpPr>
          <p:cNvPr id="87044" name="Номер слайда 3">
            <a:extLst>
              <a:ext uri="{FF2B5EF4-FFF2-40B4-BE49-F238E27FC236}">
                <a16:creationId xmlns:a16="http://schemas.microsoft.com/office/drawing/2014/main" id="{29A0A511-C10B-4A79-9BF4-326931A34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0A2743F-E980-4622-BDEF-C512DE453C05}" type="slidenum">
              <a:rPr lang="ru-RU" altLang="ru-RU" smtClean="0">
                <a:latin typeface="Arial" panose="020B0604020202020204" pitchFamily="34" charset="0"/>
              </a:rPr>
              <a:pPr fontAlgn="base">
                <a:spcBef>
                  <a:spcPct val="0"/>
                </a:spcBef>
                <a:spcAft>
                  <a:spcPct val="0"/>
                </a:spcAft>
              </a:pPr>
              <a:t>67</a:t>
            </a:fld>
            <a:endParaRPr lang="ru-RU" altLang="ru-RU">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a:extLst>
              <a:ext uri="{FF2B5EF4-FFF2-40B4-BE49-F238E27FC236}">
                <a16:creationId xmlns:a16="http://schemas.microsoft.com/office/drawing/2014/main" id="{D4ECABAD-FE00-4F08-B167-BA23C3F1F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Заметки 2">
            <a:extLst>
              <a:ext uri="{FF2B5EF4-FFF2-40B4-BE49-F238E27FC236}">
                <a16:creationId xmlns:a16="http://schemas.microsoft.com/office/drawing/2014/main" id="{BA51B8B3-47B7-4681-AB4E-F37C7B88CC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latin typeface="Arial" panose="020B0604020202020204" pitchFamily="34" charset="0"/>
            </a:endParaRPr>
          </a:p>
        </p:txBody>
      </p:sp>
      <p:sp>
        <p:nvSpPr>
          <p:cNvPr id="99332" name="Номер слайда 3">
            <a:extLst>
              <a:ext uri="{FF2B5EF4-FFF2-40B4-BE49-F238E27FC236}">
                <a16:creationId xmlns:a16="http://schemas.microsoft.com/office/drawing/2014/main" id="{5177015A-47C7-4BFD-8A1B-E57C681DC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CAD561A-58BC-4729-AA52-08B5739C360A}" type="slidenum">
              <a:rPr lang="ru-RU" altLang="ru-RU" smtClean="0">
                <a:latin typeface="Arial" panose="020B0604020202020204" pitchFamily="34" charset="0"/>
              </a:rPr>
              <a:pPr fontAlgn="base">
                <a:spcBef>
                  <a:spcPct val="0"/>
                </a:spcBef>
                <a:spcAft>
                  <a:spcPct val="0"/>
                </a:spcAft>
              </a:pPr>
              <a:t>78</a:t>
            </a:fld>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63CFBB7-A128-4DAA-A2F8-318681899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2915816" y="644692"/>
            <a:ext cx="6048672" cy="2955760"/>
          </a:xfrm>
        </p:spPr>
        <p:txBody>
          <a:bodyPr/>
          <a:lstStyle>
            <a:lvl1pPr>
              <a:defRPr>
                <a:latin typeface="Segoe UI" panose="020B0502040204020203" pitchFamily="34" charset="0"/>
                <a:cs typeface="Segoe UI"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131840" y="3886200"/>
            <a:ext cx="5832648" cy="1752600"/>
          </a:xfrm>
        </p:spPr>
        <p:txBody>
          <a:bodyPr/>
          <a:lstStyle>
            <a:lvl1pPr marL="0" indent="0" algn="ctr">
              <a:buNone/>
              <a:defRPr>
                <a:solidFill>
                  <a:schemeClr val="tx1">
                    <a:tint val="75000"/>
                  </a:schemeClr>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Tree>
    <p:extLst>
      <p:ext uri="{BB962C8B-B14F-4D97-AF65-F5344CB8AC3E}">
        <p14:creationId xmlns:p14="http://schemas.microsoft.com/office/powerpoint/2010/main" val="287586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B644666-8444-4A3A-A72C-6C558E77D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331" y="0"/>
            <a:ext cx="6651903" cy="1124744"/>
          </a:xfrm>
        </p:spPr>
        <p:txBody>
          <a:bodyPr>
            <a:normAutofit/>
          </a:bodyPr>
          <a:lstStyle>
            <a:lvl1pPr marL="0" indent="87313" algn="l">
              <a:defRPr sz="3600">
                <a:solidFill>
                  <a:schemeClr val="bg1"/>
                </a:solidFill>
                <a:latin typeface="Segoe UI" panose="020B0502040204020203" pitchFamily="34" charset="0"/>
                <a:cs typeface="Segoe UI" panose="020B0502040204020203" pitchFamily="34" charset="0"/>
              </a:defRPr>
            </a:lvl1pPr>
          </a:lstStyle>
          <a:p>
            <a:r>
              <a:rPr lang="ru-RU"/>
              <a:t>Образец заголовка</a:t>
            </a:r>
            <a:endParaRPr lang="ru-RU" dirty="0"/>
          </a:p>
        </p:txBody>
      </p:sp>
      <p:sp>
        <p:nvSpPr>
          <p:cNvPr id="3" name="Объект 2"/>
          <p:cNvSpPr>
            <a:spLocks noGrp="1"/>
          </p:cNvSpPr>
          <p:nvPr>
            <p:ph idx="1"/>
          </p:nvPr>
        </p:nvSpPr>
        <p:spPr>
          <a:xfrm>
            <a:off x="179512" y="1600201"/>
            <a:ext cx="8784976" cy="5093161"/>
          </a:xfrm>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178000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7ECABF0-B28E-4EBE-AD24-A2B7DB2B3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203849" y="3813044"/>
            <a:ext cx="5290865" cy="1806409"/>
          </a:xfrm>
        </p:spPr>
        <p:txBody>
          <a:bodyPr anchor="t"/>
          <a:lstStyle>
            <a:lvl1pPr algn="l">
              <a:defRPr sz="4000" b="1" cap="all">
                <a:latin typeface="Segoe UI" panose="020B0502040204020203" pitchFamily="34" charset="0"/>
                <a:cs typeface="Segoe UI" panose="020B0502040204020203" pitchFamily="34" charset="0"/>
              </a:defRPr>
            </a:lvl1pPr>
          </a:lstStyle>
          <a:p>
            <a:r>
              <a:rPr lang="ru-RU"/>
              <a:t>Образец заголовка</a:t>
            </a:r>
            <a:endParaRPr lang="ru-RU" dirty="0"/>
          </a:p>
        </p:txBody>
      </p:sp>
      <p:sp>
        <p:nvSpPr>
          <p:cNvPr id="3" name="Текст 2"/>
          <p:cNvSpPr>
            <a:spLocks noGrp="1"/>
          </p:cNvSpPr>
          <p:nvPr>
            <p:ph type="body" idx="1"/>
          </p:nvPr>
        </p:nvSpPr>
        <p:spPr>
          <a:xfrm>
            <a:off x="3203849" y="1124745"/>
            <a:ext cx="5290865" cy="1674415"/>
          </a:xfrm>
        </p:spPr>
        <p:txBody>
          <a:bodyPr anchor="b"/>
          <a:lstStyle>
            <a:lvl1pPr marL="0" indent="0">
              <a:buNone/>
              <a:defRPr sz="2000">
                <a:solidFill>
                  <a:schemeClr val="tx1">
                    <a:tint val="75000"/>
                  </a:schemeClr>
                </a:solidFill>
                <a:latin typeface="Segoe UI" panose="020B0502040204020203" pitchFamily="34" charset="0"/>
                <a:cs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Tree>
    <p:extLst>
      <p:ext uri="{BB962C8B-B14F-4D97-AF65-F5344CB8AC3E}">
        <p14:creationId xmlns:p14="http://schemas.microsoft.com/office/powerpoint/2010/main" val="4781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pic>
        <p:nvPicPr>
          <p:cNvPr id="5" name="Рисунок 3">
            <a:extLst>
              <a:ext uri="{FF2B5EF4-FFF2-40B4-BE49-F238E27FC236}">
                <a16:creationId xmlns:a16="http://schemas.microsoft.com/office/drawing/2014/main" id="{FB039B53-5BD5-49A6-8FE0-4FE785C4C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sz="half" idx="1"/>
          </p:nvPr>
        </p:nvSpPr>
        <p:spPr>
          <a:xfrm>
            <a:off x="179512" y="1600201"/>
            <a:ext cx="4316288" cy="5093161"/>
          </a:xfrm>
        </p:spPr>
        <p:txBody>
          <a:bodyPr/>
          <a:lstStyle>
            <a:lvl1pPr>
              <a:defRPr sz="2800">
                <a:latin typeface="Segoe UI Light" panose="020B0502040204020203" pitchFamily="34" charset="0"/>
                <a:cs typeface="Segoe UI Light" panose="020B0502040204020203" pitchFamily="34" charset="0"/>
              </a:defRPr>
            </a:lvl1pPr>
            <a:lvl2pPr>
              <a:defRPr sz="2400">
                <a:latin typeface="Segoe UI Light" panose="020B0502040204020203" pitchFamily="34" charset="0"/>
                <a:cs typeface="Segoe UI Light" panose="020B0502040204020203" pitchFamily="34" charset="0"/>
              </a:defRPr>
            </a:lvl2pPr>
            <a:lvl3pPr>
              <a:defRPr sz="2000">
                <a:latin typeface="Segoe UI Light" panose="020B0502040204020203" pitchFamily="34" charset="0"/>
                <a:cs typeface="Segoe UI Light" panose="020B0502040204020203" pitchFamily="34" charset="0"/>
              </a:defRPr>
            </a:lvl3pPr>
            <a:lvl4pPr>
              <a:defRPr sz="1800">
                <a:latin typeface="Segoe UI Light" panose="020B0502040204020203" pitchFamily="34" charset="0"/>
                <a:cs typeface="Segoe UI Light" panose="020B0502040204020203" pitchFamily="34" charset="0"/>
              </a:defRPr>
            </a:lvl4pPr>
            <a:lvl5pPr>
              <a:defRPr sz="1800">
                <a:latin typeface="Segoe UI Light" panose="020B0502040204020203" pitchFamily="34" charset="0"/>
                <a:cs typeface="Segoe UI Light" panose="020B0502040204020203" pitchFamily="34" charset="0"/>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4648200" y="1600201"/>
            <a:ext cx="4388296" cy="5093161"/>
          </a:xfrm>
        </p:spPr>
        <p:txBody>
          <a:bodyPr/>
          <a:lstStyle>
            <a:lvl1pPr>
              <a:defRPr sz="2800">
                <a:latin typeface="Segoe UI Light" panose="020B0502040204020203" pitchFamily="34" charset="0"/>
                <a:cs typeface="Segoe UI Light" panose="020B0502040204020203" pitchFamily="34" charset="0"/>
              </a:defRPr>
            </a:lvl1pPr>
            <a:lvl2pPr>
              <a:defRPr sz="2400">
                <a:latin typeface="Segoe UI Light" panose="020B0502040204020203" pitchFamily="34" charset="0"/>
                <a:cs typeface="Segoe UI Light" panose="020B0502040204020203" pitchFamily="34" charset="0"/>
              </a:defRPr>
            </a:lvl2pPr>
            <a:lvl3pPr>
              <a:defRPr sz="2000">
                <a:latin typeface="Segoe UI Light" panose="020B0502040204020203" pitchFamily="34" charset="0"/>
                <a:cs typeface="Segoe UI Light" panose="020B0502040204020203" pitchFamily="34" charset="0"/>
              </a:defRPr>
            </a:lvl3pPr>
            <a:lvl4pPr>
              <a:defRPr sz="1800">
                <a:latin typeface="Segoe UI Light" panose="020B0502040204020203" pitchFamily="34" charset="0"/>
                <a:cs typeface="Segoe UI Light" panose="020B0502040204020203" pitchFamily="34" charset="0"/>
              </a:defRPr>
            </a:lvl4pPr>
            <a:lvl5pPr>
              <a:defRPr sz="1800">
                <a:latin typeface="Segoe UI Light" panose="020B0502040204020203" pitchFamily="34" charset="0"/>
                <a:cs typeface="Segoe UI Light" panose="020B0502040204020203" pitchFamily="34" charset="0"/>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9" name="Заголовок 1"/>
          <p:cNvSpPr>
            <a:spLocks noGrp="1"/>
          </p:cNvSpPr>
          <p:nvPr>
            <p:ph type="title"/>
          </p:nvPr>
        </p:nvSpPr>
        <p:spPr>
          <a:xfrm>
            <a:off x="8331" y="0"/>
            <a:ext cx="6651903" cy="1124744"/>
          </a:xfrm>
        </p:spPr>
        <p:txBody>
          <a:bodyPr>
            <a:normAutofit/>
          </a:bodyPr>
          <a:lstStyle>
            <a:lvl1pPr marL="0" indent="87313" algn="l">
              <a:defRPr sz="3600">
                <a:solidFill>
                  <a:schemeClr val="bg1"/>
                </a:solidFill>
                <a:latin typeface="Segoe UI" panose="020B0502040204020203" pitchFamily="34" charset="0"/>
                <a:cs typeface="Segoe UI" panose="020B0502040204020203" pitchFamily="34" charset="0"/>
              </a:defRPr>
            </a:lvl1pPr>
          </a:lstStyle>
          <a:p>
            <a:r>
              <a:rPr lang="ru-RU"/>
              <a:t>Образец заголовка</a:t>
            </a:r>
            <a:endParaRPr lang="ru-RU" dirty="0"/>
          </a:p>
        </p:txBody>
      </p:sp>
    </p:spTree>
    <p:extLst>
      <p:ext uri="{BB962C8B-B14F-4D97-AF65-F5344CB8AC3E}">
        <p14:creationId xmlns:p14="http://schemas.microsoft.com/office/powerpoint/2010/main" val="272052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pic>
        <p:nvPicPr>
          <p:cNvPr id="7" name="Рисунок 3">
            <a:extLst>
              <a:ext uri="{FF2B5EF4-FFF2-40B4-BE49-F238E27FC236}">
                <a16:creationId xmlns:a16="http://schemas.microsoft.com/office/drawing/2014/main" id="{03F33F01-C218-489D-BC4A-2ABF86F9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107504" y="1535113"/>
            <a:ext cx="4389884" cy="639763"/>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107504" y="2174875"/>
            <a:ext cx="4389884" cy="4518488"/>
          </a:xfrm>
        </p:spPr>
        <p:txBody>
          <a:bodyPr/>
          <a:lstStyle>
            <a:lvl1pPr>
              <a:defRPr sz="2400">
                <a:latin typeface="Segoe UI Light" panose="020B0502040204020203" pitchFamily="34" charset="0"/>
                <a:cs typeface="Segoe UI Light" panose="020B0502040204020203" pitchFamily="34" charset="0"/>
              </a:defRPr>
            </a:lvl1pPr>
            <a:lvl2pPr>
              <a:defRPr sz="2000">
                <a:latin typeface="Segoe UI Light" panose="020B0502040204020203" pitchFamily="34" charset="0"/>
                <a:cs typeface="Segoe UI Light" panose="020B0502040204020203" pitchFamily="34" charset="0"/>
              </a:defRPr>
            </a:lvl2pPr>
            <a:lvl3pPr>
              <a:defRPr sz="1800">
                <a:latin typeface="Segoe UI Light" panose="020B0502040204020203" pitchFamily="34" charset="0"/>
                <a:cs typeface="Segoe UI Light" panose="020B0502040204020203" pitchFamily="34" charset="0"/>
              </a:defRPr>
            </a:lvl3pPr>
            <a:lvl4pPr>
              <a:defRPr sz="1600">
                <a:latin typeface="Segoe UI Light" panose="020B0502040204020203" pitchFamily="34" charset="0"/>
                <a:cs typeface="Segoe UI Light" panose="020B0502040204020203" pitchFamily="34" charset="0"/>
              </a:defRPr>
            </a:lvl4pPr>
            <a:lvl5pPr>
              <a:defRPr sz="1600">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4645026" y="1535113"/>
            <a:ext cx="4391470" cy="639763"/>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2174875"/>
            <a:ext cx="4391470" cy="4518488"/>
          </a:xfrm>
        </p:spPr>
        <p:txBody>
          <a:bodyPr/>
          <a:lstStyle>
            <a:lvl1pPr>
              <a:defRPr sz="2400">
                <a:latin typeface="Segoe UI Light" panose="020B0502040204020203" pitchFamily="34" charset="0"/>
                <a:cs typeface="Segoe UI Light" panose="020B0502040204020203" pitchFamily="34" charset="0"/>
              </a:defRPr>
            </a:lvl1pPr>
            <a:lvl2pPr>
              <a:defRPr sz="2000">
                <a:latin typeface="Segoe UI Light" panose="020B0502040204020203" pitchFamily="34" charset="0"/>
                <a:cs typeface="Segoe UI Light" panose="020B0502040204020203" pitchFamily="34" charset="0"/>
              </a:defRPr>
            </a:lvl2pPr>
            <a:lvl3pPr>
              <a:defRPr sz="1800">
                <a:latin typeface="Segoe UI Light" panose="020B0502040204020203" pitchFamily="34" charset="0"/>
                <a:cs typeface="Segoe UI Light" panose="020B0502040204020203" pitchFamily="34" charset="0"/>
              </a:defRPr>
            </a:lvl3pPr>
            <a:lvl4pPr>
              <a:defRPr sz="1600">
                <a:latin typeface="Segoe UI Light" panose="020B0502040204020203" pitchFamily="34" charset="0"/>
                <a:cs typeface="Segoe UI Light" panose="020B0502040204020203" pitchFamily="34" charset="0"/>
              </a:defRPr>
            </a:lvl4pPr>
            <a:lvl5pPr>
              <a:defRPr sz="1600">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Заголовок 1"/>
          <p:cNvSpPr>
            <a:spLocks noGrp="1"/>
          </p:cNvSpPr>
          <p:nvPr>
            <p:ph type="title"/>
          </p:nvPr>
        </p:nvSpPr>
        <p:spPr>
          <a:xfrm>
            <a:off x="8331" y="0"/>
            <a:ext cx="6651903" cy="1124744"/>
          </a:xfrm>
        </p:spPr>
        <p:txBody>
          <a:bodyPr>
            <a:normAutofit/>
          </a:bodyPr>
          <a:lstStyle>
            <a:lvl1pPr marL="0" indent="87313" algn="l">
              <a:defRPr sz="3600">
                <a:solidFill>
                  <a:schemeClr val="bg1"/>
                </a:solidFill>
                <a:latin typeface="Segoe UI" panose="020B0502040204020203" pitchFamily="34" charset="0"/>
                <a:cs typeface="Segoe UI" panose="020B0502040204020203" pitchFamily="34" charset="0"/>
              </a:defRPr>
            </a:lvl1pPr>
          </a:lstStyle>
          <a:p>
            <a:r>
              <a:rPr lang="ru-RU"/>
              <a:t>Образец заголовка</a:t>
            </a:r>
            <a:endParaRPr lang="ru-RU" dirty="0"/>
          </a:p>
        </p:txBody>
      </p:sp>
    </p:spTree>
    <p:extLst>
      <p:ext uri="{BB962C8B-B14F-4D97-AF65-F5344CB8AC3E}">
        <p14:creationId xmlns:p14="http://schemas.microsoft.com/office/powerpoint/2010/main" val="51740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pic>
        <p:nvPicPr>
          <p:cNvPr id="3" name="Рисунок 3">
            <a:extLst>
              <a:ext uri="{FF2B5EF4-FFF2-40B4-BE49-F238E27FC236}">
                <a16:creationId xmlns:a16="http://schemas.microsoft.com/office/drawing/2014/main" id="{3B9F2C0E-B8F7-4898-94E4-CFB521071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a:spLocks noGrp="1"/>
          </p:cNvSpPr>
          <p:nvPr>
            <p:ph type="title"/>
          </p:nvPr>
        </p:nvSpPr>
        <p:spPr>
          <a:xfrm>
            <a:off x="8330" y="0"/>
            <a:ext cx="6723910" cy="1124744"/>
          </a:xfrm>
        </p:spPr>
        <p:txBody>
          <a:bodyPr>
            <a:normAutofit/>
          </a:bodyPr>
          <a:lstStyle>
            <a:lvl1pPr marL="0" indent="87313" algn="l">
              <a:defRPr sz="3600">
                <a:solidFill>
                  <a:schemeClr val="bg1"/>
                </a:solidFill>
                <a:latin typeface="Segoe UI" panose="020B0502040204020203" pitchFamily="34" charset="0"/>
                <a:cs typeface="Segoe UI" panose="020B0502040204020203" pitchFamily="34" charset="0"/>
              </a:defRPr>
            </a:lvl1pPr>
          </a:lstStyle>
          <a:p>
            <a:r>
              <a:rPr lang="ru-RU"/>
              <a:t>Образец заголовка</a:t>
            </a:r>
            <a:endParaRPr lang="ru-RU" dirty="0"/>
          </a:p>
        </p:txBody>
      </p:sp>
    </p:spTree>
    <p:extLst>
      <p:ext uri="{BB962C8B-B14F-4D97-AF65-F5344CB8AC3E}">
        <p14:creationId xmlns:p14="http://schemas.microsoft.com/office/powerpoint/2010/main" val="62411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Рисунок 3">
            <a:extLst>
              <a:ext uri="{FF2B5EF4-FFF2-40B4-BE49-F238E27FC236}">
                <a16:creationId xmlns:a16="http://schemas.microsoft.com/office/drawing/2014/main" id="{10795DB5-D84C-4133-8170-9EC86A63F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79512" y="5355779"/>
            <a:ext cx="8856984" cy="560172"/>
          </a:xfrm>
        </p:spPr>
        <p:txBody>
          <a:bodyPr anchor="b"/>
          <a:lstStyle>
            <a:lvl1pPr algn="l">
              <a:defRPr sz="2000" b="1">
                <a:latin typeface="Segoe UI Light" panose="020B0502040204020203" pitchFamily="34" charset="0"/>
                <a:cs typeface="Segoe UI Light" panose="020B0502040204020203" pitchFamily="34" charset="0"/>
              </a:defRPr>
            </a:lvl1pPr>
          </a:lstStyle>
          <a:p>
            <a:r>
              <a:rPr lang="ru-RU"/>
              <a:t>Образец заголовка</a:t>
            </a:r>
          </a:p>
        </p:txBody>
      </p:sp>
      <p:sp>
        <p:nvSpPr>
          <p:cNvPr id="3" name="Рисунок 2"/>
          <p:cNvSpPr>
            <a:spLocks noGrp="1"/>
          </p:cNvSpPr>
          <p:nvPr>
            <p:ph type="pic" idx="1"/>
          </p:nvPr>
        </p:nvSpPr>
        <p:spPr>
          <a:xfrm>
            <a:off x="179512" y="1508788"/>
            <a:ext cx="8856984" cy="3840425"/>
          </a:xfrm>
        </p:spPr>
        <p:txBody>
          <a:bodyPr rtlCol="0">
            <a:normAutofit/>
          </a:bodyPr>
          <a:lstStyle>
            <a:lvl1pPr marL="0" indent="0">
              <a:buNone/>
              <a:defRPr sz="3200">
                <a:latin typeface="Segoe UI Light" panose="020B0502040204020203" pitchFamily="34" charset="0"/>
                <a:cs typeface="Segoe UI Light"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512" y="5925277"/>
            <a:ext cx="8856984" cy="795536"/>
          </a:xfrm>
        </p:spPr>
        <p:txBody>
          <a:bodyPr/>
          <a:lstStyle>
            <a:lvl1pPr marL="0" indent="0">
              <a:buNone/>
              <a:defRPr sz="1400">
                <a:latin typeface="Segoe UI Light" panose="020B0502040204020203" pitchFamily="34" charset="0"/>
                <a:cs typeface="Segoe UI Light"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68567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32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a:t>Образец заголовка</a:t>
            </a:r>
          </a:p>
        </p:txBody>
      </p:sp>
      <p:sp>
        <p:nvSpPr>
          <p:cNvPr id="3" name="Таблица 2"/>
          <p:cNvSpPr>
            <a:spLocks noGrp="1"/>
          </p:cNvSpPr>
          <p:nvPr>
            <p:ph type="tbl" idx="1"/>
          </p:nvPr>
        </p:nvSpPr>
        <p:spPr>
          <a:xfrm>
            <a:off x="838200" y="1905000"/>
            <a:ext cx="8007350" cy="4191000"/>
          </a:xfrm>
        </p:spPr>
        <p:txBody>
          <a:bodyPr rtlCol="0">
            <a:normAutofit/>
          </a:bodyPr>
          <a:lstStyle/>
          <a:p>
            <a:pPr lvl="0"/>
            <a:endParaRPr lang="ru-RU" noProof="0"/>
          </a:p>
        </p:txBody>
      </p:sp>
      <p:sp>
        <p:nvSpPr>
          <p:cNvPr id="4" name="Дата 3">
            <a:extLst>
              <a:ext uri="{FF2B5EF4-FFF2-40B4-BE49-F238E27FC236}">
                <a16:creationId xmlns:a16="http://schemas.microsoft.com/office/drawing/2014/main" id="{0BA18A2F-AFA1-475A-A3A7-6D24937AE571}"/>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982002F9-1FA7-466A-BF0F-79A7F30F9805}" type="datetime1">
              <a:rPr lang="ru-RU"/>
              <a:pPr>
                <a:defRPr/>
              </a:pPr>
              <a:t>02.12.2019</a:t>
            </a:fld>
            <a:endParaRPr lang="ru-RU"/>
          </a:p>
        </p:txBody>
      </p:sp>
      <p:sp>
        <p:nvSpPr>
          <p:cNvPr id="5" name="Нижний колонтитул 4">
            <a:extLst>
              <a:ext uri="{FF2B5EF4-FFF2-40B4-BE49-F238E27FC236}">
                <a16:creationId xmlns:a16="http://schemas.microsoft.com/office/drawing/2014/main" id="{DF655FFB-10F2-476B-A521-F08D12A440BD}"/>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ru-RU"/>
          </a:p>
        </p:txBody>
      </p:sp>
      <p:sp>
        <p:nvSpPr>
          <p:cNvPr id="6" name="Номер слайда 5">
            <a:extLst>
              <a:ext uri="{FF2B5EF4-FFF2-40B4-BE49-F238E27FC236}">
                <a16:creationId xmlns:a16="http://schemas.microsoft.com/office/drawing/2014/main" id="{A680852E-810F-4FFF-A711-35B8219552D0}"/>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3882F3AC-4FB6-45F6-8154-5B03ACC57052}" type="slidenum">
              <a:rPr lang="ru-RU" altLang="ru-RU"/>
              <a:pPr>
                <a:defRPr/>
              </a:pPr>
              <a:t>‹#›</a:t>
            </a:fld>
            <a:endParaRPr lang="ru-RU" altLang="ru-RU"/>
          </a:p>
        </p:txBody>
      </p:sp>
    </p:spTree>
    <p:extLst>
      <p:ext uri="{BB962C8B-B14F-4D97-AF65-F5344CB8AC3E}">
        <p14:creationId xmlns:p14="http://schemas.microsoft.com/office/powerpoint/2010/main" val="362627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4ACCD416-A5A4-4AB6-8DD9-9CDB9F745B06}"/>
              </a:ext>
            </a:extLst>
          </p:cNvPr>
          <p:cNvSpPr>
            <a:spLocks noGrp="1" noChangeArrowheads="1"/>
          </p:cNvSpPr>
          <p:nvPr>
            <p:ph type="title"/>
          </p:nvPr>
        </p:nvSpPr>
        <p:spPr bwMode="auto">
          <a:xfrm>
            <a:off x="107950" y="274638"/>
            <a:ext cx="8578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1B1238B4-D592-45E7-87D3-6B316723BBFD}"/>
              </a:ext>
            </a:extLst>
          </p:cNvPr>
          <p:cNvSpPr>
            <a:spLocks noGrp="1" noChangeArrowheads="1"/>
          </p:cNvSpPr>
          <p:nvPr>
            <p:ph type="body" idx="1"/>
          </p:nvPr>
        </p:nvSpPr>
        <p:spPr bwMode="auto">
          <a:xfrm>
            <a:off x="107950" y="1600200"/>
            <a:ext cx="89281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75" r:id="rId8"/>
    <p:sldLayoutId id="2147484283" r:id="rId9"/>
  </p:sldLayoutIdLst>
  <p:hf hdr="0" ftr="0" dt="0"/>
  <p:txStyles>
    <p:titleStyle>
      <a:lvl1pPr indent="87313" algn="l" rtl="0" fontAlgn="base">
        <a:spcBef>
          <a:spcPct val="0"/>
        </a:spcBef>
        <a:spcAft>
          <a:spcPct val="0"/>
        </a:spcAft>
        <a:defRPr sz="4400" kern="1200">
          <a:solidFill>
            <a:schemeClr val="tx1"/>
          </a:solidFill>
          <a:latin typeface="Segoe UI" panose="020B0502040204020203" pitchFamily="34" charset="0"/>
          <a:ea typeface="+mj-ea"/>
          <a:cs typeface="Segoe UI" panose="020B0502040204020203" pitchFamily="34" charset="0"/>
        </a:defRPr>
      </a:lvl1pPr>
      <a:lvl2pPr indent="87313" algn="l" rtl="0" fontAlgn="base">
        <a:spcBef>
          <a:spcPct val="0"/>
        </a:spcBef>
        <a:spcAft>
          <a:spcPct val="0"/>
        </a:spcAft>
        <a:defRPr sz="4400">
          <a:solidFill>
            <a:schemeClr val="tx1"/>
          </a:solidFill>
          <a:latin typeface="Segoe UI" panose="020B0502040204020203" pitchFamily="34" charset="0"/>
          <a:cs typeface="Segoe UI" panose="020B0502040204020203" pitchFamily="34" charset="0"/>
        </a:defRPr>
      </a:lvl2pPr>
      <a:lvl3pPr indent="87313" algn="l" rtl="0" fontAlgn="base">
        <a:spcBef>
          <a:spcPct val="0"/>
        </a:spcBef>
        <a:spcAft>
          <a:spcPct val="0"/>
        </a:spcAft>
        <a:defRPr sz="4400">
          <a:solidFill>
            <a:schemeClr val="tx1"/>
          </a:solidFill>
          <a:latin typeface="Segoe UI" panose="020B0502040204020203" pitchFamily="34" charset="0"/>
          <a:cs typeface="Segoe UI" panose="020B0502040204020203" pitchFamily="34" charset="0"/>
        </a:defRPr>
      </a:lvl3pPr>
      <a:lvl4pPr indent="87313" algn="l" rtl="0" fontAlgn="base">
        <a:spcBef>
          <a:spcPct val="0"/>
        </a:spcBef>
        <a:spcAft>
          <a:spcPct val="0"/>
        </a:spcAft>
        <a:defRPr sz="4400">
          <a:solidFill>
            <a:schemeClr val="tx1"/>
          </a:solidFill>
          <a:latin typeface="Segoe UI" panose="020B0502040204020203" pitchFamily="34" charset="0"/>
          <a:cs typeface="Segoe UI" panose="020B0502040204020203" pitchFamily="34" charset="0"/>
        </a:defRPr>
      </a:lvl4pPr>
      <a:lvl5pPr indent="87313" algn="l" rtl="0" fontAlgn="base">
        <a:spcBef>
          <a:spcPct val="0"/>
        </a:spcBef>
        <a:spcAft>
          <a:spcPct val="0"/>
        </a:spcAft>
        <a:defRPr sz="4400">
          <a:solidFill>
            <a:schemeClr val="tx1"/>
          </a:solidFill>
          <a:latin typeface="Segoe UI" panose="020B0502040204020203" pitchFamily="34" charset="0"/>
          <a:cs typeface="Segoe UI" panose="020B0502040204020203" pitchFamily="34" charset="0"/>
        </a:defRPr>
      </a:lvl5pPr>
      <a:lvl6pPr marL="457200" indent="87313" algn="l" rtl="0" fontAlgn="base">
        <a:spcBef>
          <a:spcPct val="0"/>
        </a:spcBef>
        <a:spcAft>
          <a:spcPct val="0"/>
        </a:spcAft>
        <a:defRPr sz="4400">
          <a:solidFill>
            <a:schemeClr val="tx1"/>
          </a:solidFill>
          <a:latin typeface="Segoe UI" panose="020B0502040204020203" pitchFamily="34" charset="0"/>
          <a:cs typeface="Segoe UI" panose="020B0502040204020203" pitchFamily="34" charset="0"/>
        </a:defRPr>
      </a:lvl6pPr>
      <a:lvl7pPr marL="914400" indent="87313" algn="l" rtl="0" fontAlgn="base">
        <a:spcBef>
          <a:spcPct val="0"/>
        </a:spcBef>
        <a:spcAft>
          <a:spcPct val="0"/>
        </a:spcAft>
        <a:defRPr sz="4400">
          <a:solidFill>
            <a:schemeClr val="tx1"/>
          </a:solidFill>
          <a:latin typeface="Segoe UI" panose="020B0502040204020203" pitchFamily="34" charset="0"/>
          <a:cs typeface="Segoe UI" panose="020B0502040204020203" pitchFamily="34" charset="0"/>
        </a:defRPr>
      </a:lvl7pPr>
      <a:lvl8pPr marL="1371600" indent="87313" algn="l" rtl="0" fontAlgn="base">
        <a:spcBef>
          <a:spcPct val="0"/>
        </a:spcBef>
        <a:spcAft>
          <a:spcPct val="0"/>
        </a:spcAft>
        <a:defRPr sz="4400">
          <a:solidFill>
            <a:schemeClr val="tx1"/>
          </a:solidFill>
          <a:latin typeface="Segoe UI" panose="020B0502040204020203" pitchFamily="34" charset="0"/>
          <a:cs typeface="Segoe UI" panose="020B0502040204020203" pitchFamily="34" charset="0"/>
        </a:defRPr>
      </a:lvl8pPr>
      <a:lvl9pPr marL="1828800" indent="87313" algn="l" rtl="0" fontAlgn="base">
        <a:spcBef>
          <a:spcPct val="0"/>
        </a:spcBef>
        <a:spcAft>
          <a:spcPct val="0"/>
        </a:spcAft>
        <a:defRPr sz="4400">
          <a:solidFill>
            <a:schemeClr val="tx1"/>
          </a:solidFill>
          <a:latin typeface="Segoe UI" panose="020B0502040204020203" pitchFamily="34" charset="0"/>
          <a:cs typeface="Segoe UI" panose="020B0502040204020203"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Segoe UI Light" panose="020B0502040204020203" pitchFamily="34" charset="0"/>
          <a:ea typeface="+mn-ea"/>
          <a:cs typeface="Segoe UI Light" panose="020B0502040204020203"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ru.wikipedia.org/wiki/%D0%9C%D0%B5%D1%80%D0%BA%D1%83%D1%80%D0%B8%D0%B9_%D0%A1%D0%B8%D1%82%D0%B8_%D0%A2%D0%B0%D1%83%D1%8D%D1%8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50.jpeg"/><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1.jpeg"/><Relationship Id="rId5" Type="http://schemas.openxmlformats.org/officeDocument/2006/relationships/image" Target="../media/image48.wmf"/><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2">
            <a:extLst>
              <a:ext uri="{FF2B5EF4-FFF2-40B4-BE49-F238E27FC236}">
                <a16:creationId xmlns:a16="http://schemas.microsoft.com/office/drawing/2014/main" id="{34354819-0DE1-4B75-A2E2-7150721D1834}"/>
              </a:ext>
            </a:extLst>
          </p:cNvPr>
          <p:cNvSpPr>
            <a:spLocks noChangeArrowheads="1"/>
          </p:cNvSpPr>
          <p:nvPr/>
        </p:nvSpPr>
        <p:spPr bwMode="auto">
          <a:xfrm>
            <a:off x="1187450" y="2565400"/>
            <a:ext cx="8274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algn="ctr" eaLnBrk="1" hangingPunct="1">
              <a:spcBef>
                <a:spcPct val="0"/>
              </a:spcBef>
              <a:buFontTx/>
              <a:buNone/>
            </a:pPr>
            <a:r>
              <a:rPr lang="ru-RU" altLang="ru-RU" sz="2400" b="1">
                <a:latin typeface="Arial" panose="020B0604020202020204" pitchFamily="34" charset="0"/>
              </a:rPr>
              <a:t> </a:t>
            </a:r>
            <a:endParaRPr lang="ru-RU" altLang="ru-RU" sz="1800">
              <a:latin typeface="Arial" panose="020B0604020202020204" pitchFamily="34" charset="0"/>
            </a:endParaRPr>
          </a:p>
          <a:p>
            <a:pPr algn="ctr" eaLnBrk="1" hangingPunct="1">
              <a:spcBef>
                <a:spcPct val="0"/>
              </a:spcBef>
              <a:buFontTx/>
              <a:buNone/>
            </a:pPr>
            <a:endParaRPr lang="ru-RU" altLang="ru-RU" sz="1400">
              <a:latin typeface="Arial" panose="020B0604020202020204" pitchFamily="34" charset="0"/>
            </a:endParaRPr>
          </a:p>
          <a:p>
            <a:pPr algn="ctr" eaLnBrk="1" hangingPunct="1">
              <a:spcBef>
                <a:spcPct val="0"/>
              </a:spcBef>
              <a:buFontTx/>
              <a:buNone/>
            </a:pPr>
            <a:endParaRPr lang="ru-RU" altLang="ru-RU" sz="1400">
              <a:latin typeface="Arial" panose="020B0604020202020204" pitchFamily="34" charset="0"/>
            </a:endParaRPr>
          </a:p>
          <a:p>
            <a:pPr eaLnBrk="1" hangingPunct="1">
              <a:spcBef>
                <a:spcPct val="0"/>
              </a:spcBef>
              <a:buFontTx/>
              <a:buNone/>
            </a:pPr>
            <a:r>
              <a:rPr lang="ru-RU" altLang="ru-RU" sz="1400">
                <a:latin typeface="Arial" panose="020B0604020202020204" pitchFamily="34" charset="0"/>
              </a:rPr>
              <a:t> </a:t>
            </a:r>
          </a:p>
          <a:p>
            <a:pPr eaLnBrk="1" hangingPunct="1">
              <a:spcBef>
                <a:spcPct val="0"/>
              </a:spcBef>
              <a:buFontTx/>
              <a:buNone/>
            </a:pPr>
            <a:r>
              <a:rPr lang="ru-RU" altLang="ru-RU" sz="1400">
                <a:latin typeface="Arial" panose="020B0604020202020204" pitchFamily="34" charset="0"/>
              </a:rPr>
              <a:t> </a:t>
            </a:r>
          </a:p>
          <a:p>
            <a:pPr eaLnBrk="1" hangingPunct="1">
              <a:spcBef>
                <a:spcPct val="0"/>
              </a:spcBef>
              <a:buFontTx/>
              <a:buNone/>
            </a:pPr>
            <a:endParaRPr lang="ru-RU" altLang="ru-RU" sz="1400">
              <a:latin typeface="Arial" panose="020B0604020202020204" pitchFamily="34" charset="0"/>
            </a:endParaRPr>
          </a:p>
        </p:txBody>
      </p:sp>
      <p:sp>
        <p:nvSpPr>
          <p:cNvPr id="11267" name="Заголовок 1">
            <a:extLst>
              <a:ext uri="{FF2B5EF4-FFF2-40B4-BE49-F238E27FC236}">
                <a16:creationId xmlns:a16="http://schemas.microsoft.com/office/drawing/2014/main" id="{2E602BC4-4413-47D1-9189-AF8392812A1F}"/>
              </a:ext>
            </a:extLst>
          </p:cNvPr>
          <p:cNvSpPr>
            <a:spLocks noGrp="1" noChangeArrowheads="1"/>
          </p:cNvSpPr>
          <p:nvPr>
            <p:ph type="ctrTitle"/>
          </p:nvPr>
        </p:nvSpPr>
        <p:spPr>
          <a:xfrm>
            <a:off x="2916238" y="644525"/>
            <a:ext cx="6048375" cy="2136775"/>
          </a:xfrm>
        </p:spPr>
        <p:txBody>
          <a:bodyPr/>
          <a:lstStyle/>
          <a:p>
            <a:r>
              <a:rPr lang="ru-RU" altLang="ru-RU" sz="2000" b="1">
                <a:latin typeface="Arial" panose="020B0604020202020204" pitchFamily="34" charset="0"/>
              </a:rPr>
              <a:t>Формирование и оптимизация производственной программы строительной организации</a:t>
            </a:r>
            <a:br>
              <a:rPr lang="ru-RU" altLang="ru-RU" sz="2000" b="1">
                <a:latin typeface="Arial" panose="020B0604020202020204" pitchFamily="34" charset="0"/>
              </a:rPr>
            </a:br>
            <a:endParaRPr lang="ru-RU" altLang="ru-RU" sz="2000"/>
          </a:p>
        </p:txBody>
      </p:sp>
      <p:sp>
        <p:nvSpPr>
          <p:cNvPr id="3" name="Подзаголовок 2">
            <a:extLst>
              <a:ext uri="{FF2B5EF4-FFF2-40B4-BE49-F238E27FC236}">
                <a16:creationId xmlns:a16="http://schemas.microsoft.com/office/drawing/2014/main" id="{E9A244F1-4627-4DF6-A41E-9E13410003F6}"/>
              </a:ext>
            </a:extLst>
          </p:cNvPr>
          <p:cNvSpPr>
            <a:spLocks noGrp="1"/>
          </p:cNvSpPr>
          <p:nvPr>
            <p:ph type="subTitle" idx="1"/>
          </p:nvPr>
        </p:nvSpPr>
        <p:spPr>
          <a:xfrm>
            <a:off x="3132138" y="3886200"/>
            <a:ext cx="5832475" cy="1752600"/>
          </a:xfrm>
        </p:spPr>
        <p:txBody>
          <a:bodyPr rtlCol="0">
            <a:normAutofit fontScale="47500" lnSpcReduction="20000"/>
          </a:bodyPr>
          <a:lstStyle/>
          <a:p>
            <a:pPr fontAlgn="auto">
              <a:spcBef>
                <a:spcPct val="0"/>
              </a:spcBef>
              <a:spcAft>
                <a:spcPts val="0"/>
              </a:spcAft>
              <a:defRPr/>
            </a:pPr>
            <a:r>
              <a:rPr lang="ru-RU" altLang="ru-RU" dirty="0">
                <a:solidFill>
                  <a:schemeClr val="tx1"/>
                </a:solidFill>
                <a:latin typeface="Arial" panose="020B0604020202020204" pitchFamily="34" charset="0"/>
              </a:rPr>
              <a:t>Практическая работа выполняется самостоятельно каждым магистром, в соответствии со своим вариантом задания </a:t>
            </a:r>
          </a:p>
          <a:p>
            <a:pPr fontAlgn="auto">
              <a:spcBef>
                <a:spcPct val="0"/>
              </a:spcBef>
              <a:spcAft>
                <a:spcPts val="0"/>
              </a:spcAft>
              <a:defRPr/>
            </a:pPr>
            <a:r>
              <a:rPr lang="ru-RU" altLang="ru-RU" dirty="0">
                <a:solidFill>
                  <a:schemeClr val="tx1"/>
                </a:solidFill>
                <a:latin typeface="Arial" panose="020B0604020202020204" pitchFamily="34" charset="0"/>
              </a:rPr>
              <a:t>Тема и содержание занятия:</a:t>
            </a:r>
          </a:p>
          <a:p>
            <a:pPr fontAlgn="auto">
              <a:spcBef>
                <a:spcPct val="0"/>
              </a:spcBef>
              <a:spcAft>
                <a:spcPts val="0"/>
              </a:spcAft>
              <a:defRPr/>
            </a:pPr>
            <a:r>
              <a:rPr lang="ru-RU" altLang="ru-RU" dirty="0">
                <a:solidFill>
                  <a:schemeClr val="tx1"/>
                </a:solidFill>
                <a:latin typeface="Arial" panose="020B0604020202020204" pitchFamily="34" charset="0"/>
              </a:rPr>
              <a:t>- Организация генерального, стратегического, текущего и оперативного планирования. </a:t>
            </a:r>
          </a:p>
          <a:p>
            <a:pPr fontAlgn="auto">
              <a:spcBef>
                <a:spcPct val="0"/>
              </a:spcBef>
              <a:spcAft>
                <a:spcPts val="0"/>
              </a:spcAft>
              <a:defRPr/>
            </a:pPr>
            <a:r>
              <a:rPr lang="ru-RU" altLang="ru-RU" dirty="0">
                <a:solidFill>
                  <a:schemeClr val="tx1"/>
                </a:solidFill>
                <a:latin typeface="Arial" panose="020B0604020202020204" pitchFamily="34" charset="0"/>
              </a:rPr>
              <a:t>- Разработка плана развития строительной организации. </a:t>
            </a:r>
          </a:p>
          <a:p>
            <a:pPr fontAlgn="auto">
              <a:spcBef>
                <a:spcPct val="0"/>
              </a:spcBef>
              <a:spcAft>
                <a:spcPts val="0"/>
              </a:spcAft>
              <a:defRPr/>
            </a:pPr>
            <a:r>
              <a:rPr lang="ru-RU" altLang="ru-RU" dirty="0">
                <a:solidFill>
                  <a:schemeClr val="tx1"/>
                </a:solidFill>
                <a:latin typeface="Arial" panose="020B0604020202020204" pitchFamily="34" charset="0"/>
              </a:rPr>
              <a:t>- Диверсификация производств и интеграция строительных организаций.</a:t>
            </a:r>
          </a:p>
          <a:p>
            <a:pPr fontAlgn="auto">
              <a:spcAft>
                <a:spcPts val="0"/>
              </a:spcAft>
              <a:defRPr/>
            </a:pPr>
            <a:endParaRPr lang="ru-RU" dirty="0"/>
          </a:p>
        </p:txBody>
      </p:sp>
      <p:sp>
        <p:nvSpPr>
          <p:cNvPr id="11269" name="Номер слайда 1">
            <a:extLst>
              <a:ext uri="{FF2B5EF4-FFF2-40B4-BE49-F238E27FC236}">
                <a16:creationId xmlns:a16="http://schemas.microsoft.com/office/drawing/2014/main" id="{AB1A4ED5-8DCE-431E-A430-C45A55437946}"/>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0ED0EFC6-1457-4D94-821C-2C1C172028D8}" type="slidenum">
              <a:rPr lang="ru-RU" altLang="ru-RU" sz="1200">
                <a:solidFill>
                  <a:srgbClr val="898989"/>
                </a:solidFill>
                <a:latin typeface="Arial" panose="020B0604020202020204" pitchFamily="34" charset="0"/>
              </a:rPr>
              <a:pPr eaLnBrk="1" hangingPunct="1">
                <a:spcBef>
                  <a:spcPct val="0"/>
                </a:spcBef>
                <a:buFontTx/>
                <a:buNone/>
              </a:pPr>
              <a:t>1</a:t>
            </a:fld>
            <a:endParaRPr lang="ru-RU" altLang="ru-RU" sz="1200">
              <a:solidFill>
                <a:srgbClr val="898989"/>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a:extLst>
              <a:ext uri="{FF2B5EF4-FFF2-40B4-BE49-F238E27FC236}">
                <a16:creationId xmlns:a16="http://schemas.microsoft.com/office/drawing/2014/main" id="{F5F22B5C-DADF-4E83-A67A-21E972D9AD73}"/>
              </a:ext>
            </a:extLst>
          </p:cNvPr>
          <p:cNvSpPr>
            <a:spLocks noGrp="1" noChangeArrowheads="1"/>
          </p:cNvSpPr>
          <p:nvPr>
            <p:ph type="title"/>
          </p:nvPr>
        </p:nvSpPr>
        <p:spPr>
          <a:xfrm>
            <a:off x="107950" y="274638"/>
            <a:ext cx="8856663" cy="1143000"/>
          </a:xfrm>
        </p:spPr>
        <p:txBody>
          <a:bodyPr/>
          <a:lstStyle/>
          <a:p>
            <a:r>
              <a:rPr lang="ru-RU" altLang="ru-RU" sz="2400" b="1">
                <a:latin typeface="Arial Black" panose="020B0A04020102020204" pitchFamily="34" charset="0"/>
              </a:rPr>
              <a:t>Методы </a:t>
            </a:r>
            <a:br>
              <a:rPr lang="ru-RU" altLang="ru-RU" sz="2400" b="1">
                <a:latin typeface="Arial Black" panose="020B0A04020102020204" pitchFamily="34" charset="0"/>
              </a:rPr>
            </a:br>
            <a:r>
              <a:rPr lang="ru-RU" altLang="ru-RU" sz="2400" b="1">
                <a:latin typeface="Arial Black" panose="020B0A04020102020204" pitchFamily="34" charset="0"/>
              </a:rPr>
              <a:t>стратегического планирования</a:t>
            </a:r>
            <a:endParaRPr lang="ru-RU" altLang="ru-RU" sz="2400"/>
          </a:p>
        </p:txBody>
      </p:sp>
      <p:sp>
        <p:nvSpPr>
          <p:cNvPr id="21507" name="Объект 2">
            <a:extLst>
              <a:ext uri="{FF2B5EF4-FFF2-40B4-BE49-F238E27FC236}">
                <a16:creationId xmlns:a16="http://schemas.microsoft.com/office/drawing/2014/main" id="{F54246B5-0965-4C12-92ED-E464C6F05263}"/>
              </a:ext>
            </a:extLst>
          </p:cNvPr>
          <p:cNvSpPr>
            <a:spLocks noGrp="1" noChangeArrowheads="1"/>
          </p:cNvSpPr>
          <p:nvPr>
            <p:ph idx="1"/>
          </p:nvPr>
        </p:nvSpPr>
        <p:spPr>
          <a:xfrm>
            <a:off x="179388" y="1844675"/>
            <a:ext cx="8785225" cy="5092700"/>
          </a:xfrm>
        </p:spPr>
        <p:txBody>
          <a:bodyPr/>
          <a:lstStyle/>
          <a:p>
            <a:pPr marL="0" indent="0">
              <a:buFont typeface="Arial" panose="020B0604020202020204" pitchFamily="34" charset="0"/>
              <a:buNone/>
            </a:pPr>
            <a:r>
              <a:rPr lang="ru-RU" altLang="ru-RU">
                <a:latin typeface="Arial" panose="020B0604020202020204" pitchFamily="34" charset="0"/>
                <a:cs typeface="Arial" panose="020B0604020202020204" pitchFamily="34" charset="0"/>
              </a:rPr>
              <a:t>Перечень методов планирования достаточно обширен – это научные, экспериментальные, нормативные, балансовые, эвристические, экономико-математические, сетевые и целый ряд других.</a:t>
            </a:r>
          </a:p>
        </p:txBody>
      </p:sp>
      <p:sp>
        <p:nvSpPr>
          <p:cNvPr id="21508" name="Номер слайда 3">
            <a:extLst>
              <a:ext uri="{FF2B5EF4-FFF2-40B4-BE49-F238E27FC236}">
                <a16:creationId xmlns:a16="http://schemas.microsoft.com/office/drawing/2014/main" id="{ADF98DD4-D9DB-4933-AC26-AE23AC1C448C}"/>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F4ABB1F1-6857-48DC-A780-1448B3908CDD}" type="slidenum">
              <a:rPr lang="ru-RU" altLang="ru-RU" sz="1200">
                <a:solidFill>
                  <a:srgbClr val="898989"/>
                </a:solidFill>
                <a:latin typeface="Arial" panose="020B0604020202020204" pitchFamily="34" charset="0"/>
              </a:rPr>
              <a:pPr eaLnBrk="1" hangingPunct="1">
                <a:spcBef>
                  <a:spcPct val="0"/>
                </a:spcBef>
                <a:buFontTx/>
                <a:buNone/>
              </a:pPr>
              <a:t>10</a:t>
            </a:fld>
            <a:endParaRPr lang="ru-RU" altLang="ru-RU" sz="1200">
              <a:solidFill>
                <a:srgbClr val="898989"/>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a:extLst>
              <a:ext uri="{FF2B5EF4-FFF2-40B4-BE49-F238E27FC236}">
                <a16:creationId xmlns:a16="http://schemas.microsoft.com/office/drawing/2014/main" id="{EB87970A-E906-4025-99AC-B789B8D8BD2C}"/>
              </a:ext>
            </a:extLst>
          </p:cNvPr>
          <p:cNvSpPr>
            <a:spLocks noGrp="1" noChangeArrowheads="1"/>
          </p:cNvSpPr>
          <p:nvPr>
            <p:ph type="title"/>
          </p:nvPr>
        </p:nvSpPr>
        <p:spPr>
          <a:xfrm>
            <a:off x="571500" y="142875"/>
            <a:ext cx="8153400" cy="982663"/>
          </a:xfrm>
        </p:spPr>
        <p:txBody>
          <a:bodyPr/>
          <a:lstStyle/>
          <a:p>
            <a:r>
              <a:rPr lang="ru-RU" altLang="ru-RU" sz="2400" b="1">
                <a:latin typeface="Arial Black" panose="020B0A04020102020204" pitchFamily="34" charset="0"/>
              </a:rPr>
              <a:t>Исходные  материалы  для  выполнения практической работы</a:t>
            </a:r>
          </a:p>
        </p:txBody>
      </p:sp>
      <p:sp>
        <p:nvSpPr>
          <p:cNvPr id="14339" name="Содержимое 2">
            <a:extLst>
              <a:ext uri="{FF2B5EF4-FFF2-40B4-BE49-F238E27FC236}">
                <a16:creationId xmlns:a16="http://schemas.microsoft.com/office/drawing/2014/main" id="{BD81D9BC-76C6-4A5C-987B-1239D04958F7}"/>
              </a:ext>
            </a:extLst>
          </p:cNvPr>
          <p:cNvSpPr>
            <a:spLocks noGrp="1"/>
          </p:cNvSpPr>
          <p:nvPr>
            <p:ph idx="1"/>
          </p:nvPr>
        </p:nvSpPr>
        <p:spPr>
          <a:xfrm>
            <a:off x="250825" y="1916113"/>
            <a:ext cx="8715375" cy="4752975"/>
          </a:xfrm>
        </p:spPr>
        <p:txBody>
          <a:bodyPr rtlCol="0">
            <a:normAutofit fontScale="92500" lnSpcReduction="10000"/>
          </a:bodyPr>
          <a:lstStyle/>
          <a:p>
            <a:pPr marL="176213" indent="-176213" fontAlgn="auto">
              <a:spcAft>
                <a:spcPts val="0"/>
              </a:spcAft>
              <a:buFont typeface="Constantia" panose="02030602050306030303" pitchFamily="18" charset="0"/>
              <a:buAutoNum type="arabicPeriod"/>
              <a:defRPr/>
            </a:pPr>
            <a:r>
              <a:rPr lang="ru-RU" altLang="ru-RU" sz="1600" dirty="0">
                <a:latin typeface="Arial" panose="020B0604020202020204" pitchFamily="34" charset="0"/>
                <a:cs typeface="Arial" panose="020B0604020202020204" pitchFamily="34" charset="0"/>
              </a:rPr>
              <a:t>Технико-экономические  </a:t>
            </a:r>
            <a:r>
              <a:rPr lang="ru-RU" altLang="ru-RU" sz="1600" dirty="0" err="1">
                <a:latin typeface="Arial" panose="020B0604020202020204" pitchFamily="34" charset="0"/>
                <a:cs typeface="Arial" panose="020B0604020202020204" pitchFamily="34" charset="0"/>
              </a:rPr>
              <a:t>технико-экономические</a:t>
            </a:r>
            <a:r>
              <a:rPr lang="ru-RU" altLang="ru-RU" sz="1600" dirty="0">
                <a:latin typeface="Arial" panose="020B0604020202020204" pitchFamily="34" charset="0"/>
                <a:cs typeface="Arial" panose="020B0604020202020204" pitchFamily="34" charset="0"/>
              </a:rPr>
              <a:t>  расчёты,  обосновывающие  хозяйственную  необходимость  и  экономическую  целесообразность  строительства  данного  объекта,  и  задание  на  его  проектирование;</a:t>
            </a:r>
          </a:p>
          <a:p>
            <a:pPr marL="176213" indent="-176213" fontAlgn="auto">
              <a:spcAft>
                <a:spcPts val="0"/>
              </a:spcAft>
              <a:buFont typeface="Constantia" panose="02030602050306030303" pitchFamily="18" charset="0"/>
              <a:buAutoNum type="arabicPeriod"/>
              <a:defRPr/>
            </a:pPr>
            <a:r>
              <a:rPr lang="ru-RU" altLang="ru-RU" sz="1600" dirty="0">
                <a:latin typeface="Arial" panose="020B0604020202020204" pitchFamily="34" charset="0"/>
                <a:cs typeface="Arial" panose="020B0604020202020204" pitchFamily="34" charset="0"/>
              </a:rPr>
              <a:t>Материалы  инженерных  изысканий  (при  реконструкции  объектов  - материалы  их  предпроектного  технического  обследования)  и  данные режимных  наблюдений  на  территориях,  подверженных  неблагоприятным  природным  явлениям  и  геологическим  процессам;</a:t>
            </a:r>
          </a:p>
          <a:p>
            <a:pPr marL="176213" indent="-176213" fontAlgn="auto">
              <a:spcAft>
                <a:spcPts val="0"/>
              </a:spcAft>
              <a:buFont typeface="Constantia" panose="02030602050306030303" pitchFamily="18" charset="0"/>
              <a:buAutoNum type="arabicPeriod"/>
              <a:defRPr/>
            </a:pPr>
            <a:r>
              <a:rPr lang="ru-RU" altLang="ru-RU" sz="1600" dirty="0">
                <a:latin typeface="Arial" panose="020B0604020202020204" pitchFamily="34" charset="0"/>
                <a:cs typeface="Arial" panose="020B0604020202020204" pitchFamily="34" charset="0"/>
              </a:rPr>
              <a:t>Документы,  устанавливающие  сроки  строительства;</a:t>
            </a:r>
          </a:p>
          <a:p>
            <a:pPr marL="176213" indent="-176213" fontAlgn="auto">
              <a:spcAft>
                <a:spcPts val="0"/>
              </a:spcAft>
              <a:buFont typeface="Constantia" panose="02030602050306030303" pitchFamily="18" charset="0"/>
              <a:buAutoNum type="arabicPeriod"/>
              <a:defRPr/>
            </a:pPr>
            <a:r>
              <a:rPr lang="ru-RU" altLang="ru-RU" sz="1600" dirty="0">
                <a:latin typeface="Arial" panose="020B0604020202020204" pitchFamily="34" charset="0"/>
                <a:cs typeface="Arial" panose="020B0604020202020204" pitchFamily="34" charset="0"/>
              </a:rPr>
              <a:t>Согласованные  генеральной  подрядной  и  субподрядной  организациями  решения  по  применению  материалов  и  конструкций,  средств  механизации  строительно-монтажных  работ,  порядку  обеспечения  строительства  энергетическими  ресурсами,  водой,  временными  инженерными  сетями,  а  также  местными  строительными  материалами;</a:t>
            </a:r>
          </a:p>
          <a:p>
            <a:pPr marL="176213" indent="-176213" fontAlgn="auto">
              <a:spcAft>
                <a:spcPts val="0"/>
              </a:spcAft>
              <a:buFont typeface="Constantia" panose="02030602050306030303" pitchFamily="18" charset="0"/>
              <a:buAutoNum type="arabicPeriod"/>
              <a:defRPr/>
            </a:pPr>
            <a:r>
              <a:rPr lang="ru-RU" altLang="ru-RU" sz="1600" dirty="0">
                <a:latin typeface="Arial" panose="020B0604020202020204" pitchFamily="34" charset="0"/>
                <a:cs typeface="Arial" panose="020B0604020202020204" pitchFamily="34" charset="0"/>
              </a:rPr>
              <a:t>Сведения  об  условиях  поставки  и  транспортирования  с  предприятий-поставщиков  строительных  конструкций,  готовых  изделий,  материалов  и  оборудования;</a:t>
            </a:r>
          </a:p>
          <a:p>
            <a:pPr marL="176213" indent="-176213" fontAlgn="auto">
              <a:spcAft>
                <a:spcPts val="0"/>
              </a:spcAft>
              <a:buFont typeface="Constantia" panose="02030602050306030303" pitchFamily="18" charset="0"/>
              <a:buAutoNum type="arabicPeriod"/>
              <a:defRPr/>
            </a:pPr>
            <a:r>
              <a:rPr lang="ru-RU" altLang="ru-RU" sz="1600" dirty="0">
                <a:latin typeface="Arial" panose="020B0604020202020204" pitchFamily="34" charset="0"/>
                <a:cs typeface="Arial" panose="020B0604020202020204" pitchFamily="34" charset="0"/>
              </a:rPr>
              <a:t>Специальные  требования  к  строительству  сложных  и  уникальных  объектов;</a:t>
            </a:r>
          </a:p>
          <a:p>
            <a:pPr marL="176213" indent="-176213" fontAlgn="auto">
              <a:spcAft>
                <a:spcPts val="0"/>
              </a:spcAft>
              <a:buFont typeface="Constantia" panose="02030602050306030303" pitchFamily="18" charset="0"/>
              <a:buAutoNum type="arabicPeriod"/>
              <a:defRPr/>
            </a:pPr>
            <a:r>
              <a:rPr lang="ru-RU" altLang="ru-RU" sz="1600" dirty="0">
                <a:latin typeface="Arial" panose="020B0604020202020204" pitchFamily="34" charset="0"/>
                <a:cs typeface="Arial" panose="020B0604020202020204" pitchFamily="34" charset="0"/>
              </a:rPr>
              <a:t>Сведения  об  условиях  производства  строительно-монтажных  работ  на  реконструируемых  объектах;</a:t>
            </a:r>
          </a:p>
          <a:p>
            <a:pPr marL="176213" indent="-176213" fontAlgn="auto">
              <a:spcAft>
                <a:spcPts val="0"/>
              </a:spcAft>
              <a:buFont typeface="Constantia" panose="02030602050306030303" pitchFamily="18" charset="0"/>
              <a:buAutoNum type="arabicPeriod"/>
              <a:defRPr/>
            </a:pPr>
            <a:r>
              <a:rPr lang="ru-RU" altLang="ru-RU" sz="1600" dirty="0">
                <a:latin typeface="Arial" panose="020B0604020202020204" pitchFamily="34" charset="0"/>
                <a:cs typeface="Arial" panose="020B0604020202020204" pitchFamily="34" charset="0"/>
              </a:rPr>
              <a:t>Объемно-планировочные  и  конструктивные  решения  зданий  и  сооружений  и  принципиальные  технологические  схемы  основного  производства  подлежащего  строительству  объекта  (его  очереди)  с  разбивкой  на  пусковые  комплексы  и  узлы; </a:t>
            </a:r>
          </a:p>
          <a:p>
            <a:pPr marL="176213" indent="-176213" fontAlgn="auto">
              <a:spcAft>
                <a:spcPts val="0"/>
              </a:spcAft>
              <a:buFont typeface="Constantia" panose="02030602050306030303" pitchFamily="18" charset="0"/>
              <a:buAutoNum type="arabicPeriod"/>
              <a:defRPr/>
            </a:pPr>
            <a:endParaRPr lang="ru-RU" altLang="ru-RU" sz="1600" dirty="0"/>
          </a:p>
        </p:txBody>
      </p:sp>
      <p:sp>
        <p:nvSpPr>
          <p:cNvPr id="22532" name="Номер слайда 3">
            <a:extLst>
              <a:ext uri="{FF2B5EF4-FFF2-40B4-BE49-F238E27FC236}">
                <a16:creationId xmlns:a16="http://schemas.microsoft.com/office/drawing/2014/main" id="{707F0357-DF65-4655-906E-0A9F7344B1F3}"/>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D4697126-E0DF-4156-A7A1-49B8711A9B2A}" type="slidenum">
              <a:rPr lang="ru-RU" altLang="ru-RU" sz="1200">
                <a:solidFill>
                  <a:schemeClr val="tx2"/>
                </a:solidFill>
                <a:latin typeface="Arial" panose="020B0604020202020204" pitchFamily="34" charset="0"/>
              </a:rPr>
              <a:pPr eaLnBrk="1" hangingPunct="1">
                <a:spcBef>
                  <a:spcPct val="0"/>
                </a:spcBef>
                <a:buFontTx/>
                <a:buNone/>
              </a:pPr>
              <a:t>11</a:t>
            </a:fld>
            <a:endParaRPr lang="ru-RU" altLang="ru-RU" sz="1200">
              <a:solidFill>
                <a:schemeClr val="tx2"/>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a:extLst>
              <a:ext uri="{FF2B5EF4-FFF2-40B4-BE49-F238E27FC236}">
                <a16:creationId xmlns:a16="http://schemas.microsoft.com/office/drawing/2014/main" id="{E22EA59F-839B-43FF-8E7E-79D6BDDF9A9E}"/>
              </a:ext>
            </a:extLst>
          </p:cNvPr>
          <p:cNvSpPr>
            <a:spLocks noGrp="1" noChangeArrowheads="1"/>
          </p:cNvSpPr>
          <p:nvPr>
            <p:ph type="title"/>
          </p:nvPr>
        </p:nvSpPr>
        <p:spPr>
          <a:xfrm>
            <a:off x="500063" y="142875"/>
            <a:ext cx="8153400" cy="765175"/>
          </a:xfrm>
        </p:spPr>
        <p:txBody>
          <a:bodyPr/>
          <a:lstStyle/>
          <a:p>
            <a:r>
              <a:rPr lang="ru-RU" altLang="ru-RU" sz="2400" b="1">
                <a:latin typeface="Arial Black" panose="020B0A04020102020204" pitchFamily="34" charset="0"/>
              </a:rPr>
              <a:t>Исходные  данные для  разработки плана</a:t>
            </a:r>
            <a:endParaRPr lang="ru-RU" altLang="ru-RU" sz="2400">
              <a:latin typeface="Arial Black" panose="020B0A04020102020204" pitchFamily="34" charset="0"/>
            </a:endParaRPr>
          </a:p>
        </p:txBody>
      </p:sp>
      <p:sp>
        <p:nvSpPr>
          <p:cNvPr id="23555" name="Содержимое 2">
            <a:extLst>
              <a:ext uri="{FF2B5EF4-FFF2-40B4-BE49-F238E27FC236}">
                <a16:creationId xmlns:a16="http://schemas.microsoft.com/office/drawing/2014/main" id="{E54432D0-F625-493C-A76B-63E2AC33A3BE}"/>
              </a:ext>
            </a:extLst>
          </p:cNvPr>
          <p:cNvSpPr>
            <a:spLocks noGrp="1" noChangeArrowheads="1"/>
          </p:cNvSpPr>
          <p:nvPr>
            <p:ph idx="1"/>
          </p:nvPr>
        </p:nvSpPr>
        <p:spPr>
          <a:xfrm>
            <a:off x="250825" y="1844675"/>
            <a:ext cx="8572500" cy="4497388"/>
          </a:xfrm>
        </p:spPr>
        <p:txBody>
          <a:bodyPr/>
          <a:lstStyle/>
          <a:p>
            <a:pPr marL="176213" indent="-176213">
              <a:buFont typeface="Arial" panose="020B0604020202020204" pitchFamily="34" charset="0"/>
              <a:buNone/>
            </a:pPr>
            <a:r>
              <a:rPr lang="ru-RU" altLang="ru-RU" sz="1500">
                <a:latin typeface="Arial" panose="020B0604020202020204" pitchFamily="34" charset="0"/>
                <a:cs typeface="Arial" panose="020B0604020202020204" pitchFamily="34" charset="0"/>
              </a:rPr>
              <a:t>9. Сведения  об  условиях  обеспечения  кадрами  строителей;</a:t>
            </a:r>
          </a:p>
          <a:p>
            <a:pPr marL="176213" indent="-176213">
              <a:buFont typeface="Arial" panose="020B0604020202020204" pitchFamily="34" charset="0"/>
              <a:buNone/>
            </a:pPr>
            <a:r>
              <a:rPr lang="ru-RU" altLang="ru-RU" sz="1500">
                <a:latin typeface="Arial" panose="020B0604020202020204" pitchFamily="34" charset="0"/>
                <a:cs typeface="Arial" panose="020B0604020202020204" pitchFamily="34" charset="0"/>
              </a:rPr>
              <a:t>10. Сведения об условиях  обеспечения  строительства  транспортом,  в том  числе  для  доставки  строителей  от  места  проживания  к  месту  работы;</a:t>
            </a:r>
          </a:p>
          <a:p>
            <a:pPr marL="176213" indent="-176213">
              <a:buFont typeface="Arial" panose="020B0604020202020204" pitchFamily="34" charset="0"/>
              <a:buNone/>
            </a:pPr>
            <a:r>
              <a:rPr lang="ru-RU" altLang="ru-RU" sz="1500">
                <a:latin typeface="Arial" panose="020B0604020202020204" pitchFamily="34" charset="0"/>
                <a:cs typeface="Arial" panose="020B0604020202020204" pitchFamily="34" charset="0"/>
              </a:rPr>
              <a:t>11. Данные  о  дислокации  и  мощностях  общестроительных  и  специализированных  организаций  и  условиях  их  перебазирования;</a:t>
            </a:r>
          </a:p>
          <a:p>
            <a:pPr marL="176213" indent="-176213">
              <a:buFont typeface="Arial" panose="020B0604020202020204" pitchFamily="34" charset="0"/>
              <a:buNone/>
            </a:pPr>
            <a:r>
              <a:rPr lang="ru-RU" altLang="ru-RU" sz="1500">
                <a:latin typeface="Arial" panose="020B0604020202020204" pitchFamily="34" charset="0"/>
                <a:cs typeface="Arial" panose="020B0604020202020204" pitchFamily="34" charset="0"/>
              </a:rPr>
              <a:t>12. Данные  о  наличии  производственной  базы  строительной  индустрии  и  возможностях  ее  использования;</a:t>
            </a:r>
          </a:p>
          <a:p>
            <a:pPr marL="176213" indent="-176213">
              <a:buFont typeface="Arial" panose="020B0604020202020204" pitchFamily="34" charset="0"/>
              <a:buNone/>
            </a:pPr>
            <a:r>
              <a:rPr lang="ru-RU" altLang="ru-RU" sz="1500">
                <a:latin typeface="Arial" panose="020B0604020202020204" pitchFamily="34" charset="0"/>
                <a:cs typeface="Arial" panose="020B0604020202020204" pitchFamily="34" charset="0"/>
              </a:rPr>
              <a:t>13. Сведения  об  условиях  обеспечения  строителей  питанием,  жилыми  и  культурно-бытовыми  помещениями;</a:t>
            </a:r>
          </a:p>
          <a:p>
            <a:pPr marL="176213" indent="-176213">
              <a:buFont typeface="Arial" panose="020B0604020202020204" pitchFamily="34" charset="0"/>
              <a:buNone/>
            </a:pPr>
            <a:r>
              <a:rPr lang="ru-RU" altLang="ru-RU" sz="1500">
                <a:latin typeface="Arial" panose="020B0604020202020204" pitchFamily="34" charset="0"/>
                <a:cs typeface="Arial" panose="020B0604020202020204" pitchFamily="34" charset="0"/>
              </a:rPr>
              <a:t>14. Мероприятия  по  защите  территории  строительства  от  неблагоприятных  природных  явлений  и  геологических  процессов  и  этапность  их  выполнения; </a:t>
            </a:r>
          </a:p>
          <a:p>
            <a:pPr marL="176213" indent="-176213">
              <a:buFont typeface="Arial" panose="020B0604020202020204" pitchFamily="34" charset="0"/>
              <a:buNone/>
            </a:pPr>
            <a:r>
              <a:rPr lang="ru-RU" altLang="ru-RU" sz="1500">
                <a:latin typeface="Arial" panose="020B0604020202020204" pitchFamily="34" charset="0"/>
                <a:cs typeface="Arial" panose="020B0604020202020204" pitchFamily="34" charset="0"/>
              </a:rPr>
              <a:t>15. Сведения  об  условиях  строительства,  предусмотренных  контрактами  с  иностранными  фирмами</a:t>
            </a:r>
          </a:p>
        </p:txBody>
      </p:sp>
      <p:sp>
        <p:nvSpPr>
          <p:cNvPr id="23556" name="Номер слайда 3">
            <a:extLst>
              <a:ext uri="{FF2B5EF4-FFF2-40B4-BE49-F238E27FC236}">
                <a16:creationId xmlns:a16="http://schemas.microsoft.com/office/drawing/2014/main" id="{AB09C5BD-ADDE-4755-92B8-26700FFB66D2}"/>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CCEB9E86-58D3-47E4-85E3-633A7EB162EB}" type="slidenum">
              <a:rPr lang="ru-RU" altLang="ru-RU" sz="1200">
                <a:solidFill>
                  <a:schemeClr val="tx2"/>
                </a:solidFill>
                <a:latin typeface="Arial" panose="020B0604020202020204" pitchFamily="34" charset="0"/>
              </a:rPr>
              <a:pPr eaLnBrk="1" hangingPunct="1">
                <a:spcBef>
                  <a:spcPct val="0"/>
                </a:spcBef>
                <a:buFontTx/>
                <a:buNone/>
              </a:pPr>
              <a:t>12</a:t>
            </a:fld>
            <a:endParaRPr lang="ru-RU" altLang="ru-RU" sz="1200">
              <a:solidFill>
                <a:schemeClr val="tx2"/>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a:extLst>
              <a:ext uri="{FF2B5EF4-FFF2-40B4-BE49-F238E27FC236}">
                <a16:creationId xmlns:a16="http://schemas.microsoft.com/office/drawing/2014/main" id="{6A0BC33B-98C5-4719-AF21-32AC8163833D}"/>
              </a:ext>
            </a:extLst>
          </p:cNvPr>
          <p:cNvSpPr>
            <a:spLocks noGrp="1" noChangeArrowheads="1"/>
          </p:cNvSpPr>
          <p:nvPr>
            <p:ph type="title"/>
          </p:nvPr>
        </p:nvSpPr>
        <p:spPr>
          <a:xfrm>
            <a:off x="142875" y="142875"/>
            <a:ext cx="8582025" cy="982663"/>
          </a:xfrm>
        </p:spPr>
        <p:txBody>
          <a:bodyPr/>
          <a:lstStyle/>
          <a:p>
            <a:r>
              <a:rPr lang="ru-RU" altLang="ru-RU" sz="2400" b="1">
                <a:latin typeface="Arial Black" panose="020B0A04020102020204" pitchFamily="34" charset="0"/>
              </a:rPr>
              <a:t>Действующие  и  рекомендуемые  нормативно-методические  документы</a:t>
            </a:r>
            <a:endParaRPr lang="ru-RU" altLang="ru-RU" sz="2400"/>
          </a:p>
        </p:txBody>
      </p:sp>
      <p:sp>
        <p:nvSpPr>
          <p:cNvPr id="48131" name="Содержимое 2">
            <a:extLst>
              <a:ext uri="{FF2B5EF4-FFF2-40B4-BE49-F238E27FC236}">
                <a16:creationId xmlns:a16="http://schemas.microsoft.com/office/drawing/2014/main" id="{6AF027CF-5701-4055-ADF7-0EE9A06E2BBE}"/>
              </a:ext>
            </a:extLst>
          </p:cNvPr>
          <p:cNvSpPr>
            <a:spLocks noGrp="1"/>
          </p:cNvSpPr>
          <p:nvPr>
            <p:ph idx="1"/>
          </p:nvPr>
        </p:nvSpPr>
        <p:spPr>
          <a:xfrm>
            <a:off x="107950" y="1989138"/>
            <a:ext cx="8928100" cy="4752975"/>
          </a:xfrm>
        </p:spPr>
        <p:txBody>
          <a:bodyPr rtlCol="0">
            <a:normAutofit fontScale="92500" lnSpcReduction="20000"/>
          </a:bodyPr>
          <a:lstStyle/>
          <a:p>
            <a:pPr fontAlgn="auto">
              <a:spcAft>
                <a:spcPts val="0"/>
              </a:spcAft>
              <a:buFont typeface="Constantia" pitchFamily="18" charset="0"/>
              <a:buAutoNum type="arabicPeriod"/>
              <a:defRPr/>
            </a:pPr>
            <a:r>
              <a:rPr lang="ru-RU" sz="1600" dirty="0">
                <a:latin typeface="Arial" pitchFamily="34" charset="0"/>
                <a:cs typeface="Arial" pitchFamily="34" charset="0"/>
              </a:rPr>
              <a:t> </a:t>
            </a:r>
            <a:r>
              <a:rPr lang="ru-RU" sz="1400" dirty="0">
                <a:latin typeface="Arial" pitchFamily="34" charset="0"/>
                <a:cs typeface="Arial" pitchFamily="34" charset="0"/>
              </a:rPr>
              <a:t>Градостроительный кодекс РФ.</a:t>
            </a:r>
          </a:p>
          <a:p>
            <a:pPr fontAlgn="auto">
              <a:spcAft>
                <a:spcPts val="0"/>
              </a:spcAft>
              <a:buFont typeface="Constantia" pitchFamily="18" charset="0"/>
              <a:buAutoNum type="arabicPeriod"/>
              <a:defRPr/>
            </a:pPr>
            <a:r>
              <a:rPr lang="ru-RU" sz="1400" dirty="0">
                <a:latin typeface="Arial" pitchFamily="34" charset="0"/>
                <a:cs typeface="Arial" pitchFamily="34" charset="0"/>
              </a:rPr>
              <a:t> Федеральный закон «О техническом регулировании» от 27.12.2002 </a:t>
            </a:r>
            <a:r>
              <a:rPr lang="en-US" sz="1400" dirty="0">
                <a:latin typeface="Arial" pitchFamily="34" charset="0"/>
                <a:cs typeface="Arial" pitchFamily="34" charset="0"/>
              </a:rPr>
              <a:t>N 184-</a:t>
            </a:r>
            <a:r>
              <a:rPr lang="ru-RU" sz="1400" dirty="0">
                <a:latin typeface="Arial" pitchFamily="34" charset="0"/>
                <a:cs typeface="Arial" pitchFamily="34" charset="0"/>
              </a:rPr>
              <a:t>ФЗ</a:t>
            </a:r>
          </a:p>
          <a:p>
            <a:pPr fontAlgn="auto">
              <a:spcAft>
                <a:spcPts val="0"/>
              </a:spcAft>
              <a:buFont typeface="+mj-lt"/>
              <a:buAutoNum type="arabicPeriod"/>
              <a:defRPr/>
            </a:pPr>
            <a:r>
              <a:rPr lang="ru-RU" sz="1400" dirty="0">
                <a:latin typeface="Arial" pitchFamily="34" charset="0"/>
                <a:cs typeface="Arial" pitchFamily="34" charset="0"/>
              </a:rPr>
              <a:t>СП 48.13330.2011, </a:t>
            </a:r>
            <a:r>
              <a:rPr lang="ru-RU" sz="1400" dirty="0" err="1">
                <a:latin typeface="Arial" pitchFamily="34" charset="0"/>
                <a:cs typeface="Arial" pitchFamily="34" charset="0"/>
              </a:rPr>
              <a:t>СНиП</a:t>
            </a:r>
            <a:r>
              <a:rPr lang="ru-RU" sz="1400" dirty="0">
                <a:latin typeface="Arial" pitchFamily="34" charset="0"/>
                <a:cs typeface="Arial" pitchFamily="34" charset="0"/>
              </a:rPr>
              <a:t> 12-01-2004 «Организация строительства (актуализированная редакция)», М., ОАО «ЦПП», 2011 г.</a:t>
            </a:r>
          </a:p>
          <a:p>
            <a:pPr fontAlgn="auto">
              <a:spcAft>
                <a:spcPts val="0"/>
              </a:spcAft>
              <a:buFont typeface="+mj-lt"/>
              <a:buAutoNum type="arabicPeriod"/>
              <a:defRPr/>
            </a:pPr>
            <a:r>
              <a:rPr lang="ru-RU" sz="1400" dirty="0">
                <a:latin typeface="Arial" pitchFamily="34" charset="0"/>
                <a:cs typeface="Arial" pitchFamily="34" charset="0"/>
              </a:rPr>
              <a:t> Стандарт СТО НОСТРОЙ 2.33.14-2011 «Организация строительного производства. Общие положения», М., ООО «БСТ», 2012 г.</a:t>
            </a:r>
          </a:p>
          <a:p>
            <a:pPr fontAlgn="auto">
              <a:spcAft>
                <a:spcPts val="0"/>
              </a:spcAft>
              <a:buFont typeface="+mj-lt"/>
              <a:buAutoNum type="arabicPeriod"/>
              <a:defRPr/>
            </a:pPr>
            <a:r>
              <a:rPr lang="ru-RU" sz="1400" dirty="0">
                <a:latin typeface="Arial" pitchFamily="34" charset="0"/>
                <a:cs typeface="Arial" pitchFamily="34" charset="0"/>
              </a:rPr>
              <a:t>Стандарт СТО НОСТРОЙ 2.33.51-2011 «Организация строительного производства. Подготовка и производство строительных и монтажных работ», М., ООО «БСТ», 2012 г.</a:t>
            </a:r>
          </a:p>
          <a:p>
            <a:pPr fontAlgn="auto">
              <a:spcAft>
                <a:spcPts val="0"/>
              </a:spcAft>
              <a:buFont typeface="+mj-lt"/>
              <a:buAutoNum type="arabicPeriod"/>
              <a:defRPr/>
            </a:pPr>
            <a:r>
              <a:rPr lang="ru-RU" sz="1400" dirty="0">
                <a:latin typeface="Arial" pitchFamily="34" charset="0"/>
                <a:cs typeface="Arial" pitchFamily="34" charset="0"/>
              </a:rPr>
              <a:t>Стандарт СТО НОСТРОЙ 2.33.52-2011 «Организация строительного производства. Организация строительной площадки. Новое строительство», М., ООО «БСТ», 2012 г.</a:t>
            </a:r>
          </a:p>
          <a:p>
            <a:pPr fontAlgn="auto">
              <a:spcAft>
                <a:spcPts val="0"/>
              </a:spcAft>
              <a:buFont typeface="+mj-lt"/>
              <a:buAutoNum type="arabicPeriod"/>
              <a:defRPr/>
            </a:pPr>
            <a:r>
              <a:rPr lang="ru-RU" sz="1400" dirty="0">
                <a:latin typeface="Arial" pitchFamily="34" charset="0"/>
                <a:cs typeface="Arial" pitchFamily="34" charset="0"/>
              </a:rPr>
              <a:t>Стандарт СТО НОСТРОЙ 2.33-53-2011 «Организация строительного производства. Снос (демонтаж) зданий и сооружений», М., ООО «БСТ», 2012 г.</a:t>
            </a:r>
          </a:p>
          <a:p>
            <a:pPr fontAlgn="auto">
              <a:spcAft>
                <a:spcPts val="0"/>
              </a:spcAft>
              <a:buFont typeface="Constantia" pitchFamily="18" charset="0"/>
              <a:buAutoNum type="arabicPeriod"/>
              <a:defRPr/>
            </a:pPr>
            <a:r>
              <a:rPr lang="ru-RU" sz="1400" dirty="0">
                <a:latin typeface="Arial" pitchFamily="34" charset="0"/>
                <a:cs typeface="Arial" pitchFamily="34" charset="0"/>
              </a:rPr>
              <a:t> «Безопасность труда  в  строительстве» СНиП12-04-2002.</a:t>
            </a:r>
          </a:p>
          <a:p>
            <a:pPr fontAlgn="auto">
              <a:spcAft>
                <a:spcPts val="0"/>
              </a:spcAft>
              <a:buFont typeface="Constantia" pitchFamily="18" charset="0"/>
              <a:buAutoNum type="arabicPeriod"/>
              <a:defRPr/>
            </a:pPr>
            <a:r>
              <a:rPr lang="ru-RU" sz="1400" dirty="0">
                <a:latin typeface="Arial" pitchFamily="34" charset="0"/>
                <a:cs typeface="Arial" pitchFamily="34" charset="0"/>
              </a:rPr>
              <a:t> Единые нормы продолжительности проектирования и строительства предприятий, зданий и сооружений и освоения проектных мощностей.</a:t>
            </a:r>
          </a:p>
          <a:p>
            <a:pPr fontAlgn="auto">
              <a:spcAft>
                <a:spcPts val="0"/>
              </a:spcAft>
              <a:buFont typeface="Constantia" pitchFamily="18" charset="0"/>
              <a:buAutoNum type="arabicPeriod"/>
              <a:defRPr/>
            </a:pPr>
            <a:r>
              <a:rPr lang="ru-RU" sz="1400" dirty="0">
                <a:latin typeface="Arial" pitchFamily="34" charset="0"/>
                <a:cs typeface="Arial" pitchFamily="34" charset="0"/>
              </a:rPr>
              <a:t> Нормы продолжительности строительства (реконструкции) и задела в строительстве предприятий, зданий и сооружений.</a:t>
            </a:r>
          </a:p>
          <a:p>
            <a:pPr fontAlgn="auto">
              <a:spcAft>
                <a:spcPts val="0"/>
              </a:spcAft>
              <a:buFont typeface="Constantia" pitchFamily="18" charset="0"/>
              <a:buAutoNum type="arabicPeriod"/>
              <a:defRPr/>
            </a:pPr>
            <a:r>
              <a:rPr lang="ru-RU" sz="1400" dirty="0">
                <a:latin typeface="Arial" pitchFamily="34" charset="0"/>
                <a:cs typeface="Arial" pitchFamily="34" charset="0"/>
              </a:rPr>
              <a:t> Региональные нормы продолжительности строительства зданий и сооружений в г. Москве.</a:t>
            </a:r>
          </a:p>
          <a:p>
            <a:pPr fontAlgn="auto">
              <a:spcAft>
                <a:spcPts val="0"/>
              </a:spcAft>
              <a:buFont typeface="Constantia" pitchFamily="18" charset="0"/>
              <a:buAutoNum type="arabicPeriod"/>
              <a:defRPr/>
            </a:pPr>
            <a:r>
              <a:rPr lang="ru-RU" sz="1400" dirty="0">
                <a:latin typeface="Arial" pitchFamily="34" charset="0"/>
                <a:cs typeface="Arial" pitchFamily="34" charset="0"/>
              </a:rPr>
              <a:t> Нормы расхода материалов и изделий.</a:t>
            </a:r>
          </a:p>
          <a:p>
            <a:pPr fontAlgn="auto">
              <a:spcAft>
                <a:spcPts val="0"/>
              </a:spcAft>
              <a:buFont typeface="Constantia" pitchFamily="18" charset="0"/>
              <a:buAutoNum type="arabicPeriod"/>
              <a:defRPr/>
            </a:pPr>
            <a:r>
              <a:rPr lang="ru-RU" sz="1400" dirty="0">
                <a:latin typeface="Arial" pitchFamily="34" charset="0"/>
                <a:cs typeface="Arial" pitchFamily="34" charset="0"/>
              </a:rPr>
              <a:t> Показатели для составления ПОС.</a:t>
            </a:r>
          </a:p>
          <a:p>
            <a:pPr fontAlgn="auto">
              <a:spcAft>
                <a:spcPts val="0"/>
              </a:spcAft>
              <a:buFont typeface="Constantia" pitchFamily="18" charset="0"/>
              <a:buAutoNum type="arabicPeriod"/>
              <a:defRPr/>
            </a:pPr>
            <a:r>
              <a:rPr lang="ru-RU" sz="1400" dirty="0">
                <a:latin typeface="Arial" pitchFamily="34" charset="0"/>
                <a:cs typeface="Arial" pitchFamily="34" charset="0"/>
              </a:rPr>
              <a:t> Указания о порядке составления и согласования ПОС и ППР.</a:t>
            </a:r>
          </a:p>
          <a:p>
            <a:pPr fontAlgn="auto">
              <a:spcAft>
                <a:spcPts val="0"/>
              </a:spcAft>
              <a:buFont typeface="Constantia" pitchFamily="18" charset="0"/>
              <a:buAutoNum type="arabicPeriod"/>
              <a:defRPr/>
            </a:pPr>
            <a:r>
              <a:rPr lang="ru-RU" sz="1400" dirty="0">
                <a:latin typeface="Arial" pitchFamily="34" charset="0"/>
                <a:cs typeface="Arial" pitchFamily="34" charset="0"/>
              </a:rPr>
              <a:t> Методические примеры ПОС. (например: Эталон проекта организации строительства промышленного предприятия)</a:t>
            </a:r>
          </a:p>
          <a:p>
            <a:pPr fontAlgn="auto">
              <a:spcAft>
                <a:spcPts val="0"/>
              </a:spcAft>
              <a:buFont typeface="Constantia" pitchFamily="18" charset="0"/>
              <a:buAutoNum type="arabicPeriod"/>
              <a:defRPr/>
            </a:pPr>
            <a:r>
              <a:rPr lang="ru-RU" sz="1400" dirty="0">
                <a:latin typeface="Arial" pitchFamily="34" charset="0"/>
                <a:cs typeface="Arial" pitchFamily="34" charset="0"/>
              </a:rPr>
              <a:t> Пособия по проектированию организации строительства и производства строительно-монтажных работ.</a:t>
            </a:r>
          </a:p>
        </p:txBody>
      </p:sp>
      <p:sp>
        <p:nvSpPr>
          <p:cNvPr id="24580" name="Номер слайда 3">
            <a:extLst>
              <a:ext uri="{FF2B5EF4-FFF2-40B4-BE49-F238E27FC236}">
                <a16:creationId xmlns:a16="http://schemas.microsoft.com/office/drawing/2014/main" id="{639EEBDE-2C06-4C6C-816E-68C612CF96C8}"/>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F468C66D-9A79-4EC4-9F09-471D1367A285}" type="slidenum">
              <a:rPr lang="ru-RU" altLang="ru-RU" sz="1200">
                <a:solidFill>
                  <a:schemeClr val="tx2"/>
                </a:solidFill>
                <a:latin typeface="Arial" panose="020B0604020202020204" pitchFamily="34" charset="0"/>
              </a:rPr>
              <a:pPr eaLnBrk="1" hangingPunct="1">
                <a:spcBef>
                  <a:spcPct val="0"/>
                </a:spcBef>
                <a:buFontTx/>
                <a:buNone/>
              </a:pPr>
              <a:t>13</a:t>
            </a:fld>
            <a:endParaRPr lang="ru-RU" altLang="ru-RU" sz="1200">
              <a:solidFill>
                <a:schemeClr val="tx2"/>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a:extLst>
              <a:ext uri="{FF2B5EF4-FFF2-40B4-BE49-F238E27FC236}">
                <a16:creationId xmlns:a16="http://schemas.microsoft.com/office/drawing/2014/main" id="{267A485C-C6C0-4B6F-A88A-24624678FF04}"/>
              </a:ext>
            </a:extLst>
          </p:cNvPr>
          <p:cNvSpPr>
            <a:spLocks noGrp="1" noChangeArrowheads="1"/>
          </p:cNvSpPr>
          <p:nvPr>
            <p:ph type="title"/>
          </p:nvPr>
        </p:nvSpPr>
        <p:spPr>
          <a:xfrm>
            <a:off x="179388" y="115888"/>
            <a:ext cx="8750300" cy="936625"/>
          </a:xfrm>
        </p:spPr>
        <p:txBody>
          <a:bodyPr/>
          <a:lstStyle/>
          <a:p>
            <a:r>
              <a:rPr lang="ru-RU" altLang="ru-RU" sz="2400" b="1">
                <a:latin typeface="Arial Black" panose="020B0A04020102020204" pitchFamily="34" charset="0"/>
              </a:rPr>
              <a:t>Действующие  и  рекомендуемые  нормативно-методические  документы </a:t>
            </a:r>
            <a:r>
              <a:rPr lang="ru-RU" altLang="ru-RU" sz="2400">
                <a:latin typeface="Arial" panose="020B0604020202020204" pitchFamily="34" charset="0"/>
                <a:cs typeface="Arial" panose="020B0604020202020204" pitchFamily="34" charset="0"/>
              </a:rPr>
              <a:t>(продолжение)</a:t>
            </a:r>
          </a:p>
        </p:txBody>
      </p:sp>
      <p:sp>
        <p:nvSpPr>
          <p:cNvPr id="10243" name="Содержимое 2">
            <a:extLst>
              <a:ext uri="{FF2B5EF4-FFF2-40B4-BE49-F238E27FC236}">
                <a16:creationId xmlns:a16="http://schemas.microsoft.com/office/drawing/2014/main" id="{E94E69CF-DD54-4277-B6A0-90FD54998A66}"/>
              </a:ext>
            </a:extLst>
          </p:cNvPr>
          <p:cNvSpPr>
            <a:spLocks noGrp="1"/>
          </p:cNvSpPr>
          <p:nvPr>
            <p:ph idx="1"/>
          </p:nvPr>
        </p:nvSpPr>
        <p:spPr>
          <a:xfrm>
            <a:off x="323850" y="1844675"/>
            <a:ext cx="8501063" cy="4464050"/>
          </a:xfrm>
        </p:spPr>
        <p:txBody>
          <a:bodyPr rtlCol="0">
            <a:normAutofit fontScale="92500" lnSpcReduction="20000"/>
          </a:bodyPr>
          <a:lstStyle/>
          <a:p>
            <a:pPr fontAlgn="auto">
              <a:spcAft>
                <a:spcPts val="0"/>
              </a:spcAft>
              <a:buFont typeface="Arial" charset="0"/>
              <a:buNone/>
              <a:defRPr/>
            </a:pPr>
            <a:r>
              <a:rPr lang="ru-RU" sz="1600" dirty="0">
                <a:latin typeface="Arial" pitchFamily="34" charset="0"/>
                <a:cs typeface="Arial" pitchFamily="34" charset="0"/>
              </a:rPr>
              <a:t>15. Методические рекомендации по организационно-технологическому обеспечению строительства крупного промышленного комплекса.</a:t>
            </a:r>
          </a:p>
          <a:p>
            <a:pPr fontAlgn="auto">
              <a:spcAft>
                <a:spcPts val="0"/>
              </a:spcAft>
              <a:buFont typeface="Arial" charset="0"/>
              <a:buNone/>
              <a:defRPr/>
            </a:pPr>
            <a:r>
              <a:rPr lang="ru-RU" sz="1600" dirty="0">
                <a:latin typeface="Arial" pitchFamily="34" charset="0"/>
                <a:cs typeface="Arial" pitchFamily="34" charset="0"/>
              </a:rPr>
              <a:t>16. Методические рекомендации по организационно-технологическому обеспечению строительства жилищно-гражданских комплексов.</a:t>
            </a:r>
          </a:p>
          <a:p>
            <a:pPr fontAlgn="auto">
              <a:spcAft>
                <a:spcPts val="0"/>
              </a:spcAft>
              <a:buFont typeface="Arial" charset="0"/>
              <a:buNone/>
              <a:defRPr/>
            </a:pPr>
            <a:r>
              <a:rPr lang="ru-RU" sz="1600" dirty="0">
                <a:latin typeface="Arial" pitchFamily="34" charset="0"/>
                <a:cs typeface="Arial" pitchFamily="34" charset="0"/>
              </a:rPr>
              <a:t>17. Методические рекомендации по проектированию организации комплексной прокладки подземных коммуникаций.</a:t>
            </a:r>
          </a:p>
          <a:p>
            <a:pPr fontAlgn="auto">
              <a:spcAft>
                <a:spcPts val="0"/>
              </a:spcAft>
              <a:buFont typeface="Arial" charset="0"/>
              <a:buNone/>
              <a:defRPr/>
            </a:pPr>
            <a:r>
              <a:rPr lang="ru-RU" sz="1600" dirty="0">
                <a:latin typeface="Arial" pitchFamily="34" charset="0"/>
                <a:cs typeface="Arial" pitchFamily="34" charset="0"/>
              </a:rPr>
              <a:t>18. Пособие по разработке проектов организации строительства и проектов производства работ для реконструкции действующих предприятий, зданий и сооружений.</a:t>
            </a:r>
          </a:p>
          <a:p>
            <a:pPr fontAlgn="auto">
              <a:spcAft>
                <a:spcPts val="0"/>
              </a:spcAft>
              <a:buFont typeface="Arial" charset="0"/>
              <a:buNone/>
              <a:defRPr/>
            </a:pPr>
            <a:r>
              <a:rPr lang="ru-RU" sz="1600" dirty="0">
                <a:latin typeface="Arial" pitchFamily="34" charset="0"/>
                <a:cs typeface="Arial" pitchFamily="34" charset="0"/>
              </a:rPr>
              <a:t>19. Руководство по применению узлового метода проектирования, подготовки, организации и управления строительством сложных объектов и крупных промышленных комплексов.</a:t>
            </a:r>
          </a:p>
          <a:p>
            <a:pPr fontAlgn="auto">
              <a:spcAft>
                <a:spcPts val="0"/>
              </a:spcAft>
              <a:buFont typeface="Arial" charset="0"/>
              <a:buNone/>
              <a:defRPr/>
            </a:pPr>
            <a:r>
              <a:rPr lang="ru-RU" sz="1600" dirty="0">
                <a:latin typeface="Arial" pitchFamily="34" charset="0"/>
                <a:cs typeface="Arial" pitchFamily="34" charset="0"/>
              </a:rPr>
              <a:t>20. Методические рекомендации по организации пионерного комплекса при рассредоточенном строительстве объектов в неосвоенных районах Северной зоны с учетом опыта применения вахтового и экспедиционного методов организации строительства.</a:t>
            </a:r>
          </a:p>
          <a:p>
            <a:pPr fontAlgn="auto">
              <a:spcAft>
                <a:spcPts val="0"/>
              </a:spcAft>
              <a:buFont typeface="Arial" charset="0"/>
              <a:buNone/>
              <a:defRPr/>
            </a:pPr>
            <a:r>
              <a:rPr lang="ru-RU" sz="1600" dirty="0">
                <a:latin typeface="Arial" pitchFamily="34" charset="0"/>
                <a:cs typeface="Arial" pitchFamily="34" charset="0"/>
              </a:rPr>
              <a:t>21. Рекомендации по применению комплектно-блочного метода в строительстве предприятий, зданий и сооружений различных отраслей промышленности.</a:t>
            </a:r>
          </a:p>
          <a:p>
            <a:pPr fontAlgn="auto">
              <a:spcAft>
                <a:spcPts val="0"/>
              </a:spcAft>
              <a:buFont typeface="Arial" charset="0"/>
              <a:buNone/>
              <a:defRPr/>
            </a:pPr>
            <a:r>
              <a:rPr lang="ru-RU" sz="1600" dirty="0">
                <a:latin typeface="Arial" pitchFamily="34" charset="0"/>
                <a:cs typeface="Arial" pitchFamily="34" charset="0"/>
              </a:rPr>
              <a:t>22. Система ГОСТов на мобильные (инвентарные) здания и сооружения. Мобильные здания в строительстве.</a:t>
            </a:r>
          </a:p>
          <a:p>
            <a:pPr fontAlgn="auto">
              <a:spcAft>
                <a:spcPts val="0"/>
              </a:spcAft>
              <a:buFont typeface="Arial" charset="0"/>
              <a:buNone/>
              <a:defRPr/>
            </a:pPr>
            <a:r>
              <a:rPr lang="ru-RU" sz="1600" dirty="0">
                <a:latin typeface="Arial" pitchFamily="34" charset="0"/>
                <a:cs typeface="Arial" pitchFamily="34" charset="0"/>
              </a:rPr>
              <a:t>23. Схемы устройства и планировочные решения бытовых городков строителей.</a:t>
            </a:r>
          </a:p>
          <a:p>
            <a:pPr fontAlgn="auto">
              <a:spcAft>
                <a:spcPts val="0"/>
              </a:spcAft>
              <a:buFont typeface="Arial" charset="0"/>
              <a:buNone/>
              <a:defRPr/>
            </a:pPr>
            <a:r>
              <a:rPr lang="ru-RU" sz="1600" dirty="0">
                <a:latin typeface="Arial" pitchFamily="34" charset="0"/>
                <a:cs typeface="Arial" pitchFamily="34" charset="0"/>
              </a:rPr>
              <a:t>24. Положение об организации производственного быта.</a:t>
            </a:r>
          </a:p>
          <a:p>
            <a:pPr fontAlgn="auto">
              <a:spcAft>
                <a:spcPts val="0"/>
              </a:spcAft>
              <a:buFont typeface="Arial" charset="0"/>
              <a:buNone/>
              <a:defRPr/>
            </a:pPr>
            <a:endParaRPr lang="ru-RU" sz="800" dirty="0"/>
          </a:p>
        </p:txBody>
      </p:sp>
      <p:sp>
        <p:nvSpPr>
          <p:cNvPr id="25604" name="Номер слайда 3">
            <a:extLst>
              <a:ext uri="{FF2B5EF4-FFF2-40B4-BE49-F238E27FC236}">
                <a16:creationId xmlns:a16="http://schemas.microsoft.com/office/drawing/2014/main" id="{4A2DC4BC-7B81-4C21-8900-14ADB1ACF6D7}"/>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494C0E51-6EA5-4013-86A1-7DB6DE57979B}" type="slidenum">
              <a:rPr lang="ru-RU" altLang="ru-RU" sz="1200">
                <a:solidFill>
                  <a:schemeClr val="tx2"/>
                </a:solidFill>
                <a:latin typeface="Arial" panose="020B0604020202020204" pitchFamily="34" charset="0"/>
              </a:rPr>
              <a:pPr eaLnBrk="1" hangingPunct="1">
                <a:spcBef>
                  <a:spcPct val="0"/>
                </a:spcBef>
                <a:buFontTx/>
                <a:buNone/>
              </a:pPr>
              <a:t>14</a:t>
            </a:fld>
            <a:endParaRPr lang="ru-RU" altLang="ru-RU" sz="1200">
              <a:solidFill>
                <a:schemeClr val="tx2"/>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8B443C15-56E0-40EF-AD16-28D7DAA78B20}"/>
              </a:ext>
            </a:extLst>
          </p:cNvPr>
          <p:cNvSpPr>
            <a:spLocks noGrp="1" noChangeArrowheads="1"/>
          </p:cNvSpPr>
          <p:nvPr>
            <p:ph type="title"/>
          </p:nvPr>
        </p:nvSpPr>
        <p:spPr>
          <a:xfrm>
            <a:off x="142875" y="142875"/>
            <a:ext cx="8858250" cy="939800"/>
          </a:xfrm>
        </p:spPr>
        <p:txBody>
          <a:bodyPr/>
          <a:lstStyle/>
          <a:p>
            <a:r>
              <a:rPr lang="ru-RU" altLang="ru-RU" sz="2400" b="1">
                <a:latin typeface="Arial Black" panose="020B0A04020102020204" pitchFamily="34" charset="0"/>
              </a:rPr>
              <a:t>Календарный  план  строительства</a:t>
            </a:r>
            <a:r>
              <a:rPr lang="ru-RU" altLang="ru-RU" sz="2400" b="1"/>
              <a:t>  </a:t>
            </a:r>
            <a:br>
              <a:rPr lang="ru-RU" altLang="ru-RU" sz="2400" b="1"/>
            </a:br>
            <a:r>
              <a:rPr lang="ru-RU" altLang="ru-RU" sz="2400" b="1">
                <a:latin typeface="Arial" panose="020B0604020202020204" pitchFamily="34" charset="0"/>
                <a:cs typeface="Arial" panose="020B0604020202020204" pitchFamily="34" charset="0"/>
              </a:rPr>
              <a:t>(наименование  объекта)</a:t>
            </a:r>
            <a:endParaRPr lang="ru-RU" altLang="ru-RU" sz="2400">
              <a:latin typeface="Arial" panose="020B0604020202020204" pitchFamily="34" charset="0"/>
              <a:cs typeface="Arial" panose="020B0604020202020204" pitchFamily="34" charset="0"/>
            </a:endParaRPr>
          </a:p>
        </p:txBody>
      </p:sp>
      <p:graphicFrame>
        <p:nvGraphicFramePr>
          <p:cNvPr id="6" name="Содержимое 5">
            <a:extLst>
              <a:ext uri="{FF2B5EF4-FFF2-40B4-BE49-F238E27FC236}">
                <a16:creationId xmlns:a16="http://schemas.microsoft.com/office/drawing/2014/main" id="{D5EEBBE8-D2BB-4357-99CE-04DE96D3026D}"/>
              </a:ext>
            </a:extLst>
          </p:cNvPr>
          <p:cNvGraphicFramePr>
            <a:graphicFrameLocks noGrp="1"/>
          </p:cNvGraphicFramePr>
          <p:nvPr>
            <p:ph idx="1"/>
          </p:nvPr>
        </p:nvGraphicFramePr>
        <p:xfrm>
          <a:off x="428625" y="1071563"/>
          <a:ext cx="8186740" cy="3314700"/>
        </p:xfrm>
        <a:graphic>
          <a:graphicData uri="http://schemas.openxmlformats.org/drawingml/2006/table">
            <a:tbl>
              <a:tblPr firstRow="1" bandRow="1">
                <a:tableStyleId>{5C22544A-7EE6-4342-B048-85BDC9FD1C3A}</a:tableStyleId>
              </a:tblPr>
              <a:tblGrid>
                <a:gridCol w="1637348">
                  <a:extLst>
                    <a:ext uri="{9D8B030D-6E8A-4147-A177-3AD203B41FA5}">
                      <a16:colId xmlns:a16="http://schemas.microsoft.com/office/drawing/2014/main" val="20000"/>
                    </a:ext>
                  </a:extLst>
                </a:gridCol>
                <a:gridCol w="1637348">
                  <a:extLst>
                    <a:ext uri="{9D8B030D-6E8A-4147-A177-3AD203B41FA5}">
                      <a16:colId xmlns:a16="http://schemas.microsoft.com/office/drawing/2014/main" val="20001"/>
                    </a:ext>
                  </a:extLst>
                </a:gridCol>
                <a:gridCol w="1637348">
                  <a:extLst>
                    <a:ext uri="{9D8B030D-6E8A-4147-A177-3AD203B41FA5}">
                      <a16:colId xmlns:a16="http://schemas.microsoft.com/office/drawing/2014/main" val="20002"/>
                    </a:ext>
                  </a:extLst>
                </a:gridCol>
                <a:gridCol w="1637348">
                  <a:extLst>
                    <a:ext uri="{9D8B030D-6E8A-4147-A177-3AD203B41FA5}">
                      <a16:colId xmlns:a16="http://schemas.microsoft.com/office/drawing/2014/main" val="20003"/>
                    </a:ext>
                  </a:extLst>
                </a:gridCol>
                <a:gridCol w="1637348">
                  <a:extLst>
                    <a:ext uri="{9D8B030D-6E8A-4147-A177-3AD203B41FA5}">
                      <a16:colId xmlns:a16="http://schemas.microsoft.com/office/drawing/2014/main" val="20004"/>
                    </a:ext>
                  </a:extLst>
                </a:gridCol>
              </a:tblGrid>
              <a:tr h="370592">
                <a:tc rowSpan="2">
                  <a:txBody>
                    <a:bodyPr/>
                    <a:lstStyle/>
                    <a:p>
                      <a:pPr algn="ctr">
                        <a:lnSpc>
                          <a:spcPct val="115000"/>
                        </a:lnSpc>
                        <a:spcAft>
                          <a:spcPts val="0"/>
                        </a:spcAft>
                      </a:pPr>
                      <a:r>
                        <a:rPr lang="ru-RU" sz="1400" dirty="0"/>
                        <a:t>№ строки</a:t>
                      </a:r>
                      <a:endParaRPr lang="ru-RU" sz="1200" dirty="0">
                        <a:latin typeface="Times New Roman"/>
                        <a:ea typeface="Times New Roman"/>
                      </a:endParaRPr>
                    </a:p>
                  </a:txBody>
                  <a:tcPr marL="68580" marR="68580" marT="0" marB="0"/>
                </a:tc>
                <a:tc rowSpan="2">
                  <a:txBody>
                    <a:bodyPr/>
                    <a:lstStyle/>
                    <a:p>
                      <a:pPr algn="ctr">
                        <a:lnSpc>
                          <a:spcPct val="115000"/>
                        </a:lnSpc>
                        <a:spcAft>
                          <a:spcPts val="0"/>
                        </a:spcAft>
                      </a:pPr>
                      <a:r>
                        <a:rPr lang="ru-RU" sz="1400" dirty="0"/>
                        <a:t>Наименование  отдельных  зданий,  сооружений  или  видов  работ  (с  выделением  пускового  или  градостроительного  комплекса)</a:t>
                      </a:r>
                      <a:endParaRPr lang="ru-RU" sz="1200" dirty="0">
                        <a:latin typeface="Times New Roman"/>
                        <a:ea typeface="Times New Roman"/>
                      </a:endParaRPr>
                    </a:p>
                  </a:txBody>
                  <a:tcPr marL="68580" marR="68580" marT="0" marB="0"/>
                </a:tc>
                <a:tc gridSpan="2">
                  <a:txBody>
                    <a:bodyPr/>
                    <a:lstStyle/>
                    <a:p>
                      <a:pPr algn="ctr">
                        <a:lnSpc>
                          <a:spcPct val="115000"/>
                        </a:lnSpc>
                        <a:spcAft>
                          <a:spcPts val="0"/>
                        </a:spcAft>
                      </a:pPr>
                      <a:r>
                        <a:rPr lang="ru-RU" sz="1400" dirty="0"/>
                        <a:t>Сметная  стоимость, тыс. руб.</a:t>
                      </a:r>
                      <a:endParaRPr lang="ru-RU" sz="1200" dirty="0">
                        <a:latin typeface="Times New Roman"/>
                        <a:ea typeface="Times New Roman"/>
                      </a:endParaRPr>
                    </a:p>
                  </a:txBody>
                  <a:tcPr marL="68580" marR="68580" marT="0" marB="0"/>
                </a:tc>
                <a:tc hMerge="1">
                  <a:txBody>
                    <a:bodyPr/>
                    <a:lstStyle/>
                    <a:p>
                      <a:endParaRPr lang="ru-RU"/>
                    </a:p>
                  </a:txBody>
                  <a:tcPr/>
                </a:tc>
                <a:tc rowSpan="2">
                  <a:txBody>
                    <a:bodyPr/>
                    <a:lstStyle/>
                    <a:p>
                      <a:pPr algn="ctr">
                        <a:lnSpc>
                          <a:spcPct val="115000"/>
                        </a:lnSpc>
                        <a:spcAft>
                          <a:spcPts val="0"/>
                        </a:spcAft>
                      </a:pPr>
                      <a:r>
                        <a:rPr lang="ru-RU" sz="1400" dirty="0"/>
                        <a:t>Распределение  капитальных  вложений  и  объемов  строительно-монтажных  работ  по  периодам  строительства  (кварталам,  годам),  тыс. руб.</a:t>
                      </a:r>
                      <a:endParaRPr lang="ru-RU" sz="1200" dirty="0">
                        <a:latin typeface="Times New Roman"/>
                        <a:ea typeface="Times New Roman"/>
                      </a:endParaRPr>
                    </a:p>
                  </a:txBody>
                  <a:tcPr marL="68580" marR="68580" marT="0" marB="0"/>
                </a:tc>
                <a:extLst>
                  <a:ext uri="{0D108BD9-81ED-4DB2-BD59-A6C34878D82A}">
                    <a16:rowId xmlns:a16="http://schemas.microsoft.com/office/drawing/2014/main" val="10000"/>
                  </a:ext>
                </a:extLst>
              </a:tr>
              <a:tr h="257351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t>всего</a:t>
                      </a:r>
                      <a:endParaRPr lang="ru-RU" sz="1200" dirty="0">
                        <a:latin typeface="Times New Roman"/>
                        <a:ea typeface="Times New Roman"/>
                      </a:endParaRPr>
                    </a:p>
                  </a:txBody>
                  <a:tcPr marL="68580" marR="68580" marT="0" marB="0"/>
                </a:tc>
                <a:tc>
                  <a:txBody>
                    <a:bodyPr/>
                    <a:lstStyle/>
                    <a:p>
                      <a:pPr algn="ctr">
                        <a:lnSpc>
                          <a:spcPct val="115000"/>
                        </a:lnSpc>
                        <a:spcAft>
                          <a:spcPts val="0"/>
                        </a:spcAft>
                      </a:pPr>
                      <a:r>
                        <a:rPr lang="ru-RU" sz="1400" dirty="0"/>
                        <a:t>в  том  числе  объем  </a:t>
                      </a:r>
                      <a:r>
                        <a:rPr lang="ru-RU" sz="1400" dirty="0" err="1"/>
                        <a:t>стро</a:t>
                      </a:r>
                      <a:r>
                        <a:rPr lang="ru-RU" sz="1400" dirty="0"/>
                        <a:t>-</a:t>
                      </a:r>
                      <a:r>
                        <a:rPr lang="ru-RU" sz="1400" dirty="0" err="1"/>
                        <a:t>ительно</a:t>
                      </a:r>
                      <a:r>
                        <a:rPr lang="ru-RU" sz="1400" dirty="0"/>
                        <a:t>-монтажных  работ</a:t>
                      </a:r>
                      <a:endParaRPr lang="ru-RU" sz="1200" dirty="0">
                        <a:latin typeface="Times New Roman"/>
                        <a:ea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01"/>
                  </a:ext>
                </a:extLst>
              </a:tr>
              <a:tr h="370592">
                <a:tc>
                  <a:txBody>
                    <a:bodyPr/>
                    <a:lstStyle/>
                    <a:p>
                      <a:pPr algn="ctr">
                        <a:lnSpc>
                          <a:spcPct val="115000"/>
                        </a:lnSpc>
                        <a:spcAft>
                          <a:spcPts val="0"/>
                        </a:spcAft>
                      </a:pPr>
                      <a:r>
                        <a:rPr lang="ru-RU" sz="1400"/>
                        <a:t>А</a:t>
                      </a:r>
                      <a:endParaRPr lang="ru-RU" sz="1200">
                        <a:latin typeface="Times New Roman"/>
                        <a:ea typeface="Times New Roman"/>
                      </a:endParaRPr>
                    </a:p>
                  </a:txBody>
                  <a:tcPr marL="68580" marR="68580" marT="0" marB="0"/>
                </a:tc>
                <a:tc>
                  <a:txBody>
                    <a:bodyPr/>
                    <a:lstStyle/>
                    <a:p>
                      <a:pPr algn="ctr">
                        <a:lnSpc>
                          <a:spcPct val="115000"/>
                        </a:lnSpc>
                        <a:spcAft>
                          <a:spcPts val="0"/>
                        </a:spcAft>
                      </a:pPr>
                      <a:r>
                        <a:rPr lang="ru-RU" sz="1400"/>
                        <a:t>Б</a:t>
                      </a:r>
                      <a:endParaRPr lang="ru-RU" sz="1200">
                        <a:latin typeface="Times New Roman"/>
                        <a:ea typeface="Times New Roman"/>
                      </a:endParaRPr>
                    </a:p>
                  </a:txBody>
                  <a:tcPr marL="68580" marR="68580" marT="0" marB="0"/>
                </a:tc>
                <a:tc>
                  <a:txBody>
                    <a:bodyPr/>
                    <a:lstStyle/>
                    <a:p>
                      <a:pPr algn="ctr">
                        <a:lnSpc>
                          <a:spcPct val="115000"/>
                        </a:lnSpc>
                        <a:spcAft>
                          <a:spcPts val="0"/>
                        </a:spcAft>
                      </a:pPr>
                      <a:r>
                        <a:rPr lang="ru-RU" sz="1400"/>
                        <a:t>1</a:t>
                      </a:r>
                      <a:endParaRPr lang="ru-RU" sz="1200">
                        <a:latin typeface="Times New Roman"/>
                        <a:ea typeface="Times New Roman"/>
                      </a:endParaRPr>
                    </a:p>
                  </a:txBody>
                  <a:tcPr marL="68580" marR="68580" marT="0" marB="0"/>
                </a:tc>
                <a:tc>
                  <a:txBody>
                    <a:bodyPr/>
                    <a:lstStyle/>
                    <a:p>
                      <a:pPr algn="ctr">
                        <a:lnSpc>
                          <a:spcPct val="115000"/>
                        </a:lnSpc>
                        <a:spcAft>
                          <a:spcPts val="0"/>
                        </a:spcAft>
                      </a:pPr>
                      <a:r>
                        <a:rPr lang="ru-RU" sz="1400" dirty="0"/>
                        <a:t>2</a:t>
                      </a:r>
                      <a:endParaRPr lang="ru-RU" sz="1200" dirty="0">
                        <a:latin typeface="Times New Roman"/>
                        <a:ea typeface="Times New Roman"/>
                      </a:endParaRPr>
                    </a:p>
                  </a:txBody>
                  <a:tcPr marL="68580" marR="68580" marT="0" marB="0"/>
                </a:tc>
                <a:tc>
                  <a:txBody>
                    <a:bodyPr/>
                    <a:lstStyle/>
                    <a:p>
                      <a:pPr algn="ctr">
                        <a:lnSpc>
                          <a:spcPct val="115000"/>
                        </a:lnSpc>
                        <a:spcAft>
                          <a:spcPts val="0"/>
                        </a:spcAft>
                      </a:pPr>
                      <a:r>
                        <a:rPr lang="ru-RU" sz="1400" dirty="0"/>
                        <a:t>3-14</a:t>
                      </a:r>
                      <a:endParaRPr lang="ru-RU" sz="1200" dirty="0">
                        <a:latin typeface="Times New Roman"/>
                        <a:ea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26655" name="Номер слайда 3">
            <a:extLst>
              <a:ext uri="{FF2B5EF4-FFF2-40B4-BE49-F238E27FC236}">
                <a16:creationId xmlns:a16="http://schemas.microsoft.com/office/drawing/2014/main" id="{0F0EFE65-BBBE-442B-A3FB-1EF1DCEE8314}"/>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FC38304A-8F44-4EB3-B2E6-797F3934F6C9}" type="slidenum">
              <a:rPr lang="ru-RU" altLang="ru-RU" sz="1200">
                <a:solidFill>
                  <a:schemeClr val="tx2"/>
                </a:solidFill>
                <a:latin typeface="Arial" panose="020B0604020202020204" pitchFamily="34" charset="0"/>
              </a:rPr>
              <a:pPr eaLnBrk="1" hangingPunct="1">
                <a:spcBef>
                  <a:spcPct val="0"/>
                </a:spcBef>
                <a:buFontTx/>
                <a:buNone/>
              </a:pPr>
              <a:t>15</a:t>
            </a:fld>
            <a:endParaRPr lang="ru-RU" altLang="ru-RU" sz="1200">
              <a:solidFill>
                <a:schemeClr val="tx2"/>
              </a:solidFill>
              <a:latin typeface="Arial" panose="020B0604020202020204" pitchFamily="34" charset="0"/>
            </a:endParaRPr>
          </a:p>
        </p:txBody>
      </p:sp>
      <p:sp>
        <p:nvSpPr>
          <p:cNvPr id="26656" name="Прямоугольник 4">
            <a:extLst>
              <a:ext uri="{FF2B5EF4-FFF2-40B4-BE49-F238E27FC236}">
                <a16:creationId xmlns:a16="http://schemas.microsoft.com/office/drawing/2014/main" id="{E1377EE1-40AC-4502-B662-5549812F4009}"/>
              </a:ext>
            </a:extLst>
          </p:cNvPr>
          <p:cNvSpPr>
            <a:spLocks noChangeArrowheads="1"/>
          </p:cNvSpPr>
          <p:nvPr/>
        </p:nvSpPr>
        <p:spPr bwMode="auto">
          <a:xfrm>
            <a:off x="142875" y="4357688"/>
            <a:ext cx="885825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400" i="1">
                <a:latin typeface="Calibri" panose="020F0502020204030204" pitchFamily="34" charset="0"/>
              </a:rPr>
              <a:t>	</a:t>
            </a:r>
            <a:r>
              <a:rPr lang="ru-RU" altLang="ru-RU" sz="1200" i="1">
                <a:latin typeface="Arial" panose="020B0604020202020204" pitchFamily="34" charset="0"/>
                <a:cs typeface="Arial" panose="020B0604020202020204" pitchFamily="34" charset="0"/>
              </a:rPr>
              <a:t>Примечания:</a:t>
            </a:r>
            <a:r>
              <a:rPr lang="ru-RU" altLang="ru-RU" sz="1200">
                <a:latin typeface="Arial" panose="020B0604020202020204" pitchFamily="34" charset="0"/>
                <a:cs typeface="Arial" panose="020B0604020202020204" pitchFamily="34" charset="0"/>
              </a:rPr>
              <a:t>  1. Номенклатура  по  графе «Б»  устанавливается  в  зависимости  от  вида  и  особенностей  строительства.</a:t>
            </a:r>
          </a:p>
          <a:p>
            <a:pPr eaLnBrk="1" hangingPunct="1">
              <a:spcBef>
                <a:spcPct val="0"/>
              </a:spcBef>
              <a:buFontTx/>
              <a:buNone/>
            </a:pPr>
            <a:r>
              <a:rPr lang="ru-RU" altLang="ru-RU" sz="1200">
                <a:latin typeface="Arial" panose="020B0604020202020204" pitchFamily="34" charset="0"/>
                <a:cs typeface="Arial" panose="020B0604020202020204" pitchFamily="34" charset="0"/>
              </a:rPr>
              <a:t>		   2. Распределение  объемов  строительно-монтажных  работ  дается  в  виде  дроби:  в  числителе  - объем  капитальных  вложений, в  знаменателе  - объем  строительно-монтажных  работ,  для  жилищно-гражданских  объектов  дается  по  месяцам.	</a:t>
            </a:r>
          </a:p>
          <a:p>
            <a:pPr eaLnBrk="1" hangingPunct="1">
              <a:spcBef>
                <a:spcPct val="0"/>
              </a:spcBef>
              <a:buFontTx/>
              <a:buNone/>
            </a:pPr>
            <a:r>
              <a:rPr lang="ru-RU" altLang="ru-RU" sz="1200">
                <a:latin typeface="Arial" panose="020B0604020202020204" pitchFamily="34" charset="0"/>
                <a:cs typeface="Arial" panose="020B0604020202020204" pitchFamily="34" charset="0"/>
              </a:rPr>
              <a:t> 	Главный  инженер  проекта      _________________________________				                                                  (подпись)                                                   </a:t>
            </a:r>
          </a:p>
          <a:p>
            <a:pPr eaLnBrk="1" hangingPunct="1">
              <a:spcBef>
                <a:spcPct val="0"/>
              </a:spcBef>
              <a:buFontTx/>
              <a:buNone/>
            </a:pPr>
            <a:r>
              <a:rPr lang="ru-RU" altLang="ru-RU" sz="1200">
                <a:latin typeface="Arial" panose="020B0604020202020204" pitchFamily="34" charset="0"/>
                <a:cs typeface="Arial" panose="020B0604020202020204" pitchFamily="34" charset="0"/>
              </a:rPr>
              <a:t>СОГЛАСОВАНО</a:t>
            </a:r>
          </a:p>
          <a:p>
            <a:pPr eaLnBrk="1" hangingPunct="1">
              <a:spcBef>
                <a:spcPct val="0"/>
              </a:spcBef>
              <a:buFontTx/>
              <a:buNone/>
            </a:pPr>
            <a:r>
              <a:rPr lang="ru-RU" altLang="ru-RU" sz="1200">
                <a:latin typeface="Arial" panose="020B0604020202020204" pitchFamily="34" charset="0"/>
                <a:cs typeface="Arial" panose="020B0604020202020204" pitchFamily="34" charset="0"/>
              </a:rPr>
              <a:t> Заказчик ____________________________________________________</a:t>
            </a:r>
          </a:p>
          <a:p>
            <a:pPr eaLnBrk="1" hangingPunct="1">
              <a:spcBef>
                <a:spcPct val="0"/>
              </a:spcBef>
              <a:buFontTx/>
              <a:buNone/>
            </a:pPr>
            <a:r>
              <a:rPr lang="ru-RU" altLang="ru-RU" sz="1200">
                <a:latin typeface="Arial" panose="020B0604020202020204" pitchFamily="34" charset="0"/>
                <a:cs typeface="Arial" panose="020B0604020202020204" pitchFamily="34" charset="0"/>
              </a:rPr>
              <a:t>                                                                        (подпись)</a:t>
            </a:r>
          </a:p>
          <a:p>
            <a:pPr eaLnBrk="1" hangingPunct="1">
              <a:spcBef>
                <a:spcPct val="0"/>
              </a:spcBef>
              <a:buFontTx/>
              <a:buNone/>
            </a:pPr>
            <a:r>
              <a:rPr lang="ru-RU" altLang="ru-RU" sz="1200">
                <a:latin typeface="Arial" panose="020B0604020202020204" pitchFamily="34" charset="0"/>
                <a:cs typeface="Arial" panose="020B0604020202020204" pitchFamily="34" charset="0"/>
              </a:rPr>
              <a:t>Руководитель  подрядной  организации  __________________________</a:t>
            </a:r>
          </a:p>
          <a:p>
            <a:pPr eaLnBrk="1" hangingPunct="1">
              <a:spcBef>
                <a:spcPct val="0"/>
              </a:spcBef>
              <a:buFontTx/>
              <a:buNone/>
            </a:pPr>
            <a:r>
              <a:rPr lang="ru-RU" altLang="ru-RU" sz="1200">
                <a:latin typeface="Arial" panose="020B0604020202020204" pitchFamily="34" charset="0"/>
                <a:cs typeface="Arial" panose="020B0604020202020204" pitchFamily="34" charset="0"/>
              </a:rPr>
              <a:t>						                      (подпись)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408125B-EB52-47D9-8680-0125C634ED3C}"/>
              </a:ext>
            </a:extLst>
          </p:cNvPr>
          <p:cNvSpPr>
            <a:spLocks noGrp="1" noChangeArrowheads="1"/>
          </p:cNvSpPr>
          <p:nvPr>
            <p:ph type="title"/>
          </p:nvPr>
        </p:nvSpPr>
        <p:spPr>
          <a:xfrm>
            <a:off x="457200" y="244475"/>
            <a:ext cx="8385175" cy="808038"/>
          </a:xfrm>
        </p:spPr>
        <p:txBody>
          <a:bodyPr/>
          <a:lstStyle/>
          <a:p>
            <a:r>
              <a:rPr lang="ru-RU" altLang="ru-RU" sz="2400">
                <a:latin typeface="Arial Black" panose="020B0A04020102020204" pitchFamily="34" charset="0"/>
              </a:rPr>
              <a:t>Пример циклограммы</a:t>
            </a:r>
          </a:p>
        </p:txBody>
      </p:sp>
      <p:graphicFrame>
        <p:nvGraphicFramePr>
          <p:cNvPr id="36867" name="Group 3">
            <a:extLst>
              <a:ext uri="{FF2B5EF4-FFF2-40B4-BE49-F238E27FC236}">
                <a16:creationId xmlns:a16="http://schemas.microsoft.com/office/drawing/2014/main" id="{701FA47B-D9D1-4340-A79F-9FA59F14037E}"/>
              </a:ext>
            </a:extLst>
          </p:cNvPr>
          <p:cNvGraphicFramePr>
            <a:graphicFrameLocks noGrp="1"/>
          </p:cNvGraphicFramePr>
          <p:nvPr>
            <p:ph type="tbl" idx="1"/>
          </p:nvPr>
        </p:nvGraphicFramePr>
        <p:xfrm>
          <a:off x="457200" y="1600200"/>
          <a:ext cx="8229600" cy="4089402"/>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001713">
                  <a:extLst>
                    <a:ext uri="{9D8B030D-6E8A-4147-A177-3AD203B41FA5}">
                      <a16:colId xmlns:a16="http://schemas.microsoft.com/office/drawing/2014/main" val="20003"/>
                    </a:ext>
                  </a:extLst>
                </a:gridCol>
                <a:gridCol w="1027112">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a:ln>
                            <a:noFill/>
                          </a:ln>
                          <a:solidFill>
                            <a:schemeClr val="tx1"/>
                          </a:solidFill>
                          <a:effectLst/>
                          <a:latin typeface="Arial"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январь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февраль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Март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2.07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1.06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1.05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a:ln>
                            <a:noFill/>
                          </a:ln>
                          <a:solidFill>
                            <a:schemeClr val="tx1"/>
                          </a:solidFill>
                          <a:effectLst/>
                          <a:latin typeface="Arial" charset="0"/>
                        </a:rPr>
                        <a:t>1.04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1.03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1.02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Январь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февраль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a:ln>
                            <a:noFill/>
                          </a:ln>
                          <a:solidFill>
                            <a:schemeClr val="tx1"/>
                          </a:solidFill>
                          <a:effectLst/>
                          <a:latin typeface="Arial" charset="0"/>
                        </a:rPr>
                        <a:t>март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8765" name="Номер слайда 1">
            <a:extLst>
              <a:ext uri="{FF2B5EF4-FFF2-40B4-BE49-F238E27FC236}">
                <a16:creationId xmlns:a16="http://schemas.microsoft.com/office/drawing/2014/main" id="{820B6E45-C235-4B1A-A381-A7EE9760BA9D}"/>
              </a:ext>
            </a:extLst>
          </p:cNvPr>
          <p:cNvSpPr>
            <a:spLocks noGrp="1"/>
          </p:cNvSpPr>
          <p:nvPr>
            <p:ph type="sldNum" sz="quarter" idx="12"/>
          </p:nvPr>
        </p:nvSpPr>
        <p:spPr bwMode="auto">
          <a:xfrm>
            <a:off x="8072438" y="6245225"/>
            <a:ext cx="85725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algn="ctr" fontAlgn="base">
              <a:spcBef>
                <a:spcPct val="0"/>
              </a:spcBef>
              <a:spcAft>
                <a:spcPct val="0"/>
              </a:spcAft>
              <a:buFontTx/>
              <a:buNone/>
            </a:pPr>
            <a:fld id="{96C640C2-E34B-4B5D-A395-215F7B14F31C}" type="slidenum">
              <a:rPr lang="ru-RU" altLang="ru-RU" sz="1200" smtClean="0">
                <a:solidFill>
                  <a:schemeClr val="tx2"/>
                </a:solidFill>
                <a:latin typeface="Arial" panose="020B0604020202020204" pitchFamily="34" charset="0"/>
              </a:rPr>
              <a:pPr algn="ctr" fontAlgn="base">
                <a:spcBef>
                  <a:spcPct val="0"/>
                </a:spcBef>
                <a:spcAft>
                  <a:spcPct val="0"/>
                </a:spcAft>
                <a:buFontTx/>
                <a:buNone/>
              </a:pPr>
              <a:t>16</a:t>
            </a:fld>
            <a:endParaRPr lang="ru-RU" altLang="ru-RU" sz="1200">
              <a:solidFill>
                <a:schemeClr val="tx2"/>
              </a:solidFill>
              <a:latin typeface="Arial" panose="020B0604020202020204" pitchFamily="34" charset="0"/>
            </a:endParaRPr>
          </a:p>
        </p:txBody>
      </p:sp>
      <p:sp>
        <p:nvSpPr>
          <p:cNvPr id="28766" name="Line 93">
            <a:extLst>
              <a:ext uri="{FF2B5EF4-FFF2-40B4-BE49-F238E27FC236}">
                <a16:creationId xmlns:a16="http://schemas.microsoft.com/office/drawing/2014/main" id="{6F9B97C9-56B1-4139-B34A-B6CB55F7FF69}"/>
              </a:ext>
            </a:extLst>
          </p:cNvPr>
          <p:cNvSpPr>
            <a:spLocks noChangeShapeType="1"/>
          </p:cNvSpPr>
          <p:nvPr/>
        </p:nvSpPr>
        <p:spPr bwMode="auto">
          <a:xfrm flipV="1">
            <a:off x="1500188" y="2428875"/>
            <a:ext cx="360362"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67" name="Line 94">
            <a:extLst>
              <a:ext uri="{FF2B5EF4-FFF2-40B4-BE49-F238E27FC236}">
                <a16:creationId xmlns:a16="http://schemas.microsoft.com/office/drawing/2014/main" id="{383908A5-5839-4F6F-860F-69ED7F2F8D85}"/>
              </a:ext>
            </a:extLst>
          </p:cNvPr>
          <p:cNvSpPr>
            <a:spLocks noChangeShapeType="1"/>
          </p:cNvSpPr>
          <p:nvPr/>
        </p:nvSpPr>
        <p:spPr bwMode="auto">
          <a:xfrm flipV="1">
            <a:off x="2195513" y="2420938"/>
            <a:ext cx="7302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68" name="Line 95">
            <a:extLst>
              <a:ext uri="{FF2B5EF4-FFF2-40B4-BE49-F238E27FC236}">
                <a16:creationId xmlns:a16="http://schemas.microsoft.com/office/drawing/2014/main" id="{B7E49F80-6ED5-4D99-AB13-6954C9882888}"/>
              </a:ext>
            </a:extLst>
          </p:cNvPr>
          <p:cNvSpPr>
            <a:spLocks noChangeShapeType="1"/>
          </p:cNvSpPr>
          <p:nvPr/>
        </p:nvSpPr>
        <p:spPr bwMode="auto">
          <a:xfrm flipH="1">
            <a:off x="2627313" y="2420938"/>
            <a:ext cx="28892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69" name="Line 96">
            <a:extLst>
              <a:ext uri="{FF2B5EF4-FFF2-40B4-BE49-F238E27FC236}">
                <a16:creationId xmlns:a16="http://schemas.microsoft.com/office/drawing/2014/main" id="{8BC18822-1D63-4410-9ABB-FB88097CA900}"/>
              </a:ext>
            </a:extLst>
          </p:cNvPr>
          <p:cNvSpPr>
            <a:spLocks noChangeShapeType="1"/>
          </p:cNvSpPr>
          <p:nvPr/>
        </p:nvSpPr>
        <p:spPr bwMode="auto">
          <a:xfrm>
            <a:off x="2916238" y="2420938"/>
            <a:ext cx="0" cy="280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0" name="Line 97">
            <a:extLst>
              <a:ext uri="{FF2B5EF4-FFF2-40B4-BE49-F238E27FC236}">
                <a16:creationId xmlns:a16="http://schemas.microsoft.com/office/drawing/2014/main" id="{88EDCE48-E9C7-4584-BC73-4F3DBE93CA9B}"/>
              </a:ext>
            </a:extLst>
          </p:cNvPr>
          <p:cNvSpPr>
            <a:spLocks noChangeShapeType="1"/>
          </p:cNvSpPr>
          <p:nvPr/>
        </p:nvSpPr>
        <p:spPr bwMode="auto">
          <a:xfrm flipV="1">
            <a:off x="2771775" y="4868863"/>
            <a:ext cx="43180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1" name="Line 98">
            <a:extLst>
              <a:ext uri="{FF2B5EF4-FFF2-40B4-BE49-F238E27FC236}">
                <a16:creationId xmlns:a16="http://schemas.microsoft.com/office/drawing/2014/main" id="{C8A4BB43-EB4D-4C70-A5C9-2DCF3FB4CF52}"/>
              </a:ext>
            </a:extLst>
          </p:cNvPr>
          <p:cNvSpPr>
            <a:spLocks noChangeShapeType="1"/>
          </p:cNvSpPr>
          <p:nvPr/>
        </p:nvSpPr>
        <p:spPr bwMode="auto">
          <a:xfrm flipV="1">
            <a:off x="3203575" y="4005263"/>
            <a:ext cx="4318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2" name="Line 99">
            <a:extLst>
              <a:ext uri="{FF2B5EF4-FFF2-40B4-BE49-F238E27FC236}">
                <a16:creationId xmlns:a16="http://schemas.microsoft.com/office/drawing/2014/main" id="{0167AAF3-D60F-45BC-BBF4-B59B4A71F8F3}"/>
              </a:ext>
            </a:extLst>
          </p:cNvPr>
          <p:cNvSpPr>
            <a:spLocks noChangeShapeType="1"/>
          </p:cNvSpPr>
          <p:nvPr/>
        </p:nvSpPr>
        <p:spPr bwMode="auto">
          <a:xfrm flipV="1">
            <a:off x="3635375" y="3644900"/>
            <a:ext cx="649288"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3" name="Line 100">
            <a:extLst>
              <a:ext uri="{FF2B5EF4-FFF2-40B4-BE49-F238E27FC236}">
                <a16:creationId xmlns:a16="http://schemas.microsoft.com/office/drawing/2014/main" id="{664AA375-0524-4BF5-998A-0A6FBEEDD317}"/>
              </a:ext>
            </a:extLst>
          </p:cNvPr>
          <p:cNvSpPr>
            <a:spLocks noChangeShapeType="1"/>
          </p:cNvSpPr>
          <p:nvPr/>
        </p:nvSpPr>
        <p:spPr bwMode="auto">
          <a:xfrm flipV="1">
            <a:off x="4284663" y="3213100"/>
            <a:ext cx="21590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4" name="Line 101">
            <a:extLst>
              <a:ext uri="{FF2B5EF4-FFF2-40B4-BE49-F238E27FC236}">
                <a16:creationId xmlns:a16="http://schemas.microsoft.com/office/drawing/2014/main" id="{B2AFD5CF-225F-4379-9BEA-35A79EE36874}"/>
              </a:ext>
            </a:extLst>
          </p:cNvPr>
          <p:cNvSpPr>
            <a:spLocks noChangeShapeType="1"/>
          </p:cNvSpPr>
          <p:nvPr/>
        </p:nvSpPr>
        <p:spPr bwMode="auto">
          <a:xfrm flipV="1">
            <a:off x="4500563" y="2420938"/>
            <a:ext cx="576262"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5" name="Line 102">
            <a:extLst>
              <a:ext uri="{FF2B5EF4-FFF2-40B4-BE49-F238E27FC236}">
                <a16:creationId xmlns:a16="http://schemas.microsoft.com/office/drawing/2014/main" id="{ED8E996D-615A-4072-8F13-DCD055E6A032}"/>
              </a:ext>
            </a:extLst>
          </p:cNvPr>
          <p:cNvSpPr>
            <a:spLocks noChangeShapeType="1"/>
          </p:cNvSpPr>
          <p:nvPr/>
        </p:nvSpPr>
        <p:spPr bwMode="auto">
          <a:xfrm>
            <a:off x="4787900" y="2420938"/>
            <a:ext cx="0" cy="280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6" name="Line 103">
            <a:extLst>
              <a:ext uri="{FF2B5EF4-FFF2-40B4-BE49-F238E27FC236}">
                <a16:creationId xmlns:a16="http://schemas.microsoft.com/office/drawing/2014/main" id="{5846D938-6465-458C-8B0F-8935037509B6}"/>
              </a:ext>
            </a:extLst>
          </p:cNvPr>
          <p:cNvSpPr>
            <a:spLocks noChangeShapeType="1"/>
          </p:cNvSpPr>
          <p:nvPr/>
        </p:nvSpPr>
        <p:spPr bwMode="auto">
          <a:xfrm flipV="1">
            <a:off x="3708400" y="4868863"/>
            <a:ext cx="21590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7" name="Line 104">
            <a:extLst>
              <a:ext uri="{FF2B5EF4-FFF2-40B4-BE49-F238E27FC236}">
                <a16:creationId xmlns:a16="http://schemas.microsoft.com/office/drawing/2014/main" id="{2E3E62C7-DB5F-4E16-A757-B09337E809A0}"/>
              </a:ext>
            </a:extLst>
          </p:cNvPr>
          <p:cNvSpPr>
            <a:spLocks noChangeShapeType="1"/>
          </p:cNvSpPr>
          <p:nvPr/>
        </p:nvSpPr>
        <p:spPr bwMode="auto">
          <a:xfrm flipV="1">
            <a:off x="3924300" y="4437063"/>
            <a:ext cx="360363"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8" name="Line 105">
            <a:extLst>
              <a:ext uri="{FF2B5EF4-FFF2-40B4-BE49-F238E27FC236}">
                <a16:creationId xmlns:a16="http://schemas.microsoft.com/office/drawing/2014/main" id="{6FB82B96-D528-425C-AEEA-0923372C2DF3}"/>
              </a:ext>
            </a:extLst>
          </p:cNvPr>
          <p:cNvSpPr>
            <a:spLocks noChangeShapeType="1"/>
          </p:cNvSpPr>
          <p:nvPr/>
        </p:nvSpPr>
        <p:spPr bwMode="auto">
          <a:xfrm flipV="1">
            <a:off x="4284663" y="3644900"/>
            <a:ext cx="1008062"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79" name="Line 106">
            <a:extLst>
              <a:ext uri="{FF2B5EF4-FFF2-40B4-BE49-F238E27FC236}">
                <a16:creationId xmlns:a16="http://schemas.microsoft.com/office/drawing/2014/main" id="{80FEE0E0-736A-4F56-BF97-C3D93BBC0892}"/>
              </a:ext>
            </a:extLst>
          </p:cNvPr>
          <p:cNvSpPr>
            <a:spLocks noChangeShapeType="1"/>
          </p:cNvSpPr>
          <p:nvPr/>
        </p:nvSpPr>
        <p:spPr bwMode="auto">
          <a:xfrm flipV="1">
            <a:off x="5292725" y="3213100"/>
            <a:ext cx="57467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0" name="Line 107">
            <a:extLst>
              <a:ext uri="{FF2B5EF4-FFF2-40B4-BE49-F238E27FC236}">
                <a16:creationId xmlns:a16="http://schemas.microsoft.com/office/drawing/2014/main" id="{32178040-2111-426E-99F6-FB946F1FE5A4}"/>
              </a:ext>
            </a:extLst>
          </p:cNvPr>
          <p:cNvSpPr>
            <a:spLocks noChangeShapeType="1"/>
          </p:cNvSpPr>
          <p:nvPr/>
        </p:nvSpPr>
        <p:spPr bwMode="auto">
          <a:xfrm flipV="1">
            <a:off x="5867400" y="2852738"/>
            <a:ext cx="7302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1" name="Line 108">
            <a:extLst>
              <a:ext uri="{FF2B5EF4-FFF2-40B4-BE49-F238E27FC236}">
                <a16:creationId xmlns:a16="http://schemas.microsoft.com/office/drawing/2014/main" id="{8B39A01A-EF32-48F2-964E-F14B22C0930D}"/>
              </a:ext>
            </a:extLst>
          </p:cNvPr>
          <p:cNvSpPr>
            <a:spLocks noChangeShapeType="1"/>
          </p:cNvSpPr>
          <p:nvPr/>
        </p:nvSpPr>
        <p:spPr bwMode="auto">
          <a:xfrm flipV="1">
            <a:off x="4572000" y="2781300"/>
            <a:ext cx="2592388"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2" name="Line 109">
            <a:extLst>
              <a:ext uri="{FF2B5EF4-FFF2-40B4-BE49-F238E27FC236}">
                <a16:creationId xmlns:a16="http://schemas.microsoft.com/office/drawing/2014/main" id="{8DB503E8-0438-4492-A469-101D40BB1F71}"/>
              </a:ext>
            </a:extLst>
          </p:cNvPr>
          <p:cNvSpPr>
            <a:spLocks noChangeShapeType="1"/>
          </p:cNvSpPr>
          <p:nvPr/>
        </p:nvSpPr>
        <p:spPr bwMode="auto">
          <a:xfrm>
            <a:off x="6659563" y="2420938"/>
            <a:ext cx="0" cy="2879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3" name="Line 110">
            <a:extLst>
              <a:ext uri="{FF2B5EF4-FFF2-40B4-BE49-F238E27FC236}">
                <a16:creationId xmlns:a16="http://schemas.microsoft.com/office/drawing/2014/main" id="{E46BCF67-DE25-49AA-B7D8-5A39F8A0576C}"/>
              </a:ext>
            </a:extLst>
          </p:cNvPr>
          <p:cNvSpPr>
            <a:spLocks noChangeShapeType="1"/>
          </p:cNvSpPr>
          <p:nvPr/>
        </p:nvSpPr>
        <p:spPr bwMode="auto">
          <a:xfrm flipV="1">
            <a:off x="4859338" y="4868863"/>
            <a:ext cx="93662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4" name="Line 111">
            <a:extLst>
              <a:ext uri="{FF2B5EF4-FFF2-40B4-BE49-F238E27FC236}">
                <a16:creationId xmlns:a16="http://schemas.microsoft.com/office/drawing/2014/main" id="{057BC288-85F0-4022-BAA1-86C4B364E3F4}"/>
              </a:ext>
            </a:extLst>
          </p:cNvPr>
          <p:cNvSpPr>
            <a:spLocks noChangeShapeType="1"/>
          </p:cNvSpPr>
          <p:nvPr/>
        </p:nvSpPr>
        <p:spPr bwMode="auto">
          <a:xfrm flipV="1">
            <a:off x="5795963" y="4868863"/>
            <a:ext cx="576262"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5" name="Line 112">
            <a:extLst>
              <a:ext uri="{FF2B5EF4-FFF2-40B4-BE49-F238E27FC236}">
                <a16:creationId xmlns:a16="http://schemas.microsoft.com/office/drawing/2014/main" id="{BC21C7F4-F2D2-46FB-999C-693DB16BB4F2}"/>
              </a:ext>
            </a:extLst>
          </p:cNvPr>
          <p:cNvSpPr>
            <a:spLocks noChangeShapeType="1"/>
          </p:cNvSpPr>
          <p:nvPr/>
        </p:nvSpPr>
        <p:spPr bwMode="auto">
          <a:xfrm flipV="1">
            <a:off x="6300788" y="4724400"/>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6" name="Line 113">
            <a:extLst>
              <a:ext uri="{FF2B5EF4-FFF2-40B4-BE49-F238E27FC236}">
                <a16:creationId xmlns:a16="http://schemas.microsoft.com/office/drawing/2014/main" id="{632E8D3C-E688-4613-B4FF-2CF2188E40BF}"/>
              </a:ext>
            </a:extLst>
          </p:cNvPr>
          <p:cNvSpPr>
            <a:spLocks noChangeShapeType="1"/>
          </p:cNvSpPr>
          <p:nvPr/>
        </p:nvSpPr>
        <p:spPr bwMode="auto">
          <a:xfrm flipV="1">
            <a:off x="6732588" y="4437063"/>
            <a:ext cx="5762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7" name="Line 114">
            <a:extLst>
              <a:ext uri="{FF2B5EF4-FFF2-40B4-BE49-F238E27FC236}">
                <a16:creationId xmlns:a16="http://schemas.microsoft.com/office/drawing/2014/main" id="{A654028D-3D80-4C05-AC7A-F2F32364AD45}"/>
              </a:ext>
            </a:extLst>
          </p:cNvPr>
          <p:cNvSpPr>
            <a:spLocks noChangeShapeType="1"/>
          </p:cNvSpPr>
          <p:nvPr/>
        </p:nvSpPr>
        <p:spPr bwMode="auto">
          <a:xfrm flipV="1">
            <a:off x="7380288" y="4076700"/>
            <a:ext cx="287337"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788" name="Text Box 115">
            <a:extLst>
              <a:ext uri="{FF2B5EF4-FFF2-40B4-BE49-F238E27FC236}">
                <a16:creationId xmlns:a16="http://schemas.microsoft.com/office/drawing/2014/main" id="{5EFD1A8F-A265-44B5-AA7F-EFB6AF4A308C}"/>
              </a:ext>
            </a:extLst>
          </p:cNvPr>
          <p:cNvSpPr txBox="1">
            <a:spLocks noChangeArrowheads="1"/>
          </p:cNvSpPr>
          <p:nvPr/>
        </p:nvSpPr>
        <p:spPr bwMode="auto">
          <a:xfrm>
            <a:off x="6496050" y="4889500"/>
            <a:ext cx="1046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cs typeface="Arial" panose="020B0604020202020204" pitchFamily="34" charset="0"/>
              </a:rPr>
              <a:t>засыпка</a:t>
            </a:r>
          </a:p>
        </p:txBody>
      </p:sp>
      <p:sp>
        <p:nvSpPr>
          <p:cNvPr id="28789" name="Text Box 116">
            <a:extLst>
              <a:ext uri="{FF2B5EF4-FFF2-40B4-BE49-F238E27FC236}">
                <a16:creationId xmlns:a16="http://schemas.microsoft.com/office/drawing/2014/main" id="{E6B11CF5-3007-4BD9-8DC7-90E0DE823953}"/>
              </a:ext>
            </a:extLst>
          </p:cNvPr>
          <p:cNvSpPr txBox="1">
            <a:spLocks noChangeArrowheads="1"/>
          </p:cNvSpPr>
          <p:nvPr/>
        </p:nvSpPr>
        <p:spPr bwMode="auto">
          <a:xfrm>
            <a:off x="5651500" y="4221163"/>
            <a:ext cx="1039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cs typeface="Arial" panose="020B0604020202020204" pitchFamily="34" charset="0"/>
              </a:rPr>
              <a:t>Каркаса</a:t>
            </a:r>
          </a:p>
          <a:p>
            <a:pPr eaLnBrk="1" hangingPunct="1">
              <a:spcBef>
                <a:spcPct val="0"/>
              </a:spcBef>
              <a:buFontTx/>
              <a:buNone/>
            </a:pPr>
            <a:r>
              <a:rPr lang="ru-RU" altLang="ru-RU" sz="1800">
                <a:latin typeface="Calibri" panose="020F0502020204030204" pitchFamily="34" charset="0"/>
                <a:cs typeface="Arial" panose="020B0604020202020204" pitchFamily="34" charset="0"/>
              </a:rPr>
              <a:t>отделка</a:t>
            </a:r>
          </a:p>
        </p:txBody>
      </p:sp>
      <p:sp>
        <p:nvSpPr>
          <p:cNvPr id="28790" name="Text Box 117">
            <a:extLst>
              <a:ext uri="{FF2B5EF4-FFF2-40B4-BE49-F238E27FC236}">
                <a16:creationId xmlns:a16="http://schemas.microsoft.com/office/drawing/2014/main" id="{036B551A-6E14-4F48-9B99-93E7124B1DE0}"/>
              </a:ext>
            </a:extLst>
          </p:cNvPr>
          <p:cNvSpPr txBox="1">
            <a:spLocks noChangeArrowheads="1"/>
          </p:cNvSpPr>
          <p:nvPr/>
        </p:nvSpPr>
        <p:spPr bwMode="auto">
          <a:xfrm>
            <a:off x="5867400" y="3933825"/>
            <a:ext cx="1366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cs typeface="Arial" panose="020B0604020202020204" pitchFamily="34" charset="0"/>
              </a:rPr>
              <a:t>устройство</a:t>
            </a:r>
          </a:p>
        </p:txBody>
      </p:sp>
      <p:sp>
        <p:nvSpPr>
          <p:cNvPr id="28791" name="Text Box 118">
            <a:extLst>
              <a:ext uri="{FF2B5EF4-FFF2-40B4-BE49-F238E27FC236}">
                <a16:creationId xmlns:a16="http://schemas.microsoft.com/office/drawing/2014/main" id="{95D4D85E-9430-45AF-93A5-064222412963}"/>
              </a:ext>
            </a:extLst>
          </p:cNvPr>
          <p:cNvSpPr txBox="1">
            <a:spLocks noChangeArrowheads="1"/>
          </p:cNvSpPr>
          <p:nvPr/>
        </p:nvSpPr>
        <p:spPr bwMode="auto">
          <a:xfrm>
            <a:off x="2916238" y="2420938"/>
            <a:ext cx="2354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cs typeface="Arial" panose="020B0604020202020204" pitchFamily="34" charset="0"/>
              </a:rPr>
              <a:t>Устройство подвала</a:t>
            </a:r>
          </a:p>
        </p:txBody>
      </p:sp>
      <p:sp>
        <p:nvSpPr>
          <p:cNvPr id="28792" name="Text Box 119">
            <a:extLst>
              <a:ext uri="{FF2B5EF4-FFF2-40B4-BE49-F238E27FC236}">
                <a16:creationId xmlns:a16="http://schemas.microsoft.com/office/drawing/2014/main" id="{9F63A96D-A61F-4BE7-AFE2-7DE7760BAA10}"/>
              </a:ext>
            </a:extLst>
          </p:cNvPr>
          <p:cNvSpPr txBox="1">
            <a:spLocks noChangeArrowheads="1"/>
          </p:cNvSpPr>
          <p:nvPr/>
        </p:nvSpPr>
        <p:spPr bwMode="auto">
          <a:xfrm>
            <a:off x="1455738" y="2800350"/>
            <a:ext cx="291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cs typeface="Arial" panose="020B0604020202020204" pitchFamily="34" charset="0"/>
              </a:rPr>
              <a:t>Устройство фундаментов</a:t>
            </a:r>
          </a:p>
        </p:txBody>
      </p:sp>
      <p:sp>
        <p:nvSpPr>
          <p:cNvPr id="28793" name="Text Box 120">
            <a:extLst>
              <a:ext uri="{FF2B5EF4-FFF2-40B4-BE49-F238E27FC236}">
                <a16:creationId xmlns:a16="http://schemas.microsoft.com/office/drawing/2014/main" id="{30F5F685-034D-4166-890A-F54A2C6CFE87}"/>
              </a:ext>
            </a:extLst>
          </p:cNvPr>
          <p:cNvSpPr txBox="1">
            <a:spLocks noChangeArrowheads="1"/>
          </p:cNvSpPr>
          <p:nvPr/>
        </p:nvSpPr>
        <p:spPr bwMode="auto">
          <a:xfrm>
            <a:off x="1187450" y="3141663"/>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cs typeface="Arial" panose="020B0604020202020204" pitchFamily="34" charset="0"/>
              </a:rPr>
              <a:t>Земляные работы</a:t>
            </a:r>
          </a:p>
        </p:txBody>
      </p:sp>
    </p:spTree>
  </p:cSld>
  <p:clrMapOvr>
    <a:masterClrMapping/>
  </p:clrMapOvr>
  <p:transition spd="med"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a:extLst>
              <a:ext uri="{FF2B5EF4-FFF2-40B4-BE49-F238E27FC236}">
                <a16:creationId xmlns:a16="http://schemas.microsoft.com/office/drawing/2014/main" id="{8FC9D520-C5F3-4C39-947B-7B9225E74A26}"/>
              </a:ext>
            </a:extLst>
          </p:cNvPr>
          <p:cNvSpPr>
            <a:spLocks noGrp="1" noChangeArrowheads="1"/>
          </p:cNvSpPr>
          <p:nvPr>
            <p:ph type="title"/>
          </p:nvPr>
        </p:nvSpPr>
        <p:spPr>
          <a:xfrm>
            <a:off x="214313" y="44450"/>
            <a:ext cx="8543925" cy="647700"/>
          </a:xfrm>
        </p:spPr>
        <p:txBody>
          <a:bodyPr/>
          <a:lstStyle/>
          <a:p>
            <a:r>
              <a:rPr lang="ru-RU" altLang="ru-RU" sz="2400" b="1">
                <a:latin typeface="Arial Black" panose="020B0A04020102020204" pitchFamily="34" charset="0"/>
              </a:rPr>
              <a:t>Примерная  структура  комплексного  потока</a:t>
            </a:r>
            <a:endParaRPr lang="ru-RU" altLang="ru-RU" sz="2400">
              <a:latin typeface="Arial Black" panose="020B0A04020102020204" pitchFamily="34" charset="0"/>
            </a:endParaRPr>
          </a:p>
        </p:txBody>
      </p:sp>
      <p:graphicFrame>
        <p:nvGraphicFramePr>
          <p:cNvPr id="5" name="Содержимое 4">
            <a:extLst>
              <a:ext uri="{FF2B5EF4-FFF2-40B4-BE49-F238E27FC236}">
                <a16:creationId xmlns:a16="http://schemas.microsoft.com/office/drawing/2014/main" id="{A073B545-DC21-4BDF-9244-0535BB6A10C7}"/>
              </a:ext>
            </a:extLst>
          </p:cNvPr>
          <p:cNvGraphicFramePr>
            <a:graphicFrameLocks noGrp="1"/>
          </p:cNvGraphicFramePr>
          <p:nvPr>
            <p:ph idx="1"/>
          </p:nvPr>
        </p:nvGraphicFramePr>
        <p:xfrm>
          <a:off x="34925" y="858838"/>
          <a:ext cx="9002713" cy="6004560"/>
        </p:xfrm>
        <a:graphic>
          <a:graphicData uri="http://schemas.openxmlformats.org/drawingml/2006/table">
            <a:tbl>
              <a:tblPr/>
              <a:tblGrid>
                <a:gridCol w="501765">
                  <a:extLst>
                    <a:ext uri="{9D8B030D-6E8A-4147-A177-3AD203B41FA5}">
                      <a16:colId xmlns:a16="http://schemas.microsoft.com/office/drawing/2014/main" val="20000"/>
                    </a:ext>
                  </a:extLst>
                </a:gridCol>
                <a:gridCol w="2266812">
                  <a:extLst>
                    <a:ext uri="{9D8B030D-6E8A-4147-A177-3AD203B41FA5}">
                      <a16:colId xmlns:a16="http://schemas.microsoft.com/office/drawing/2014/main" val="20001"/>
                    </a:ext>
                  </a:extLst>
                </a:gridCol>
                <a:gridCol w="6234136">
                  <a:extLst>
                    <a:ext uri="{9D8B030D-6E8A-4147-A177-3AD203B41FA5}">
                      <a16:colId xmlns:a16="http://schemas.microsoft.com/office/drawing/2014/main" val="20002"/>
                    </a:ext>
                  </a:extLst>
                </a:gridCol>
              </a:tblGrid>
              <a:tr h="2133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Объектный  поток</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Специализированные  и  частные  потоки</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38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1</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Вертикальная  планировка</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Разработка,  перемещение  и  укладка  грунтов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Планировка  территории</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2</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Строительство  ЦТП, ТП, ЦДП</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Устройство  фундаментов, стен  и  перекрытий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Электромонтажные  работы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Отделочные  работы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Монтаж  оборудования</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3</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cs typeface="Times New Roman" pitchFamily="18" charset="0"/>
                        </a:rPr>
                        <a:t>Прокладка  наружных  канализационных  сетей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Разработка  траншей  и  котлованов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Укладка  труб  и  испытание  их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Устройство  колодцев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Засыпка  траншей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4</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cs typeface="Times New Roman" pitchFamily="18" charset="0"/>
                        </a:rPr>
                        <a:t>Устройство  водостоков</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Разработка  траншей  и  котлованов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Устройство  бетонного  основания,  укладка  труб  и  устройство  колодцев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Засыпка  траншей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5</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Прокладка  наружных  водопроводных  сетей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Рытье  траншей  и  котлованов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Укладка  труб,  установка арматуры  и  испытание  сети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Устройство  колодцев  и  камер</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Засыпка  траншей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6</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Прокладка  наружных  теплофикационных  сетей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Разработка  траншей  и  котлованов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Устройство  каналов  и  камер</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Монтаж  труб,  установка  арматуры,  испытание  сети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Изоляция  труб</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Перекрытие  каналов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Засыпка  траншей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33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7</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Прокладка  наружных  газопроводных  сетей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Рытье  траншей,  устройство  постели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Укладка  труб  и  </a:t>
                      </a:r>
                      <a:r>
                        <a:rPr kumimoji="0" lang="ru-RU" sz="700" b="0" i="0" u="none" strike="noStrike" cap="none" normalizeH="0" baseline="0" dirty="0" err="1">
                          <a:ln>
                            <a:noFill/>
                          </a:ln>
                          <a:solidFill>
                            <a:schemeClr val="tx1"/>
                          </a:solidFill>
                          <a:effectLst/>
                          <a:latin typeface="Times New Roman" pitchFamily="18" charset="0"/>
                          <a:cs typeface="Times New Roman" pitchFamily="18" charset="0"/>
                        </a:rPr>
                        <a:t>пневмоиспытание</a:t>
                      </a:r>
                      <a:endParaRPr kumimoji="0" lang="ru-RU" sz="7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Проверка  изоляции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Сдача  сети  на  постель,  уклон и  изоляция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Засыпка  траншей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8</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Прокладка  наружных  сетей  электроснабжения</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Рытье  траншей,  подготовка  постели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Укладка  кабеля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Засыпка  траншей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40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9</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Прокладка  слаботочных  сетей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Рытье  траншей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Подготовка  постели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Укладка  труб,  устройство  колодцев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Засыпка траншей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Сдача  канализации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Прокладка  кабелей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6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10</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Устройство  дорог  и  проездов</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Устройство  корыта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Установка  бордюра,  устройство  песчаной  подушки  и  щебеночного  основания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a:ln>
                            <a:noFill/>
                          </a:ln>
                          <a:solidFill>
                            <a:schemeClr val="tx1"/>
                          </a:solidFill>
                          <a:effectLst/>
                          <a:latin typeface="Times New Roman" pitchFamily="18" charset="0"/>
                          <a:cs typeface="Times New Roman" pitchFamily="18" charset="0"/>
                        </a:rPr>
                        <a:t>Устройство  асфальтобетонного  покрытия</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85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11</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Возведение  жилых  домов,  общественных  и  культурно-бытовых  зданий</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Возведение  подземной  части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Возведение  надземной  части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Устройство  кровли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Санитарно-технические  работы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Электротехнические  работы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Монтаж  лифтов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Отделочные  работы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Слаботочные  работы</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26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Times New Roman" pitchFamily="18" charset="0"/>
                          <a:cs typeface="Times New Roman" pitchFamily="18" charset="0"/>
                        </a:rPr>
                        <a:t>12</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cs typeface="Times New Roman" pitchFamily="18" charset="0"/>
                        </a:rPr>
                        <a:t>Благоустройство  территории</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Планировочные  работы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Озеленение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Устройство  оград  и  малых  архитектурных  форм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a:ln>
                            <a:noFill/>
                          </a:ln>
                          <a:solidFill>
                            <a:schemeClr val="tx1"/>
                          </a:solidFill>
                          <a:effectLst/>
                          <a:latin typeface="Times New Roman" pitchFamily="18" charset="0"/>
                          <a:cs typeface="Times New Roman" pitchFamily="18" charset="0"/>
                        </a:rPr>
                        <a:t>Устройство  тротуаров  и  площадок</a:t>
                      </a:r>
                    </a:p>
                  </a:txBody>
                  <a:tcPr marL="38968" marR="389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0781" name="Номер слайда 3">
            <a:extLst>
              <a:ext uri="{FF2B5EF4-FFF2-40B4-BE49-F238E27FC236}">
                <a16:creationId xmlns:a16="http://schemas.microsoft.com/office/drawing/2014/main" id="{C3413334-3B6D-4F07-870C-30EFDAE9243E}"/>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E696F2D0-0BCF-493F-A476-DB6B91A0022D}" type="slidenum">
              <a:rPr lang="ru-RU" altLang="ru-RU" sz="1200">
                <a:solidFill>
                  <a:schemeClr val="tx2"/>
                </a:solidFill>
                <a:latin typeface="Arial" panose="020B0604020202020204" pitchFamily="34" charset="0"/>
              </a:rPr>
              <a:pPr eaLnBrk="1" hangingPunct="1">
                <a:spcBef>
                  <a:spcPct val="0"/>
                </a:spcBef>
                <a:buFontTx/>
                <a:buNone/>
              </a:pPr>
              <a:t>17</a:t>
            </a:fld>
            <a:endParaRPr lang="ru-RU" altLang="ru-RU" sz="1200">
              <a:solidFill>
                <a:schemeClr val="tx2"/>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4">
            <a:extLst>
              <a:ext uri="{FF2B5EF4-FFF2-40B4-BE49-F238E27FC236}">
                <a16:creationId xmlns:a16="http://schemas.microsoft.com/office/drawing/2014/main" id="{B0F9A959-CAA9-4658-8375-28289AF7D849}"/>
              </a:ext>
            </a:extLst>
          </p:cNvPr>
          <p:cNvSpPr>
            <a:spLocks noGrp="1" noChangeArrowheads="1"/>
          </p:cNvSpPr>
          <p:nvPr>
            <p:ph type="title"/>
          </p:nvPr>
        </p:nvSpPr>
        <p:spPr>
          <a:xfrm>
            <a:off x="107950" y="115888"/>
            <a:ext cx="8893175" cy="936625"/>
          </a:xfrm>
        </p:spPr>
        <p:txBody>
          <a:bodyPr/>
          <a:lstStyle/>
          <a:p>
            <a:r>
              <a:rPr lang="ru-RU" altLang="ru-RU" sz="2400">
                <a:latin typeface="Arial Black" panose="020B0A04020102020204" pitchFamily="34" charset="0"/>
                <a:cs typeface="Times New Roman" panose="02020603050405020304" pitchFamily="18" charset="0"/>
              </a:rPr>
              <a:t>Ведомость объёмов  основных  строительных,  монтажных и  специальных  строительных  работ</a:t>
            </a:r>
            <a:endParaRPr lang="ru-RU" altLang="ru-RU" sz="2400">
              <a:latin typeface="Arial Black" panose="020B0A04020102020204" pitchFamily="34" charset="0"/>
            </a:endParaRPr>
          </a:p>
        </p:txBody>
      </p:sp>
      <p:sp>
        <p:nvSpPr>
          <p:cNvPr id="31747" name="Номер слайда 3">
            <a:extLst>
              <a:ext uri="{FF2B5EF4-FFF2-40B4-BE49-F238E27FC236}">
                <a16:creationId xmlns:a16="http://schemas.microsoft.com/office/drawing/2014/main" id="{F3234FE7-4A18-48CD-8505-3EEFC93F59DC}"/>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BF9ED018-8A93-4252-B265-7DABBA8E2761}" type="slidenum">
              <a:rPr lang="ru-RU" altLang="ru-RU" sz="1200">
                <a:solidFill>
                  <a:schemeClr val="tx2"/>
                </a:solidFill>
                <a:latin typeface="Arial" panose="020B0604020202020204" pitchFamily="34" charset="0"/>
              </a:rPr>
              <a:pPr eaLnBrk="1" hangingPunct="1">
                <a:spcBef>
                  <a:spcPct val="0"/>
                </a:spcBef>
                <a:buFontTx/>
                <a:buNone/>
              </a:pPr>
              <a:t>18</a:t>
            </a:fld>
            <a:endParaRPr lang="ru-RU" altLang="ru-RU" sz="1200">
              <a:solidFill>
                <a:schemeClr val="tx2"/>
              </a:solidFill>
              <a:latin typeface="Arial" panose="020B0604020202020204" pitchFamily="34" charset="0"/>
            </a:endParaRPr>
          </a:p>
        </p:txBody>
      </p:sp>
      <p:graphicFrame>
        <p:nvGraphicFramePr>
          <p:cNvPr id="6" name="Таблица 5">
            <a:extLst>
              <a:ext uri="{FF2B5EF4-FFF2-40B4-BE49-F238E27FC236}">
                <a16:creationId xmlns:a16="http://schemas.microsoft.com/office/drawing/2014/main" id="{8A829BDF-46CB-4E65-8476-5801548D53BB}"/>
              </a:ext>
            </a:extLst>
          </p:cNvPr>
          <p:cNvGraphicFramePr>
            <a:graphicFrameLocks noGrp="1"/>
          </p:cNvGraphicFramePr>
          <p:nvPr/>
        </p:nvGraphicFramePr>
        <p:xfrm>
          <a:off x="928688" y="1571625"/>
          <a:ext cx="7715250" cy="2563813"/>
        </p:xfrm>
        <a:graphic>
          <a:graphicData uri="http://schemas.openxmlformats.org/drawingml/2006/table">
            <a:tbl>
              <a:tblPr/>
              <a:tblGrid>
                <a:gridCol w="608012">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1803400">
                  <a:extLst>
                    <a:ext uri="{9D8B030D-6E8A-4147-A177-3AD203B41FA5}">
                      <a16:colId xmlns:a16="http://schemas.microsoft.com/office/drawing/2014/main" val="20003"/>
                    </a:ext>
                  </a:extLst>
                </a:gridCol>
                <a:gridCol w="1801813">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3492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a:ln>
                            <a:noFill/>
                          </a:ln>
                          <a:solidFill>
                            <a:schemeClr val="tx1"/>
                          </a:solidFill>
                          <a:effectLst/>
                          <a:latin typeface="Times New Roman" pitchFamily="18" charset="0"/>
                          <a:cs typeface="Times New Roman" pitchFamily="18" charset="0"/>
                        </a:rPr>
                        <a:t>стро-ки</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Наименование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работ</a:t>
                      </a: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Единица </a:t>
                      </a:r>
                      <a:r>
                        <a:rPr kumimoji="0" lang="ru-RU" sz="1600" b="0" i="0" u="none" strike="noStrike" cap="none" normalizeH="0" baseline="0" dirty="0" err="1">
                          <a:ln>
                            <a:noFill/>
                          </a:ln>
                          <a:solidFill>
                            <a:schemeClr val="tx1"/>
                          </a:solidFill>
                          <a:effectLst/>
                          <a:latin typeface="Times New Roman" pitchFamily="18" charset="0"/>
                          <a:cs typeface="Times New Roman" pitchFamily="18" charset="0"/>
                        </a:rPr>
                        <a:t>изме-рения</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Объем  строительно-монтажных  работ</a:t>
                      </a: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8653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всего</a:t>
                      </a: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в  том  числе  по  отдельным  зданиям,  сооружениям,  пусковым  или  градостроительным  комплексам</a:t>
                      </a: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по  периодам  строительства</a:t>
                      </a: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49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bg2"/>
                          </a:solidFill>
                          <a:effectLst/>
                          <a:latin typeface="Times New Roman" pitchFamily="18" charset="0"/>
                          <a:cs typeface="Times New Roman" pitchFamily="18" charset="0"/>
                        </a:rPr>
                        <a:t>А</a:t>
                      </a:r>
                      <a:endParaRPr kumimoji="0" lang="ru-RU" sz="1000" b="0" i="0" u="none" strike="noStrike" cap="none" normalizeH="0" baseline="0" dirty="0">
                        <a:ln>
                          <a:noFill/>
                        </a:ln>
                        <a:solidFill>
                          <a:schemeClr val="bg2"/>
                        </a:solidFill>
                        <a:effectLst/>
                        <a:latin typeface="Times New Roman" pitchFamily="18" charset="0"/>
                        <a:cs typeface="Times New Roman" pitchFamily="18" charset="0"/>
                      </a:endParaRP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bg2"/>
                          </a:solidFill>
                          <a:effectLst/>
                          <a:latin typeface="Times New Roman" pitchFamily="18" charset="0"/>
                          <a:cs typeface="Times New Roman" pitchFamily="18" charset="0"/>
                        </a:rPr>
                        <a:t>Б</a:t>
                      </a:r>
                      <a:endParaRPr kumimoji="0" lang="ru-RU" sz="1000" b="0" i="0" u="none" strike="noStrike" cap="none" normalizeH="0" baseline="0" dirty="0">
                        <a:ln>
                          <a:noFill/>
                        </a:ln>
                        <a:solidFill>
                          <a:schemeClr val="bg2"/>
                        </a:solidFill>
                        <a:effectLst/>
                        <a:latin typeface="Times New Roman" pitchFamily="18" charset="0"/>
                        <a:cs typeface="Times New Roman" pitchFamily="18" charset="0"/>
                      </a:endParaRP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bg2"/>
                          </a:solidFill>
                          <a:effectLst/>
                          <a:latin typeface="Times New Roman" pitchFamily="18" charset="0"/>
                          <a:cs typeface="Times New Roman" pitchFamily="18" charset="0"/>
                        </a:rPr>
                        <a:t>В</a:t>
                      </a:r>
                      <a:endParaRPr kumimoji="0" lang="ru-RU" sz="1000" b="0" i="0" u="none" strike="noStrike" cap="none" normalizeH="0" baseline="0" dirty="0">
                        <a:ln>
                          <a:noFill/>
                        </a:ln>
                        <a:solidFill>
                          <a:schemeClr val="bg2"/>
                        </a:solidFill>
                        <a:effectLst/>
                        <a:latin typeface="Times New Roman" pitchFamily="18" charset="0"/>
                        <a:cs typeface="Times New Roman" pitchFamily="18" charset="0"/>
                      </a:endParaRP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bg2"/>
                          </a:solidFill>
                          <a:effectLst/>
                          <a:latin typeface="Times New Roman" pitchFamily="18" charset="0"/>
                          <a:cs typeface="Times New Roman" pitchFamily="18" charset="0"/>
                        </a:rPr>
                        <a:t>1</a:t>
                      </a:r>
                      <a:endParaRPr kumimoji="0" lang="ru-RU" sz="1000" b="0" i="0" u="none" strike="noStrike" cap="none" normalizeH="0" baseline="0" dirty="0">
                        <a:ln>
                          <a:noFill/>
                        </a:ln>
                        <a:solidFill>
                          <a:schemeClr val="bg2"/>
                        </a:solidFill>
                        <a:effectLst/>
                        <a:latin typeface="Times New Roman" pitchFamily="18" charset="0"/>
                        <a:cs typeface="Times New Roman" pitchFamily="18" charset="0"/>
                      </a:endParaRP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bg2"/>
                          </a:solidFill>
                          <a:effectLst/>
                          <a:latin typeface="Times New Roman" pitchFamily="18" charset="0"/>
                          <a:cs typeface="Times New Roman" pitchFamily="18" charset="0"/>
                        </a:rPr>
                        <a:t>2</a:t>
                      </a:r>
                      <a:endParaRPr kumimoji="0" lang="ru-RU" sz="1000" b="0" i="0" u="none" strike="noStrike" cap="none" normalizeH="0" baseline="0" dirty="0">
                        <a:ln>
                          <a:noFill/>
                        </a:ln>
                        <a:solidFill>
                          <a:schemeClr val="bg2"/>
                        </a:solidFill>
                        <a:effectLst/>
                        <a:latin typeface="Times New Roman" pitchFamily="18" charset="0"/>
                        <a:cs typeface="Times New Roman" pitchFamily="18" charset="0"/>
                      </a:endParaRP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bg2"/>
                          </a:solidFill>
                          <a:effectLst/>
                          <a:latin typeface="Times New Roman" pitchFamily="18" charset="0"/>
                          <a:cs typeface="Times New Roman" pitchFamily="18" charset="0"/>
                        </a:rPr>
                        <a:t>3-14</a:t>
                      </a:r>
                      <a:endParaRPr kumimoji="0" lang="ru-RU" sz="1000" b="0" i="0" u="none" strike="noStrike" cap="none" normalizeH="0" baseline="0" dirty="0">
                        <a:ln>
                          <a:noFill/>
                        </a:ln>
                        <a:solidFill>
                          <a:schemeClr val="bg2"/>
                        </a:solidFill>
                        <a:effectLst/>
                        <a:latin typeface="Times New Roman" pitchFamily="18" charset="0"/>
                        <a:cs typeface="Times New Roman" pitchFamily="18" charset="0"/>
                      </a:endParaRPr>
                    </a:p>
                  </a:txBody>
                  <a:tcPr marL="57706" marR="577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5000"/>
                      </a:schemeClr>
                    </a:solidFill>
                  </a:tcPr>
                </a:tc>
                <a:extLst>
                  <a:ext uri="{0D108BD9-81ED-4DB2-BD59-A6C34878D82A}">
                    <a16:rowId xmlns:a16="http://schemas.microsoft.com/office/drawing/2014/main" val="10002"/>
                  </a:ext>
                </a:extLst>
              </a:tr>
            </a:tbl>
          </a:graphicData>
        </a:graphic>
      </p:graphicFrame>
      <p:sp>
        <p:nvSpPr>
          <p:cNvPr id="31773" name="Rectangle 2">
            <a:extLst>
              <a:ext uri="{FF2B5EF4-FFF2-40B4-BE49-F238E27FC236}">
                <a16:creationId xmlns:a16="http://schemas.microsoft.com/office/drawing/2014/main" id="{062BD49A-0930-4581-9657-3BD70C673A4E}"/>
              </a:ext>
            </a:extLst>
          </p:cNvPr>
          <p:cNvSpPr>
            <a:spLocks noChangeArrowheads="1"/>
          </p:cNvSpPr>
          <p:nvPr/>
        </p:nvSpPr>
        <p:spPr bwMode="auto">
          <a:xfrm>
            <a:off x="357188" y="4357688"/>
            <a:ext cx="8643937"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82563">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400" i="1">
                <a:latin typeface="Arial" panose="020B0604020202020204" pitchFamily="34" charset="0"/>
                <a:cs typeface="Arial" panose="020B0604020202020204" pitchFamily="34" charset="0"/>
              </a:rPr>
              <a:t>Примечания:</a:t>
            </a:r>
            <a:r>
              <a:rPr lang="ru-RU" altLang="ru-RU" sz="1400">
                <a:latin typeface="Arial" panose="020B0604020202020204" pitchFamily="34" charset="0"/>
                <a:cs typeface="Arial" panose="020B0604020202020204" pitchFamily="34" charset="0"/>
              </a:rPr>
              <a:t> 1. Перечень  работ  устанавливается  в  зависимости  от  вида  и  особенностей  строительства.</a:t>
            </a:r>
            <a:endParaRPr lang="ru-RU" altLang="ru-RU" sz="900">
              <a:latin typeface="Arial" panose="020B0604020202020204" pitchFamily="34" charset="0"/>
              <a:cs typeface="Arial" panose="020B0604020202020204" pitchFamily="34" charset="0"/>
            </a:endParaRPr>
          </a:p>
          <a:p>
            <a:pPr eaLnBrk="1" hangingPunct="1">
              <a:spcBef>
                <a:spcPct val="0"/>
              </a:spcBef>
              <a:buFontTx/>
              <a:buNone/>
            </a:pPr>
            <a:r>
              <a:rPr lang="ru-RU" altLang="ru-RU" sz="1400">
                <a:latin typeface="Arial" panose="020B0604020202020204" pitchFamily="34" charset="0"/>
                <a:cs typeface="Arial" panose="020B0604020202020204" pitchFamily="34" charset="0"/>
              </a:rPr>
              <a:t>	        2. Применение  комплектно-блочного  метода  строительства  и  монтажа  строительных  конструкций  и  оборудования  укрупненными  блоками  должно  быть  выделено.</a:t>
            </a:r>
            <a:endParaRPr lang="ru-RU" altLang="ru-RU" sz="900">
              <a:latin typeface="Arial" panose="020B0604020202020204" pitchFamily="34" charset="0"/>
              <a:cs typeface="Arial" panose="020B0604020202020204" pitchFamily="34" charset="0"/>
            </a:endParaRPr>
          </a:p>
          <a:p>
            <a:pPr eaLnBrk="1" hangingPunct="1">
              <a:spcBef>
                <a:spcPct val="0"/>
              </a:spcBef>
              <a:buFontTx/>
              <a:buNone/>
            </a:pPr>
            <a:r>
              <a:rPr lang="ru-RU" altLang="ru-RU" sz="1400">
                <a:latin typeface="Arial" panose="020B0604020202020204" pitchFamily="34" charset="0"/>
                <a:cs typeface="Arial" panose="020B0604020202020204" pitchFamily="34" charset="0"/>
              </a:rPr>
              <a:t>Главный  инженер  проекта  __________________________________________</a:t>
            </a:r>
            <a:endParaRPr lang="ru-RU" altLang="ru-RU" sz="900">
              <a:latin typeface="Arial" panose="020B0604020202020204" pitchFamily="34" charset="0"/>
              <a:cs typeface="Arial" panose="020B0604020202020204" pitchFamily="34" charset="0"/>
            </a:endParaRPr>
          </a:p>
          <a:p>
            <a:pPr eaLnBrk="1" hangingPunct="1">
              <a:spcBef>
                <a:spcPct val="0"/>
              </a:spcBef>
              <a:buFontTx/>
              <a:buNone/>
            </a:pPr>
            <a:r>
              <a:rPr lang="ru-RU" altLang="ru-RU" sz="1200">
                <a:latin typeface="Arial" panose="020B0604020202020204" pitchFamily="34" charset="0"/>
                <a:cs typeface="Arial" panose="020B0604020202020204" pitchFamily="34" charset="0"/>
              </a:rPr>
              <a:t>		                                                           </a:t>
            </a:r>
            <a:r>
              <a:rPr lang="ru-RU" altLang="ru-RU" sz="1000">
                <a:latin typeface="Arial" panose="020B0604020202020204" pitchFamily="34" charset="0"/>
                <a:cs typeface="Arial" panose="020B0604020202020204" pitchFamily="34" charset="0"/>
              </a:rPr>
              <a:t>(подпись)</a:t>
            </a:r>
            <a:endParaRPr lang="ru-RU" altLang="ru-RU" sz="900">
              <a:latin typeface="Arial" panose="020B0604020202020204" pitchFamily="34" charset="0"/>
              <a:cs typeface="Arial" panose="020B0604020202020204" pitchFamily="34" charset="0"/>
            </a:endParaRPr>
          </a:p>
          <a:p>
            <a:pPr eaLnBrk="1" hangingPunct="1">
              <a:spcBef>
                <a:spcPct val="0"/>
              </a:spcBef>
              <a:buFontTx/>
              <a:buNone/>
            </a:pPr>
            <a:r>
              <a:rPr lang="ru-RU" altLang="ru-RU" sz="1200">
                <a:latin typeface="Arial" panose="020B0604020202020204" pitchFamily="34" charset="0"/>
                <a:cs typeface="Arial" panose="020B0604020202020204" pitchFamily="34" charset="0"/>
              </a:rPr>
              <a:t>СОГЛАСОВАНО</a:t>
            </a:r>
            <a:endParaRPr lang="ru-RU" altLang="ru-RU" sz="900">
              <a:latin typeface="Arial" panose="020B0604020202020204" pitchFamily="34" charset="0"/>
              <a:cs typeface="Arial" panose="020B0604020202020204" pitchFamily="34" charset="0"/>
            </a:endParaRPr>
          </a:p>
          <a:p>
            <a:pPr eaLnBrk="1" hangingPunct="1">
              <a:spcBef>
                <a:spcPct val="0"/>
              </a:spcBef>
              <a:buFontTx/>
              <a:buNone/>
            </a:pPr>
            <a:r>
              <a:rPr lang="ru-RU" altLang="ru-RU" sz="1400">
                <a:latin typeface="Arial" panose="020B0604020202020204" pitchFamily="34" charset="0"/>
                <a:cs typeface="Arial" panose="020B0604020202020204" pitchFamily="34" charset="0"/>
              </a:rPr>
              <a:t>Заказчик _____________________________________________________</a:t>
            </a:r>
            <a:endParaRPr lang="ru-RU" altLang="ru-RU" sz="900">
              <a:latin typeface="Arial" panose="020B0604020202020204" pitchFamily="34" charset="0"/>
              <a:cs typeface="Arial" panose="020B0604020202020204" pitchFamily="34" charset="0"/>
            </a:endParaRPr>
          </a:p>
          <a:p>
            <a:pPr eaLnBrk="1" hangingPunct="1">
              <a:spcBef>
                <a:spcPct val="0"/>
              </a:spcBef>
              <a:buFontTx/>
              <a:buNone/>
            </a:pPr>
            <a:r>
              <a:rPr lang="ru-RU" altLang="ru-RU" sz="1200">
                <a:latin typeface="Arial" panose="020B0604020202020204" pitchFamily="34" charset="0"/>
                <a:cs typeface="Arial" panose="020B0604020202020204" pitchFamily="34" charset="0"/>
              </a:rPr>
              <a:t>                                                                         </a:t>
            </a:r>
            <a:r>
              <a:rPr lang="ru-RU" altLang="ru-RU" sz="1000">
                <a:latin typeface="Arial" panose="020B0604020202020204" pitchFamily="34" charset="0"/>
                <a:cs typeface="Arial" panose="020B0604020202020204" pitchFamily="34" charset="0"/>
              </a:rPr>
              <a:t>(подпись)</a:t>
            </a:r>
            <a:endParaRPr lang="ru-RU" altLang="ru-RU" sz="900">
              <a:latin typeface="Arial" panose="020B0604020202020204" pitchFamily="34" charset="0"/>
              <a:cs typeface="Arial" panose="020B0604020202020204" pitchFamily="34" charset="0"/>
            </a:endParaRPr>
          </a:p>
          <a:p>
            <a:pPr eaLnBrk="1" hangingPunct="1">
              <a:spcBef>
                <a:spcPct val="0"/>
              </a:spcBef>
              <a:buFontTx/>
              <a:buNone/>
            </a:pPr>
            <a:r>
              <a:rPr lang="ru-RU" altLang="ru-RU" sz="1400">
                <a:latin typeface="Arial" panose="020B0604020202020204" pitchFamily="34" charset="0"/>
                <a:cs typeface="Arial" panose="020B0604020202020204" pitchFamily="34" charset="0"/>
              </a:rPr>
              <a:t>Руководитель  подрядной  организации  ___________________________</a:t>
            </a:r>
            <a:endParaRPr lang="ru-RU" altLang="ru-RU" sz="900">
              <a:latin typeface="Arial" panose="020B0604020202020204" pitchFamily="34" charset="0"/>
              <a:cs typeface="Arial" panose="020B0604020202020204" pitchFamily="34" charset="0"/>
            </a:endParaRPr>
          </a:p>
          <a:p>
            <a:pPr eaLnBrk="1" hangingPunct="1">
              <a:spcBef>
                <a:spcPct val="0"/>
              </a:spcBef>
              <a:buFontTx/>
              <a:buNone/>
            </a:pPr>
            <a:r>
              <a:rPr lang="ru-RU" altLang="ru-RU" sz="1200">
                <a:latin typeface="Arial" panose="020B0604020202020204" pitchFamily="34" charset="0"/>
                <a:cs typeface="Arial" panose="020B0604020202020204" pitchFamily="34" charset="0"/>
              </a:rPr>
              <a:t>						                                                    </a:t>
            </a:r>
            <a:r>
              <a:rPr lang="ru-RU" altLang="ru-RU" sz="1000">
                <a:latin typeface="Arial" panose="020B0604020202020204" pitchFamily="34" charset="0"/>
                <a:cs typeface="Arial" panose="020B0604020202020204" pitchFamily="34" charset="0"/>
              </a:rPr>
              <a:t>(подпись</a:t>
            </a:r>
            <a:r>
              <a:rPr lang="ru-RU" altLang="ru-RU" sz="1200">
                <a:latin typeface="Arial" panose="020B0604020202020204" pitchFamily="34" charset="0"/>
                <a:cs typeface="Arial" panose="020B0604020202020204" pitchFamily="34" charset="0"/>
              </a:rPr>
              <a:t>)</a:t>
            </a:r>
            <a:endParaRPr lang="ru-RU" altLang="ru-RU" sz="180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a:extLst>
              <a:ext uri="{FF2B5EF4-FFF2-40B4-BE49-F238E27FC236}">
                <a16:creationId xmlns:a16="http://schemas.microsoft.com/office/drawing/2014/main" id="{A25B5851-550E-417E-8C9F-7B62A8C13230}"/>
              </a:ext>
            </a:extLst>
          </p:cNvPr>
          <p:cNvSpPr>
            <a:spLocks noGrp="1" noChangeArrowheads="1"/>
          </p:cNvSpPr>
          <p:nvPr>
            <p:ph type="title"/>
          </p:nvPr>
        </p:nvSpPr>
        <p:spPr>
          <a:xfrm>
            <a:off x="214313" y="274638"/>
            <a:ext cx="8786812" cy="1209675"/>
          </a:xfrm>
        </p:spPr>
        <p:txBody>
          <a:bodyPr/>
          <a:lstStyle/>
          <a:p>
            <a:r>
              <a:rPr lang="ru-RU" altLang="ru-RU" sz="2400" b="1">
                <a:latin typeface="Arial Black" panose="020B0A04020102020204" pitchFamily="34" charset="0"/>
                <a:cs typeface="Times New Roman" panose="02020603050405020304" pitchFamily="18" charset="0"/>
              </a:rPr>
              <a:t>Ведомость потребности  в  строительных  конструкциях,  изделиях,  материалах  и оборудование</a:t>
            </a:r>
            <a:endParaRPr lang="ru-RU" altLang="ru-RU" sz="2400">
              <a:latin typeface="Arial Black" panose="020B0A04020102020204" pitchFamily="34" charset="0"/>
            </a:endParaRPr>
          </a:p>
        </p:txBody>
      </p:sp>
      <p:sp>
        <p:nvSpPr>
          <p:cNvPr id="32771" name="Номер слайда 2">
            <a:extLst>
              <a:ext uri="{FF2B5EF4-FFF2-40B4-BE49-F238E27FC236}">
                <a16:creationId xmlns:a16="http://schemas.microsoft.com/office/drawing/2014/main" id="{266D8EA6-F566-44C1-8E75-C3B92EF72171}"/>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02EE11A9-F4F0-4953-98FD-64741797CBFA}" type="slidenum">
              <a:rPr lang="ru-RU" altLang="ru-RU" sz="1200">
                <a:solidFill>
                  <a:schemeClr val="tx2"/>
                </a:solidFill>
                <a:latin typeface="Arial" panose="020B0604020202020204" pitchFamily="34" charset="0"/>
              </a:rPr>
              <a:pPr eaLnBrk="1" hangingPunct="1">
                <a:spcBef>
                  <a:spcPct val="0"/>
                </a:spcBef>
                <a:buFontTx/>
                <a:buNone/>
              </a:pPr>
              <a:t>19</a:t>
            </a:fld>
            <a:endParaRPr lang="ru-RU" altLang="ru-RU" sz="1200">
              <a:solidFill>
                <a:schemeClr val="tx2"/>
              </a:solidFill>
              <a:latin typeface="Arial" panose="020B0604020202020204" pitchFamily="34" charset="0"/>
            </a:endParaRPr>
          </a:p>
        </p:txBody>
      </p:sp>
      <p:graphicFrame>
        <p:nvGraphicFramePr>
          <p:cNvPr id="4" name="Таблица 3">
            <a:extLst>
              <a:ext uri="{FF2B5EF4-FFF2-40B4-BE49-F238E27FC236}">
                <a16:creationId xmlns:a16="http://schemas.microsoft.com/office/drawing/2014/main" id="{B578C9AE-B7B6-4C3F-8A5C-CBAF25864D6A}"/>
              </a:ext>
            </a:extLst>
          </p:cNvPr>
          <p:cNvGraphicFramePr>
            <a:graphicFrameLocks noGrp="1"/>
          </p:cNvGraphicFramePr>
          <p:nvPr/>
        </p:nvGraphicFramePr>
        <p:xfrm>
          <a:off x="357188" y="1643063"/>
          <a:ext cx="8215312" cy="2930525"/>
        </p:xfrm>
        <a:graphic>
          <a:graphicData uri="http://schemas.openxmlformats.org/drawingml/2006/table">
            <a:tbl>
              <a:tblPr/>
              <a:tblGrid>
                <a:gridCol w="711200">
                  <a:extLst>
                    <a:ext uri="{9D8B030D-6E8A-4147-A177-3AD203B41FA5}">
                      <a16:colId xmlns:a16="http://schemas.microsoft.com/office/drawing/2014/main" val="20000"/>
                    </a:ext>
                  </a:extLst>
                </a:gridCol>
                <a:gridCol w="3003550">
                  <a:extLst>
                    <a:ext uri="{9D8B030D-6E8A-4147-A177-3AD203B41FA5}">
                      <a16:colId xmlns:a16="http://schemas.microsoft.com/office/drawing/2014/main" val="20001"/>
                    </a:ext>
                  </a:extLst>
                </a:gridCol>
                <a:gridCol w="1071562">
                  <a:extLst>
                    <a:ext uri="{9D8B030D-6E8A-4147-A177-3AD203B41FA5}">
                      <a16:colId xmlns:a16="http://schemas.microsoft.com/office/drawing/2014/main" val="20002"/>
                    </a:ext>
                  </a:extLst>
                </a:gridCol>
                <a:gridCol w="928688">
                  <a:extLst>
                    <a:ext uri="{9D8B030D-6E8A-4147-A177-3AD203B41FA5}">
                      <a16:colId xmlns:a16="http://schemas.microsoft.com/office/drawing/2014/main" val="20003"/>
                    </a:ext>
                  </a:extLst>
                </a:gridCol>
                <a:gridCol w="1071562">
                  <a:extLst>
                    <a:ext uri="{9D8B030D-6E8A-4147-A177-3AD203B41FA5}">
                      <a16:colId xmlns:a16="http://schemas.microsoft.com/office/drawing/2014/main" val="20004"/>
                    </a:ext>
                  </a:extLst>
                </a:gridCol>
                <a:gridCol w="1428750">
                  <a:extLst>
                    <a:ext uri="{9D8B030D-6E8A-4147-A177-3AD203B41FA5}">
                      <a16:colId xmlns:a16="http://schemas.microsoft.com/office/drawing/2014/main" val="20005"/>
                    </a:ext>
                  </a:extLst>
                </a:gridCol>
              </a:tblGrid>
              <a:tr h="2051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 строки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Наименование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Единица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измерения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Всего  по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строительству</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В  том  числе  по  основным  объектам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В  том  числе  по  календарным  периодам  строительства</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2"/>
                          </a:solidFill>
                          <a:effectLst/>
                          <a:latin typeface="Times New Roman" pitchFamily="18" charset="0"/>
                          <a:cs typeface="Times New Roman" pitchFamily="18" charset="0"/>
                        </a:rPr>
                        <a:t>А</a:t>
                      </a:r>
                      <a:endParaRPr kumimoji="0" lang="ru-RU" sz="12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2"/>
                          </a:solidFill>
                          <a:effectLst/>
                          <a:latin typeface="Times New Roman" pitchFamily="18" charset="0"/>
                          <a:cs typeface="Times New Roman" pitchFamily="18" charset="0"/>
                        </a:rPr>
                        <a:t>Б</a:t>
                      </a:r>
                      <a:endParaRPr kumimoji="0" lang="ru-RU" sz="12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2"/>
                          </a:solidFill>
                          <a:effectLst/>
                          <a:latin typeface="Times New Roman" pitchFamily="18" charset="0"/>
                          <a:cs typeface="Times New Roman" pitchFamily="18" charset="0"/>
                        </a:rPr>
                        <a:t>В</a:t>
                      </a:r>
                      <a:endParaRPr kumimoji="0" lang="ru-RU" sz="12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2"/>
                          </a:solidFill>
                          <a:effectLst/>
                          <a:latin typeface="Times New Roman" pitchFamily="18" charset="0"/>
                          <a:cs typeface="Times New Roman" pitchFamily="18" charset="0"/>
                        </a:rPr>
                        <a:t>1</a:t>
                      </a:r>
                      <a:endParaRPr kumimoji="0" lang="ru-RU" sz="12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2"/>
                          </a:solidFill>
                          <a:effectLst/>
                          <a:latin typeface="Times New Roman" pitchFamily="18" charset="0"/>
                          <a:cs typeface="Times New Roman" pitchFamily="18" charset="0"/>
                        </a:rPr>
                        <a:t>2</a:t>
                      </a:r>
                      <a:endParaRPr kumimoji="0" lang="ru-RU" sz="12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2"/>
                          </a:solidFill>
                          <a:effectLst/>
                          <a:latin typeface="Times New Roman" pitchFamily="18" charset="0"/>
                          <a:cs typeface="Times New Roman" pitchFamily="18" charset="0"/>
                        </a:rPr>
                        <a:t>3</a:t>
                      </a:r>
                      <a:endParaRPr kumimoji="0" lang="ru-RU" sz="12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1"/>
                  </a:ext>
                </a:extLst>
              </a:tr>
              <a:tr h="585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bg2"/>
                          </a:solidFill>
                          <a:effectLst/>
                          <a:latin typeface="Times New Roman" pitchFamily="18" charset="0"/>
                          <a:cs typeface="Times New Roman" pitchFamily="18" charset="0"/>
                        </a:rPr>
                        <a:t>1</a:t>
                      </a:r>
                      <a:endParaRPr kumimoji="0" lang="ru-RU" sz="1200" b="0"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2"/>
                          </a:solidFill>
                          <a:effectLst/>
                          <a:latin typeface="Times New Roman" pitchFamily="18" charset="0"/>
                          <a:cs typeface="Times New Roman" pitchFamily="18" charset="0"/>
                        </a:rPr>
                        <a:t>Сборные  железобетонные  конструкции</a:t>
                      </a:r>
                      <a:endParaRPr kumimoji="0" lang="ru-RU" sz="12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bg2"/>
                          </a:solidFill>
                          <a:effectLst/>
                          <a:latin typeface="Times New Roman" pitchFamily="18" charset="0"/>
                          <a:cs typeface="Times New Roman" pitchFamily="18" charset="0"/>
                        </a:rPr>
                        <a:t>м</a:t>
                      </a:r>
                      <a:r>
                        <a:rPr kumimoji="0" lang="ru-RU" sz="1400" b="0" i="0" u="none" strike="noStrike" cap="none" normalizeH="0" baseline="30000">
                          <a:ln>
                            <a:noFill/>
                          </a:ln>
                          <a:solidFill>
                            <a:schemeClr val="bg2"/>
                          </a:solidFill>
                          <a:effectLst/>
                          <a:latin typeface="Times New Roman" pitchFamily="18" charset="0"/>
                          <a:cs typeface="Times New Roman" pitchFamily="18" charset="0"/>
                        </a:rPr>
                        <a:t>3</a:t>
                      </a:r>
                      <a:endParaRPr kumimoji="0" lang="ru-RU" sz="1200" b="0"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2"/>
                  </a:ext>
                </a:extLst>
              </a:tr>
            </a:tbl>
          </a:graphicData>
        </a:graphic>
      </p:graphicFrame>
      <p:sp>
        <p:nvSpPr>
          <p:cNvPr id="32802" name="Rectangle 2">
            <a:extLst>
              <a:ext uri="{FF2B5EF4-FFF2-40B4-BE49-F238E27FC236}">
                <a16:creationId xmlns:a16="http://schemas.microsoft.com/office/drawing/2014/main" id="{224F50D0-8A6B-480E-8339-C7594FC7E0DD}"/>
              </a:ext>
            </a:extLst>
          </p:cNvPr>
          <p:cNvSpPr>
            <a:spLocks noChangeArrowheads="1"/>
          </p:cNvSpPr>
          <p:nvPr/>
        </p:nvSpPr>
        <p:spPr bwMode="auto">
          <a:xfrm>
            <a:off x="214313" y="4714875"/>
            <a:ext cx="87868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a:spcBef>
                <a:spcPct val="20000"/>
              </a:spcBef>
              <a:buFont typeface="Arial" panose="020B0604020202020204" pitchFamily="34" charset="0"/>
              <a:buChar char="•"/>
              <a:tabLst>
                <a:tab pos="1352550" algn="l"/>
              </a:tabLst>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tabLst>
                <a:tab pos="1352550" algn="l"/>
              </a:tabLst>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tabLst>
                <a:tab pos="1352550" algn="l"/>
              </a:tabLst>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tabLst>
                <a:tab pos="1352550" algn="l"/>
              </a:tabLst>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tabLst>
                <a:tab pos="1352550" algn="l"/>
              </a:tabLst>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tabLst>
                <a:tab pos="1352550" algn="l"/>
              </a:tabLst>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tabLst>
                <a:tab pos="1352550" algn="l"/>
              </a:tabLst>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tabLst>
                <a:tab pos="1352550" algn="l"/>
              </a:tabLst>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tabLst>
                <a:tab pos="1352550" algn="l"/>
              </a:tabLst>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000" i="1">
                <a:latin typeface="Arial" panose="020B0604020202020204" pitchFamily="34" charset="0"/>
                <a:cs typeface="Arial" panose="020B0604020202020204" pitchFamily="34" charset="0"/>
              </a:rPr>
              <a:t>Примечания:</a:t>
            </a:r>
            <a:r>
              <a:rPr lang="ru-RU" altLang="ru-RU" sz="1000">
                <a:latin typeface="Arial" panose="020B0604020202020204" pitchFamily="34" charset="0"/>
                <a:cs typeface="Arial" panose="020B0604020202020204" pitchFamily="34" charset="0"/>
              </a:rPr>
              <a:t> 1. Номенклатура  конструкций,  изделий,  материалов  и  оборудования  (графа  Б)  должна  быть  определена  в  зависимости  от  вида  и  особенностей  строительства.</a:t>
            </a:r>
          </a:p>
          <a:p>
            <a:pPr eaLnBrk="1" hangingPunct="1">
              <a:spcBef>
                <a:spcPct val="0"/>
              </a:spcBef>
              <a:buFontTx/>
              <a:buNone/>
            </a:pPr>
            <a:r>
              <a:rPr lang="ru-RU" altLang="ru-RU" sz="1000">
                <a:latin typeface="Arial" panose="020B0604020202020204" pitchFamily="34" charset="0"/>
                <a:cs typeface="Arial" panose="020B0604020202020204" pitchFamily="34" charset="0"/>
              </a:rPr>
              <a:t>                        2. Потребность  в  материалах  показывается  дробью:  в  числителе  - общая  потребность,  в  знаменателе  -  потребность,  за  исключением  материалов  для  изготовления  конструкций  и  изделий  на  предприятиях  строительной  индустрии.</a:t>
            </a:r>
          </a:p>
          <a:p>
            <a:pPr eaLnBrk="1" hangingPunct="1">
              <a:spcBef>
                <a:spcPct val="0"/>
              </a:spcBef>
              <a:buFontTx/>
              <a:buNone/>
            </a:pPr>
            <a:r>
              <a:rPr lang="ru-RU" altLang="ru-RU" sz="1000">
                <a:latin typeface="Arial" panose="020B0604020202020204" pitchFamily="34" charset="0"/>
                <a:cs typeface="Arial" panose="020B0604020202020204" pitchFamily="34" charset="0"/>
              </a:rPr>
              <a:t>                        3. Распределение  потребности  в  ресурсах (графа 2)  должно предусматривать  обеспечение  ресурсами  выделяемых  пусковых  комплексов,  а  также  необходимый  задел  на  будущие  периоды  строительства.</a:t>
            </a:r>
          </a:p>
          <a:p>
            <a:pPr algn="just" eaLnBrk="1" hangingPunct="1">
              <a:spcBef>
                <a:spcPct val="0"/>
              </a:spcBef>
              <a:buFontTx/>
              <a:buNone/>
            </a:pPr>
            <a:r>
              <a:rPr lang="ru-RU" altLang="ru-RU" sz="1000">
                <a:latin typeface="Arial" panose="020B0604020202020204" pitchFamily="34" charset="0"/>
                <a:cs typeface="Arial" panose="020B0604020202020204" pitchFamily="34" charset="0"/>
              </a:rPr>
              <a:t>Главный  инженер  проекта  __________________________________________                                                                             (подпись)</a:t>
            </a:r>
          </a:p>
          <a:p>
            <a:pPr eaLnBrk="1" hangingPunct="1">
              <a:spcBef>
                <a:spcPct val="0"/>
              </a:spcBef>
              <a:buFontTx/>
              <a:buNone/>
            </a:pPr>
            <a:r>
              <a:rPr lang="ru-RU" altLang="ru-RU" sz="1000">
                <a:latin typeface="Arial" panose="020B0604020202020204" pitchFamily="34" charset="0"/>
                <a:cs typeface="Arial" panose="020B0604020202020204" pitchFamily="34" charset="0"/>
              </a:rPr>
              <a:t>СОГЛАСОВАНО</a:t>
            </a:r>
          </a:p>
          <a:p>
            <a:pPr eaLnBrk="1" hangingPunct="1">
              <a:spcBef>
                <a:spcPct val="0"/>
              </a:spcBef>
              <a:buFontTx/>
              <a:buNone/>
            </a:pPr>
            <a:r>
              <a:rPr lang="ru-RU" altLang="ru-RU" sz="1000">
                <a:latin typeface="Arial" panose="020B0604020202020204" pitchFamily="34" charset="0"/>
                <a:cs typeface="Arial" panose="020B0604020202020204" pitchFamily="34" charset="0"/>
              </a:rPr>
              <a:t>Заказчик _____________________________________________________</a:t>
            </a:r>
          </a:p>
          <a:p>
            <a:pPr eaLnBrk="1" hangingPunct="1">
              <a:spcBef>
                <a:spcPct val="0"/>
              </a:spcBef>
              <a:buFontTx/>
              <a:buNone/>
            </a:pPr>
            <a:r>
              <a:rPr lang="ru-RU" altLang="ru-RU" sz="1000">
                <a:latin typeface="Arial" panose="020B0604020202020204" pitchFamily="34" charset="0"/>
                <a:cs typeface="Arial" panose="020B0604020202020204" pitchFamily="34" charset="0"/>
              </a:rPr>
              <a:t>                                                                                         (подпись)</a:t>
            </a:r>
          </a:p>
          <a:p>
            <a:pPr eaLnBrk="1" hangingPunct="1">
              <a:spcBef>
                <a:spcPct val="0"/>
              </a:spcBef>
              <a:buFontTx/>
              <a:buNone/>
            </a:pPr>
            <a:r>
              <a:rPr lang="ru-RU" altLang="ru-RU" sz="1000">
                <a:latin typeface="Arial" panose="020B0604020202020204" pitchFamily="34" charset="0"/>
                <a:cs typeface="Arial" panose="020B0604020202020204" pitchFamily="34" charset="0"/>
              </a:rPr>
              <a:t>Руководитель  подрядной  организации  __________________________</a:t>
            </a:r>
          </a:p>
          <a:p>
            <a:pPr eaLnBrk="1" hangingPunct="1">
              <a:spcBef>
                <a:spcPct val="0"/>
              </a:spcBef>
              <a:buFontTx/>
              <a:buNone/>
            </a:pPr>
            <a:r>
              <a:rPr lang="ru-RU" altLang="ru-RU" sz="1000">
                <a:latin typeface="Arial" panose="020B0604020202020204" pitchFamily="34" charset="0"/>
                <a:cs typeface="Arial" panose="020B0604020202020204" pitchFamily="34" charset="0"/>
              </a:rPr>
              <a:t>						                                    (подпись)</a:t>
            </a:r>
          </a:p>
          <a:p>
            <a:pPr eaLnBrk="1" hangingPunct="1">
              <a:spcBef>
                <a:spcPct val="0"/>
              </a:spcBef>
              <a:buFontTx/>
              <a:buNone/>
            </a:pPr>
            <a:endParaRPr lang="ru-RU" altLang="ru-RU" sz="80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3">
            <a:extLst>
              <a:ext uri="{FF2B5EF4-FFF2-40B4-BE49-F238E27FC236}">
                <a16:creationId xmlns:a16="http://schemas.microsoft.com/office/drawing/2014/main" id="{7B18C0FA-E488-4548-B1A2-69D5353C0292}"/>
              </a:ext>
            </a:extLst>
          </p:cNvPr>
          <p:cNvSpPr>
            <a:spLocks noGrp="1" noChangeArrowheads="1"/>
          </p:cNvSpPr>
          <p:nvPr>
            <p:ph type="title"/>
          </p:nvPr>
        </p:nvSpPr>
        <p:spPr>
          <a:xfrm>
            <a:off x="539750" y="115888"/>
            <a:ext cx="8153400" cy="582612"/>
          </a:xfrm>
        </p:spPr>
        <p:txBody>
          <a:bodyPr/>
          <a:lstStyle/>
          <a:p>
            <a:r>
              <a:rPr lang="ru-RU" altLang="ru-RU" sz="2400" b="1">
                <a:latin typeface="Arial Black" panose="020B0A04020102020204" pitchFamily="34" charset="0"/>
              </a:rPr>
              <a:t>Рекомендуемая литература</a:t>
            </a:r>
            <a:endParaRPr lang="ru-RU" altLang="ru-RU" sz="2400">
              <a:latin typeface="Arial Black" panose="020B0A04020102020204" pitchFamily="34" charset="0"/>
            </a:endParaRPr>
          </a:p>
        </p:txBody>
      </p:sp>
      <p:sp>
        <p:nvSpPr>
          <p:cNvPr id="6147" name="Содержимое 4">
            <a:extLst>
              <a:ext uri="{FF2B5EF4-FFF2-40B4-BE49-F238E27FC236}">
                <a16:creationId xmlns:a16="http://schemas.microsoft.com/office/drawing/2014/main" id="{D01608E8-0B86-4CF6-BEB8-BC9DF376FBD1}"/>
              </a:ext>
            </a:extLst>
          </p:cNvPr>
          <p:cNvSpPr>
            <a:spLocks noGrp="1"/>
          </p:cNvSpPr>
          <p:nvPr>
            <p:ph idx="1"/>
          </p:nvPr>
        </p:nvSpPr>
        <p:spPr>
          <a:xfrm>
            <a:off x="250825" y="1844675"/>
            <a:ext cx="8507413" cy="4752975"/>
          </a:xfrm>
        </p:spPr>
        <p:txBody>
          <a:bodyPr rtlCol="0">
            <a:normAutofit fontScale="92500" lnSpcReduction="20000"/>
          </a:bodyPr>
          <a:lstStyle/>
          <a:p>
            <a:pPr fontAlgn="auto">
              <a:spcAft>
                <a:spcPts val="0"/>
              </a:spcAft>
              <a:buFont typeface="Wingdings" pitchFamily="2" charset="2"/>
              <a:buNone/>
              <a:defRPr/>
            </a:pPr>
            <a:r>
              <a:rPr lang="ru-RU" sz="1200" dirty="0"/>
              <a:t>1</a:t>
            </a:r>
            <a:r>
              <a:rPr lang="ru-RU" sz="1400" dirty="0">
                <a:cs typeface="Arial" pitchFamily="34" charset="0"/>
              </a:rPr>
              <a:t>. </a:t>
            </a:r>
            <a:r>
              <a:rPr lang="ru-RU" sz="1400" dirty="0">
                <a:latin typeface="Arial" pitchFamily="34" charset="0"/>
                <a:cs typeface="Arial" pitchFamily="34" charset="0"/>
              </a:rPr>
              <a:t>Пособие по разработке проектов организации строительства и проектов производства работ для жилищно-гражданского строительства (к СНиП 3.01.01-85)</a:t>
            </a:r>
          </a:p>
          <a:p>
            <a:pPr fontAlgn="auto">
              <a:spcAft>
                <a:spcPts val="0"/>
              </a:spcAft>
              <a:buFont typeface="Wingdings" pitchFamily="2" charset="2"/>
              <a:buNone/>
              <a:defRPr/>
            </a:pPr>
            <a:r>
              <a:rPr lang="ru-RU" sz="1400" dirty="0">
                <a:latin typeface="Arial" pitchFamily="34" charset="0"/>
                <a:cs typeface="Arial" pitchFamily="34" charset="0"/>
              </a:rPr>
              <a:t>2. Пособие по разработке проектов организации строительства и проектов производства работ для сельскохозяйственного строительства (к СНиП 3.01.01-85)</a:t>
            </a:r>
          </a:p>
          <a:p>
            <a:pPr fontAlgn="auto">
              <a:spcAft>
                <a:spcPts val="0"/>
              </a:spcAft>
              <a:buFont typeface="Wingdings" pitchFamily="2" charset="2"/>
              <a:buNone/>
              <a:defRPr/>
            </a:pPr>
            <a:r>
              <a:rPr lang="ru-RU" sz="1400" dirty="0">
                <a:latin typeface="Arial" pitchFamily="34" charset="0"/>
                <a:cs typeface="Arial" pitchFamily="34" charset="0"/>
              </a:rPr>
              <a:t>6. Пособие по разработке проектов организации строительства крупных промышленных комплексов с применением узлового метода (с СНиП 3.01.01-85)</a:t>
            </a:r>
          </a:p>
          <a:p>
            <a:pPr fontAlgn="auto">
              <a:spcAft>
                <a:spcPts val="0"/>
              </a:spcAft>
              <a:buFont typeface="Wingdings" pitchFamily="2" charset="2"/>
              <a:buNone/>
              <a:defRPr/>
            </a:pPr>
            <a:r>
              <a:rPr lang="ru-RU" sz="1400" dirty="0">
                <a:latin typeface="Arial" pitchFamily="34" charset="0"/>
                <a:cs typeface="Arial" pitchFamily="34" charset="0"/>
              </a:rPr>
              <a:t>3. Справочное пособие к СНиП. Разработка проектов организации строительства и проектов производства работ для реконструкции действующих предприятий, зданий и сооружений. Москва. </a:t>
            </a:r>
            <a:r>
              <a:rPr lang="ru-RU" sz="1400" dirty="0" err="1">
                <a:latin typeface="Arial" pitchFamily="34" charset="0"/>
                <a:cs typeface="Arial" pitchFamily="34" charset="0"/>
              </a:rPr>
              <a:t>Стройиздат</a:t>
            </a:r>
            <a:r>
              <a:rPr lang="ru-RU" sz="1400" dirty="0">
                <a:latin typeface="Arial" pitchFamily="34" charset="0"/>
                <a:cs typeface="Arial" pitchFamily="34" charset="0"/>
              </a:rPr>
              <a:t>. 1990</a:t>
            </a:r>
          </a:p>
          <a:p>
            <a:pPr fontAlgn="auto">
              <a:spcAft>
                <a:spcPts val="0"/>
              </a:spcAft>
              <a:buFont typeface="Wingdings" pitchFamily="2" charset="2"/>
              <a:buNone/>
              <a:defRPr/>
            </a:pPr>
            <a:r>
              <a:rPr lang="ru-RU" sz="1400" dirty="0">
                <a:latin typeface="Arial" pitchFamily="34" charset="0"/>
                <a:cs typeface="Arial" pitchFamily="34" charset="0"/>
              </a:rPr>
              <a:t>4. Справочное пособие к СНиП. Разработка проектов организации строительства и проектов производства работ для промышленного строительства. Москва. </a:t>
            </a:r>
            <a:r>
              <a:rPr lang="ru-RU" sz="1400" dirty="0" err="1">
                <a:latin typeface="Arial" pitchFamily="34" charset="0"/>
                <a:cs typeface="Arial" pitchFamily="34" charset="0"/>
              </a:rPr>
              <a:t>Стройиздат</a:t>
            </a:r>
            <a:r>
              <a:rPr lang="ru-RU" sz="1400" dirty="0">
                <a:latin typeface="Arial" pitchFamily="34" charset="0"/>
                <a:cs typeface="Arial" pitchFamily="34" charset="0"/>
              </a:rPr>
              <a:t>. 1990.</a:t>
            </a:r>
          </a:p>
          <a:p>
            <a:pPr fontAlgn="auto">
              <a:spcAft>
                <a:spcPts val="0"/>
              </a:spcAft>
              <a:buFont typeface="Wingdings" pitchFamily="2" charset="2"/>
              <a:buNone/>
              <a:defRPr/>
            </a:pPr>
            <a:r>
              <a:rPr lang="ru-RU" sz="1400" dirty="0">
                <a:latin typeface="Arial" pitchFamily="34" charset="0"/>
                <a:cs typeface="Arial" pitchFamily="34" charset="0"/>
              </a:rPr>
              <a:t>5. РД-11-06-2007. Руководящие документы. Методические рекомендации. О порядке разработки проектов производства работ </a:t>
            </a:r>
            <a:r>
              <a:rPr lang="ru-RU" sz="1400" dirty="0" err="1">
                <a:latin typeface="Arial" pitchFamily="34" charset="0"/>
                <a:cs typeface="Arial" pitchFamily="34" charset="0"/>
              </a:rPr>
              <a:t>грузоподъемными</a:t>
            </a:r>
            <a:r>
              <a:rPr lang="ru-RU" sz="1400" dirty="0">
                <a:latin typeface="Arial" pitchFamily="34" charset="0"/>
                <a:cs typeface="Arial" pitchFamily="34" charset="0"/>
              </a:rPr>
              <a:t> механизмами и технологических карт погрузо-разгрузочных работ. Дата введения 2007-07-01. Утв. приказом Федеральной службы по экологическому, технологическому и атомному надзору от 10 мая 2007г. N 317</a:t>
            </a:r>
          </a:p>
          <a:p>
            <a:pPr fontAlgn="auto">
              <a:spcAft>
                <a:spcPts val="0"/>
              </a:spcAft>
              <a:buFont typeface="Wingdings" pitchFamily="2" charset="2"/>
              <a:buAutoNum type="arabicPeriod" startAt="7"/>
              <a:defRPr/>
            </a:pPr>
            <a:r>
              <a:rPr lang="ru-RU" sz="1400" dirty="0">
                <a:latin typeface="Arial" pitchFamily="34" charset="0"/>
                <a:cs typeface="Arial" pitchFamily="34" charset="0"/>
              </a:rPr>
              <a:t> Методические рекомендации по разработке и оформлению проекта организации строительства и проекта организации работ по сносу (демонтажу), проекта производства работ. МДМ 12-46.2008.М.: ЦНИИОМТП. 2008</a:t>
            </a:r>
          </a:p>
          <a:p>
            <a:pPr fontAlgn="auto">
              <a:spcAft>
                <a:spcPts val="0"/>
              </a:spcAft>
              <a:buFont typeface="Wingdings" pitchFamily="2" charset="2"/>
              <a:buAutoNum type="arabicPeriod" startAt="7"/>
              <a:defRPr/>
            </a:pPr>
            <a:r>
              <a:rPr lang="ru-RU" sz="1400" dirty="0">
                <a:latin typeface="Arial" pitchFamily="34" charset="0"/>
                <a:cs typeface="Arial" pitchFamily="34" charset="0"/>
              </a:rPr>
              <a:t> </a:t>
            </a:r>
            <a:r>
              <a:rPr lang="en-US" sz="1400" dirty="0" err="1">
                <a:latin typeface="Arial" pitchFamily="34" charset="0"/>
                <a:cs typeface="Arial" pitchFamily="34" charset="0"/>
              </a:rPr>
              <a:t>nanoCAD</a:t>
            </a:r>
            <a:r>
              <a:rPr lang="en-US" sz="1400" dirty="0">
                <a:latin typeface="Arial" pitchFamily="34" charset="0"/>
                <a:cs typeface="Arial" pitchFamily="34" charset="0"/>
              </a:rPr>
              <a:t> </a:t>
            </a:r>
            <a:r>
              <a:rPr lang="ru-RU" sz="1400" dirty="0">
                <a:latin typeface="Arial" pitchFamily="34" charset="0"/>
                <a:cs typeface="Arial" pitchFamily="34" charset="0"/>
              </a:rPr>
              <a:t>СПДС Стройплощадка </a:t>
            </a:r>
            <a:r>
              <a:rPr lang="en-US" sz="1400" dirty="0">
                <a:latin typeface="Arial" pitchFamily="34" charset="0"/>
                <a:cs typeface="Arial" pitchFamily="34" charset="0"/>
              </a:rPr>
              <a:t>http://www.nanocad.ru/products/detail.php?ID=227665</a:t>
            </a:r>
            <a:r>
              <a:rPr lang="ru-RU" sz="1400" dirty="0">
                <a:latin typeface="Arial" pitchFamily="34" charset="0"/>
                <a:cs typeface="Arial" pitchFamily="34" charset="0"/>
              </a:rPr>
              <a:t>. </a:t>
            </a:r>
          </a:p>
          <a:p>
            <a:pPr fontAlgn="auto">
              <a:spcAft>
                <a:spcPts val="0"/>
              </a:spcAft>
              <a:buFont typeface="Wingdings" pitchFamily="2" charset="2"/>
              <a:buAutoNum type="arabicPeriod" startAt="7"/>
              <a:defRPr/>
            </a:pPr>
            <a:r>
              <a:rPr lang="ru-RU" sz="1400" dirty="0">
                <a:latin typeface="Arial" pitchFamily="34" charset="0"/>
                <a:cs typeface="Arial" pitchFamily="34" charset="0"/>
              </a:rPr>
              <a:t> Программный комплекс "Гектор: Проектировщик-строитель" Версия ЭКСПЕРТ   </a:t>
            </a:r>
            <a:r>
              <a:rPr lang="en-US" sz="1400" dirty="0">
                <a:latin typeface="Arial" pitchFamily="34" charset="0"/>
                <a:cs typeface="Arial" pitchFamily="34" charset="0"/>
              </a:rPr>
              <a:t>http://www.gektorstroi.ru/description/Proektir.php</a:t>
            </a:r>
            <a:endParaRPr lang="ru-RU" sz="1400" dirty="0">
              <a:latin typeface="Arial" pitchFamily="34" charset="0"/>
              <a:cs typeface="Arial" pitchFamily="34" charset="0"/>
            </a:endParaRPr>
          </a:p>
          <a:p>
            <a:pPr marL="0" indent="0" algn="just" fontAlgn="auto">
              <a:spcAft>
                <a:spcPts val="0"/>
              </a:spcAft>
              <a:buFont typeface="Arial" panose="020B0604020202020204" pitchFamily="34" charset="0"/>
              <a:buNone/>
              <a:defRPr/>
            </a:pPr>
            <a:r>
              <a:rPr lang="ru-RU" sz="1400" dirty="0">
                <a:latin typeface="Arial" pitchFamily="34" charset="0"/>
                <a:cs typeface="Arial" pitchFamily="34" charset="0"/>
              </a:rPr>
              <a:t>10. Федеральный закон от 28 июня 2014 г. N 172-ФЗ "О стратегическом планировании в Российской Федерации"</a:t>
            </a:r>
          </a:p>
          <a:p>
            <a:pPr marL="0" indent="0" algn="just" fontAlgn="auto">
              <a:spcAft>
                <a:spcPts val="0"/>
              </a:spcAft>
              <a:buFont typeface="Arial" panose="020B0604020202020204" pitchFamily="34" charset="0"/>
              <a:buNone/>
              <a:defRPr/>
            </a:pPr>
            <a:r>
              <a:rPr lang="ru-RU" sz="1400" dirty="0">
                <a:latin typeface="Arial" pitchFamily="34" charset="0"/>
                <a:cs typeface="Arial" pitchFamily="34" charset="0"/>
              </a:rPr>
              <a:t>11. </a:t>
            </a:r>
            <a:r>
              <a:rPr lang="ru-RU" sz="1400" dirty="0" err="1">
                <a:latin typeface="Arial" pitchFamily="34" charset="0"/>
                <a:cs typeface="Arial" pitchFamily="34" charset="0"/>
              </a:rPr>
              <a:t>Виханский</a:t>
            </a:r>
            <a:r>
              <a:rPr lang="ru-RU" sz="1400" dirty="0">
                <a:latin typeface="Arial" pitchFamily="34" charset="0"/>
                <a:cs typeface="Arial" pitchFamily="34" charset="0"/>
              </a:rPr>
              <a:t> О.С. Стратегическое управление: Учебник. - 2-е изд., </a:t>
            </a:r>
            <a:r>
              <a:rPr lang="ru-RU" sz="1400" dirty="0" err="1">
                <a:latin typeface="Arial" pitchFamily="34" charset="0"/>
                <a:cs typeface="Arial" pitchFamily="34" charset="0"/>
              </a:rPr>
              <a:t>перераб</a:t>
            </a:r>
            <a:r>
              <a:rPr lang="ru-RU" sz="1400" dirty="0">
                <a:latin typeface="Arial" pitchFamily="34" charset="0"/>
                <a:cs typeface="Arial" pitchFamily="34" charset="0"/>
              </a:rPr>
              <a:t>. и доп. Изд. </a:t>
            </a:r>
            <a:r>
              <a:rPr lang="ru-RU" sz="1400" dirty="0" err="1">
                <a:latin typeface="Arial" pitchFamily="34" charset="0"/>
                <a:cs typeface="Arial" pitchFamily="34" charset="0"/>
              </a:rPr>
              <a:t>Гардарика</a:t>
            </a:r>
            <a:r>
              <a:rPr lang="ru-RU" sz="1400" dirty="0">
                <a:latin typeface="Arial" pitchFamily="34" charset="0"/>
                <a:cs typeface="Arial" pitchFamily="34" charset="0"/>
              </a:rPr>
              <a:t>, - М.: 2003.</a:t>
            </a:r>
          </a:p>
          <a:p>
            <a:pPr fontAlgn="auto">
              <a:spcAft>
                <a:spcPts val="0"/>
              </a:spcAft>
              <a:buFont typeface="Wingdings" pitchFamily="2" charset="2"/>
              <a:buAutoNum type="arabicPeriod" startAt="7"/>
              <a:defRPr/>
            </a:pPr>
            <a:endParaRPr lang="ru-RU" sz="1400" dirty="0">
              <a:latin typeface="Arial" pitchFamily="34" charset="0"/>
              <a:cs typeface="Arial" pitchFamily="34" charset="0"/>
            </a:endParaRPr>
          </a:p>
        </p:txBody>
      </p:sp>
      <p:sp>
        <p:nvSpPr>
          <p:cNvPr id="12292" name="Номер слайда 2">
            <a:extLst>
              <a:ext uri="{FF2B5EF4-FFF2-40B4-BE49-F238E27FC236}">
                <a16:creationId xmlns:a16="http://schemas.microsoft.com/office/drawing/2014/main" id="{FACF83D5-F18C-4696-9D98-BC82FEC16B4D}"/>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CBBCBF40-F65A-4EEF-B1E5-686F222561C3}" type="slidenum">
              <a:rPr lang="ru-RU" altLang="ru-RU" sz="1200">
                <a:solidFill>
                  <a:schemeClr val="tx2"/>
                </a:solidFill>
                <a:latin typeface="Arial" panose="020B0604020202020204" pitchFamily="34" charset="0"/>
              </a:rPr>
              <a:pPr eaLnBrk="1" hangingPunct="1">
                <a:spcBef>
                  <a:spcPct val="0"/>
                </a:spcBef>
                <a:buFontTx/>
                <a:buNone/>
              </a:pPr>
              <a:t>2</a:t>
            </a:fld>
            <a:endParaRPr lang="ru-RU" altLang="ru-RU" sz="1200">
              <a:solidFill>
                <a:schemeClr val="tx2"/>
              </a:solidFill>
              <a:latin typeface="Arial" panose="020B0604020202020204" pitchFamily="34" charset="0"/>
            </a:endParaRPr>
          </a:p>
        </p:txBody>
      </p:sp>
      <p:pic>
        <p:nvPicPr>
          <p:cNvPr id="12293" name="Picture 3" descr="C:\Users\Рузанна\Desktop\472170.jpg">
            <a:extLst>
              <a:ext uri="{FF2B5EF4-FFF2-40B4-BE49-F238E27FC236}">
                <a16:creationId xmlns:a16="http://schemas.microsoft.com/office/drawing/2014/main" id="{F30E219A-F547-4C0F-8655-33FA0A10B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3500"/>
            <a:ext cx="144621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3">
            <a:extLst>
              <a:ext uri="{FF2B5EF4-FFF2-40B4-BE49-F238E27FC236}">
                <a16:creationId xmlns:a16="http://schemas.microsoft.com/office/drawing/2014/main" id="{B6E27656-5DEB-4EF7-B7C9-991A8B10296B}"/>
              </a:ext>
            </a:extLst>
          </p:cNvPr>
          <p:cNvSpPr>
            <a:spLocks noGrp="1" noChangeArrowheads="1"/>
          </p:cNvSpPr>
          <p:nvPr>
            <p:ph type="title"/>
          </p:nvPr>
        </p:nvSpPr>
        <p:spPr>
          <a:xfrm>
            <a:off x="142875" y="274638"/>
            <a:ext cx="8786813" cy="1143000"/>
          </a:xfrm>
        </p:spPr>
        <p:txBody>
          <a:bodyPr/>
          <a:lstStyle/>
          <a:p>
            <a:r>
              <a:rPr lang="ru-RU" altLang="ru-RU" sz="2400" b="1">
                <a:latin typeface="Arial Black" panose="020B0A04020102020204" pitchFamily="34" charset="0"/>
              </a:rPr>
              <a:t>График потребности в основных строительных машинах и транспортных средствах </a:t>
            </a:r>
            <a:endParaRPr lang="ru-RU" altLang="ru-RU" sz="2400">
              <a:latin typeface="Arial Black" panose="020B0A04020102020204" pitchFamily="34" charset="0"/>
            </a:endParaRPr>
          </a:p>
        </p:txBody>
      </p:sp>
      <p:sp>
        <p:nvSpPr>
          <p:cNvPr id="33795" name="Содержимое 4">
            <a:extLst>
              <a:ext uri="{FF2B5EF4-FFF2-40B4-BE49-F238E27FC236}">
                <a16:creationId xmlns:a16="http://schemas.microsoft.com/office/drawing/2014/main" id="{1EBBC133-4FCD-42F6-8807-4A36FF487468}"/>
              </a:ext>
            </a:extLst>
          </p:cNvPr>
          <p:cNvSpPr>
            <a:spLocks noGrp="1" noChangeArrowheads="1"/>
          </p:cNvSpPr>
          <p:nvPr>
            <p:ph idx="1"/>
          </p:nvPr>
        </p:nvSpPr>
        <p:spPr>
          <a:xfrm>
            <a:off x="457200" y="1600200"/>
            <a:ext cx="8229600" cy="4708525"/>
          </a:xfrm>
        </p:spPr>
        <p:txBody>
          <a:bodyPr/>
          <a:lstStyle/>
          <a:p>
            <a:pPr>
              <a:buFont typeface="Wingdings" panose="05000000000000000000" pitchFamily="2" charset="2"/>
              <a:buNone/>
            </a:pPr>
            <a:r>
              <a:rPr lang="ru-RU" altLang="ru-RU" sz="2400">
                <a:latin typeface="Arial" panose="020B0604020202020204" pitchFamily="34" charset="0"/>
                <a:cs typeface="Arial" panose="020B0604020202020204" pitchFamily="34" charset="0"/>
              </a:rPr>
              <a:t>Это документ, устанавливающий потребное количество, типы и мощность основных строительных машин и транспортных средств по периодам строительства. Эту потребность определяют на основе физических объемов работ и объемов грузоперевозок по действующим нормам выработки строительных машин и транспортных средств. При расположении объекта вне сферы обслуживания сети общественного транспорта в графике указывают также потребность в автобусах или специально оборудованных транспортных средствах для перевозки людей.</a:t>
            </a:r>
          </a:p>
          <a:p>
            <a:endParaRPr lang="ru-RU" altLang="ru-RU"/>
          </a:p>
        </p:txBody>
      </p:sp>
      <p:sp>
        <p:nvSpPr>
          <p:cNvPr id="33796" name="Номер слайда 2">
            <a:extLst>
              <a:ext uri="{FF2B5EF4-FFF2-40B4-BE49-F238E27FC236}">
                <a16:creationId xmlns:a16="http://schemas.microsoft.com/office/drawing/2014/main" id="{3D091BF9-1B58-4EAA-9589-3ED0CC47CD99}"/>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60C6155F-6655-48F9-B666-D3E04DBCE419}" type="slidenum">
              <a:rPr lang="ru-RU" altLang="ru-RU" sz="1200">
                <a:solidFill>
                  <a:schemeClr val="tx2"/>
                </a:solidFill>
                <a:latin typeface="Arial" panose="020B0604020202020204" pitchFamily="34" charset="0"/>
              </a:rPr>
              <a:pPr eaLnBrk="1" hangingPunct="1">
                <a:spcBef>
                  <a:spcPct val="0"/>
                </a:spcBef>
                <a:buFontTx/>
                <a:buNone/>
              </a:pPr>
              <a:t>20</a:t>
            </a:fld>
            <a:endParaRPr lang="ru-RU" altLang="ru-RU" sz="1200">
              <a:solidFill>
                <a:schemeClr val="tx2"/>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a:extLst>
              <a:ext uri="{FF2B5EF4-FFF2-40B4-BE49-F238E27FC236}">
                <a16:creationId xmlns:a16="http://schemas.microsoft.com/office/drawing/2014/main" id="{4085AC3D-3EF5-4175-9B11-EA2B198C6FFA}"/>
              </a:ext>
            </a:extLst>
          </p:cNvPr>
          <p:cNvSpPr>
            <a:spLocks noGrp="1" noChangeArrowheads="1"/>
          </p:cNvSpPr>
          <p:nvPr>
            <p:ph type="title"/>
          </p:nvPr>
        </p:nvSpPr>
        <p:spPr>
          <a:xfrm>
            <a:off x="3203575" y="3813175"/>
            <a:ext cx="5291138" cy="1806575"/>
          </a:xfrm>
        </p:spPr>
        <p:txBody>
          <a:bodyPr/>
          <a:lstStyle/>
          <a:p>
            <a:pPr algn="ctr"/>
            <a:r>
              <a:rPr lang="ru-RU" altLang="ru-RU" sz="2400" b="0" cap="none">
                <a:latin typeface="Arial Black" panose="020B0A04020102020204" pitchFamily="34" charset="0"/>
              </a:rPr>
              <a:t>Разработка КП на отдельный объект</a:t>
            </a:r>
          </a:p>
        </p:txBody>
      </p:sp>
      <p:sp>
        <p:nvSpPr>
          <p:cNvPr id="2" name="Текст 1">
            <a:extLst>
              <a:ext uri="{FF2B5EF4-FFF2-40B4-BE49-F238E27FC236}">
                <a16:creationId xmlns:a16="http://schemas.microsoft.com/office/drawing/2014/main" id="{20C36F3B-6B20-44C0-A323-B34BD548634E}"/>
              </a:ext>
            </a:extLst>
          </p:cNvPr>
          <p:cNvSpPr>
            <a:spLocks noGrp="1"/>
          </p:cNvSpPr>
          <p:nvPr>
            <p:ph type="body" idx="1"/>
          </p:nvPr>
        </p:nvSpPr>
        <p:spPr>
          <a:xfrm>
            <a:off x="3203575" y="1125538"/>
            <a:ext cx="5291138" cy="1673225"/>
          </a:xfrm>
        </p:spPr>
        <p:txBody>
          <a:bodyPr rtlCol="0">
            <a:normAutofit/>
          </a:bodyPr>
          <a:lstStyle/>
          <a:p>
            <a:pPr algn="ctr" fontAlgn="auto">
              <a:spcAft>
                <a:spcPts val="0"/>
              </a:spcAft>
              <a:defRPr/>
            </a:pPr>
            <a:r>
              <a:rPr lang="ru-RU" sz="2400" dirty="0">
                <a:latin typeface="Arial Black" pitchFamily="34" charset="0"/>
              </a:rPr>
              <a:t>Объектный календарный план (КП)</a:t>
            </a:r>
          </a:p>
          <a:p>
            <a:pPr fontAlgn="auto">
              <a:spcAft>
                <a:spcPts val="0"/>
              </a:spcAft>
              <a:defRPr/>
            </a:pPr>
            <a:endParaRPr lang="ru-RU" dirty="0"/>
          </a:p>
        </p:txBody>
      </p:sp>
      <p:sp>
        <p:nvSpPr>
          <p:cNvPr id="34820" name="Номер слайда 3">
            <a:extLst>
              <a:ext uri="{FF2B5EF4-FFF2-40B4-BE49-F238E27FC236}">
                <a16:creationId xmlns:a16="http://schemas.microsoft.com/office/drawing/2014/main" id="{543C3E19-A1E8-44A5-9663-416720553E4D}"/>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2737B14A-4E57-4AA9-B49A-901478C3C10A}" type="slidenum">
              <a:rPr lang="ru-RU" altLang="ru-RU" sz="1200">
                <a:solidFill>
                  <a:srgbClr val="898989"/>
                </a:solidFill>
                <a:latin typeface="Arial" panose="020B0604020202020204" pitchFamily="34" charset="0"/>
              </a:rPr>
              <a:pPr eaLnBrk="1" hangingPunct="1">
                <a:spcBef>
                  <a:spcPct val="0"/>
                </a:spcBef>
                <a:buFontTx/>
                <a:buNone/>
              </a:pPr>
              <a:t>21</a:t>
            </a:fld>
            <a:endParaRPr lang="ru-RU" altLang="ru-RU" sz="1200">
              <a:solidFill>
                <a:srgbClr val="898989"/>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4A2D46A-290B-466C-A346-61115505925A}"/>
              </a:ext>
            </a:extLst>
          </p:cNvPr>
          <p:cNvSpPr>
            <a:spLocks noGrp="1" noChangeArrowheads="1"/>
          </p:cNvSpPr>
          <p:nvPr>
            <p:ph type="title"/>
          </p:nvPr>
        </p:nvSpPr>
        <p:spPr>
          <a:xfrm>
            <a:off x="539750" y="115888"/>
            <a:ext cx="8229600" cy="490537"/>
          </a:xfrm>
        </p:spPr>
        <p:txBody>
          <a:bodyPr/>
          <a:lstStyle/>
          <a:p>
            <a:r>
              <a:rPr lang="ru-RU" altLang="ru-RU" sz="2400" b="1">
                <a:latin typeface="Arial Black" panose="020B0A04020102020204" pitchFamily="34" charset="0"/>
              </a:rPr>
              <a:t>Место КП в составе ППР</a:t>
            </a:r>
          </a:p>
        </p:txBody>
      </p:sp>
      <p:sp>
        <p:nvSpPr>
          <p:cNvPr id="27651" name="Rectangle 3">
            <a:extLst>
              <a:ext uri="{FF2B5EF4-FFF2-40B4-BE49-F238E27FC236}">
                <a16:creationId xmlns:a16="http://schemas.microsoft.com/office/drawing/2014/main" id="{0F75CC69-0C87-4E31-91CE-1D945061622E}"/>
              </a:ext>
            </a:extLst>
          </p:cNvPr>
          <p:cNvSpPr>
            <a:spLocks noGrp="1"/>
          </p:cNvSpPr>
          <p:nvPr>
            <p:ph idx="1"/>
          </p:nvPr>
        </p:nvSpPr>
        <p:spPr>
          <a:xfrm>
            <a:off x="250825" y="1773238"/>
            <a:ext cx="8713788" cy="4968875"/>
          </a:xfrm>
        </p:spPr>
        <p:txBody>
          <a:bodyPr rtlCol="0">
            <a:normAutofit lnSpcReduction="10000"/>
          </a:bodyPr>
          <a:lstStyle/>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Определение общих сроков строительства (с помощью норм времени строительства зданий) </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Определение состава СМР (с помощью классификатора строительных работ)</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Расчет объемов работ (нормы производительности выполнения строительных работ) </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Выбор способов выполнения работ и технических средств для их реализации (строительные машины), (БД технико-экономических характеристик строительных машин)</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Расчет трудоемкости и </a:t>
            </a:r>
            <a:r>
              <a:rPr lang="ru-RU" altLang="ru-RU" sz="1400" dirty="0" err="1">
                <a:latin typeface="Arial" panose="020B0604020202020204" pitchFamily="34" charset="0"/>
                <a:cs typeface="Arial" panose="020B0604020202020204" pitchFamily="34" charset="0"/>
              </a:rPr>
              <a:t>машино</a:t>
            </a:r>
            <a:r>
              <a:rPr lang="ru-RU" altLang="ru-RU" sz="1400" dirty="0">
                <a:latin typeface="Arial" panose="020B0604020202020204" pitchFamily="34" charset="0"/>
                <a:cs typeface="Arial" panose="020B0604020202020204" pitchFamily="34" charset="0"/>
              </a:rPr>
              <a:t>-емкости</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Формирование календарного плана </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Расчет технико-экономических показателей календарного плана</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Проверка на соответствие календарного плана директивным срокам </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Корректировка требований к календарному плану</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Построение строительного генплана</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Расчет потребностей во временных сооружениях</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Расчет потребностей в энергоресурсах</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Формирование генплана строительной площадки, размещение сооружений, трассировка дорог, прокладка трубных и кабельных сетей</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Расчет технико-экономических показателей генплана</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Проверка соответствия строительного генплана нормативным технико-экономическим показателям</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Корректировка требований к генплану</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Формирование технической документации</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Формирование графиков движения кадров строительных рабочих</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Формирование графиков движения строительных машин</a:t>
            </a:r>
          </a:p>
          <a:p>
            <a:pPr marL="265113" indent="-265113" fontAlgn="auto">
              <a:spcBef>
                <a:spcPct val="0"/>
              </a:spcBef>
              <a:spcAft>
                <a:spcPts val="0"/>
              </a:spcAft>
              <a:buFont typeface="Constantia" panose="02030602050306030303" pitchFamily="18" charset="0"/>
              <a:buAutoNum type="arabicPeriod"/>
              <a:defRPr/>
            </a:pPr>
            <a:r>
              <a:rPr lang="ru-RU" altLang="ru-RU" sz="1400" dirty="0">
                <a:latin typeface="Arial" panose="020B0604020202020204" pitchFamily="34" charset="0"/>
                <a:cs typeface="Arial" panose="020B0604020202020204" pitchFamily="34" charset="0"/>
              </a:rPr>
              <a:t> Формирование графиков потребностей в стройматериалах</a:t>
            </a:r>
          </a:p>
        </p:txBody>
      </p:sp>
      <p:sp>
        <p:nvSpPr>
          <p:cNvPr id="35844" name="Номер слайда 1">
            <a:extLst>
              <a:ext uri="{FF2B5EF4-FFF2-40B4-BE49-F238E27FC236}">
                <a16:creationId xmlns:a16="http://schemas.microsoft.com/office/drawing/2014/main" id="{CBD65F11-B5A9-4E94-89A9-467F71248994}"/>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AF08DA5B-78D8-4737-A216-6FACFAE88157}" type="slidenum">
              <a:rPr lang="ru-RU" altLang="ru-RU" sz="1200">
                <a:solidFill>
                  <a:schemeClr val="tx2"/>
                </a:solidFill>
                <a:latin typeface="Arial" panose="020B0604020202020204" pitchFamily="34" charset="0"/>
              </a:rPr>
              <a:pPr eaLnBrk="1" hangingPunct="1">
                <a:spcBef>
                  <a:spcPct val="0"/>
                </a:spcBef>
                <a:buFontTx/>
                <a:buNone/>
              </a:pPr>
              <a:t>22</a:t>
            </a:fld>
            <a:endParaRPr lang="ru-RU" altLang="ru-RU" sz="1200">
              <a:solidFill>
                <a:schemeClr val="tx2"/>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a:extLst>
              <a:ext uri="{FF2B5EF4-FFF2-40B4-BE49-F238E27FC236}">
                <a16:creationId xmlns:a16="http://schemas.microsoft.com/office/drawing/2014/main" id="{59A49EC6-0E1D-43C7-BD0C-38B65022B545}"/>
              </a:ext>
            </a:extLst>
          </p:cNvPr>
          <p:cNvSpPr>
            <a:spLocks noGrp="1" noChangeArrowheads="1"/>
          </p:cNvSpPr>
          <p:nvPr>
            <p:ph type="title"/>
          </p:nvPr>
        </p:nvSpPr>
        <p:spPr>
          <a:xfrm>
            <a:off x="7938" y="0"/>
            <a:ext cx="6651625" cy="1125538"/>
          </a:xfrm>
        </p:spPr>
        <p:txBody>
          <a:bodyPr/>
          <a:lstStyle/>
          <a:p>
            <a:r>
              <a:rPr lang="ru-RU" altLang="ru-RU" sz="2400" b="1">
                <a:latin typeface="Arial Black" panose="020B0A04020102020204" pitchFamily="34" charset="0"/>
                <a:cs typeface="Arial" panose="020B0604020202020204" pitchFamily="34" charset="0"/>
              </a:rPr>
              <a:t>Исходные данные для разработки календарных планов</a:t>
            </a:r>
            <a:endParaRPr lang="ru-RU" altLang="ru-RU" sz="2400">
              <a:latin typeface="Arial Black" panose="020B0A04020102020204" pitchFamily="34" charset="0"/>
              <a:cs typeface="Arial" panose="020B0604020202020204" pitchFamily="34" charset="0"/>
            </a:endParaRPr>
          </a:p>
        </p:txBody>
      </p:sp>
      <p:sp>
        <p:nvSpPr>
          <p:cNvPr id="36867" name="Содержимое 2">
            <a:extLst>
              <a:ext uri="{FF2B5EF4-FFF2-40B4-BE49-F238E27FC236}">
                <a16:creationId xmlns:a16="http://schemas.microsoft.com/office/drawing/2014/main" id="{407AC7F3-7D36-464B-B84B-FD0A0D375279}"/>
              </a:ext>
            </a:extLst>
          </p:cNvPr>
          <p:cNvSpPr>
            <a:spLocks noGrp="1" noChangeArrowheads="1"/>
          </p:cNvSpPr>
          <p:nvPr>
            <p:ph idx="1"/>
          </p:nvPr>
        </p:nvSpPr>
        <p:spPr>
          <a:xfrm>
            <a:off x="457200" y="1600200"/>
            <a:ext cx="8229600" cy="3413125"/>
          </a:xfrm>
        </p:spPr>
        <p:txBody>
          <a:bodyPr/>
          <a:lstStyle/>
          <a:p>
            <a:pPr>
              <a:buFont typeface="Calibri" panose="020F0502020204030204" pitchFamily="34" charset="0"/>
              <a:buAutoNum type="arabicPeriod"/>
            </a:pPr>
            <a:r>
              <a:rPr lang="ru-RU" altLang="ru-RU" sz="1800">
                <a:latin typeface="Arial" panose="020B0604020202020204" pitchFamily="34" charset="0"/>
                <a:cs typeface="Arial" panose="020B0604020202020204" pitchFamily="34" charset="0"/>
              </a:rPr>
              <a:t>Нормативы продолжительности строительства или директивное задание;</a:t>
            </a:r>
          </a:p>
          <a:p>
            <a:pPr>
              <a:buFont typeface="Calibri" panose="020F0502020204030204" pitchFamily="34" charset="0"/>
              <a:buAutoNum type="arabicPeriod"/>
            </a:pPr>
            <a:r>
              <a:rPr lang="ru-RU" altLang="ru-RU" sz="1800">
                <a:latin typeface="Arial" panose="020B0604020202020204" pitchFamily="34" charset="0"/>
                <a:cs typeface="Arial" panose="020B0604020202020204" pitchFamily="34" charset="0"/>
              </a:rPr>
              <a:t>Рабочие чертежи и сметы;</a:t>
            </a:r>
          </a:p>
          <a:p>
            <a:pPr>
              <a:buFont typeface="Calibri" panose="020F0502020204030204" pitchFamily="34" charset="0"/>
              <a:buAutoNum type="arabicPeriod"/>
            </a:pPr>
            <a:r>
              <a:rPr lang="ru-RU" altLang="ru-RU" sz="1800">
                <a:latin typeface="Arial" panose="020B0604020202020204" pitchFamily="34" charset="0"/>
                <a:cs typeface="Arial" panose="020B0604020202020204" pitchFamily="34" charset="0"/>
              </a:rPr>
              <a:t>Данные об организациях – участниках строительства, условия обеспечения рабочими кадрами строителей по основным профессиям, применении коллективного, бригадного подряда на выполнение работ, производственно-технологической комплектации и перевозки строительных грузов, данные об имеющихся механизмах и возможностях получения необходимых материальных ресурсов;</a:t>
            </a:r>
          </a:p>
          <a:p>
            <a:pPr>
              <a:buFont typeface="Calibri" panose="020F0502020204030204" pitchFamily="34" charset="0"/>
              <a:buAutoNum type="arabicPeriod"/>
            </a:pPr>
            <a:r>
              <a:rPr lang="ru-RU" altLang="ru-RU" sz="1800">
                <a:latin typeface="Arial" panose="020B0604020202020204" pitchFamily="34" charset="0"/>
                <a:cs typeface="Arial" panose="020B0604020202020204" pitchFamily="34" charset="0"/>
              </a:rPr>
              <a:t>Календарные планы производства работ на годовую программу строительно-монтажной организации.</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EA4E82A6-70DA-4F00-B34E-D6899C85FE01}"/>
              </a:ext>
            </a:extLst>
          </p:cNvPr>
          <p:cNvSpPr>
            <a:spLocks noGrp="1" noChangeArrowheads="1"/>
          </p:cNvSpPr>
          <p:nvPr>
            <p:ph type="title"/>
          </p:nvPr>
        </p:nvSpPr>
        <p:spPr>
          <a:xfrm>
            <a:off x="457200" y="274638"/>
            <a:ext cx="8229600" cy="725487"/>
          </a:xfrm>
        </p:spPr>
        <p:txBody>
          <a:bodyPr/>
          <a:lstStyle/>
          <a:p>
            <a:r>
              <a:rPr lang="ru-RU" altLang="ru-RU" sz="2400" b="1">
                <a:latin typeface="Arial Black" panose="020B0A04020102020204" pitchFamily="34" charset="0"/>
                <a:cs typeface="Arial" panose="020B0604020202020204" pitchFamily="34" charset="0"/>
              </a:rPr>
              <a:t>Порядок разработки календарного плана</a:t>
            </a:r>
            <a:endParaRPr lang="ru-RU" altLang="ru-RU" sz="2400">
              <a:latin typeface="Arial Black" panose="020B0A04020102020204" pitchFamily="34" charset="0"/>
              <a:cs typeface="Arial" panose="020B0604020202020204" pitchFamily="34" charset="0"/>
            </a:endParaRPr>
          </a:p>
        </p:txBody>
      </p:sp>
      <p:sp>
        <p:nvSpPr>
          <p:cNvPr id="3" name="Содержимое 2">
            <a:extLst>
              <a:ext uri="{FF2B5EF4-FFF2-40B4-BE49-F238E27FC236}">
                <a16:creationId xmlns:a16="http://schemas.microsoft.com/office/drawing/2014/main" id="{FA90B373-7112-4451-9B58-B8D40569CC35}"/>
              </a:ext>
            </a:extLst>
          </p:cNvPr>
          <p:cNvSpPr>
            <a:spLocks noGrp="1"/>
          </p:cNvSpPr>
          <p:nvPr>
            <p:ph idx="1"/>
          </p:nvPr>
        </p:nvSpPr>
        <p:spPr>
          <a:xfrm>
            <a:off x="457200" y="1722438"/>
            <a:ext cx="8229600" cy="4824412"/>
          </a:xfrm>
        </p:spPr>
        <p:txBody>
          <a:bodyPr rtlCol="0">
            <a:normAutofit/>
          </a:bodyPr>
          <a:lstStyle/>
          <a:p>
            <a:pPr marL="420624" indent="-384048" fontAlgn="auto">
              <a:spcAft>
                <a:spcPts val="0"/>
              </a:spcAft>
              <a:buFont typeface="Arial" charset="0"/>
              <a:buNone/>
              <a:defRPr/>
            </a:pPr>
            <a:r>
              <a:rPr lang="ru-RU" sz="1600" b="1" dirty="0">
                <a:latin typeface="Arial" pitchFamily="34" charset="0"/>
                <a:cs typeface="Arial" pitchFamily="34" charset="0"/>
              </a:rPr>
              <a:t>В общем виде </a:t>
            </a:r>
          </a:p>
          <a:p>
            <a:pPr marL="420624" indent="-384048" fontAlgn="auto">
              <a:spcAft>
                <a:spcPts val="0"/>
              </a:spcAft>
              <a:buFont typeface="+mj-lt"/>
              <a:buAutoNum type="arabicPeriod"/>
              <a:defRPr/>
            </a:pPr>
            <a:r>
              <a:rPr lang="ru-RU" sz="1600" dirty="0">
                <a:latin typeface="Arial" pitchFamily="34" charset="0"/>
                <a:cs typeface="Arial" pitchFamily="34" charset="0"/>
              </a:rPr>
              <a:t>Составляется перечень (номенклатура) работ;</a:t>
            </a:r>
          </a:p>
          <a:p>
            <a:pPr marL="420624" indent="-384048" fontAlgn="auto">
              <a:spcAft>
                <a:spcPts val="0"/>
              </a:spcAft>
              <a:buFont typeface="+mj-lt"/>
              <a:buAutoNum type="arabicPeriod"/>
              <a:defRPr/>
            </a:pPr>
            <a:r>
              <a:rPr lang="ru-RU" sz="1600" dirty="0">
                <a:latin typeface="Arial" pitchFamily="34" charset="0"/>
                <a:cs typeface="Arial" pitchFamily="34" charset="0"/>
              </a:rPr>
              <a:t>В соответствие с номенклатурой по каждому виду работ определяются их объемы;</a:t>
            </a:r>
          </a:p>
          <a:p>
            <a:pPr marL="420624" indent="-384048" fontAlgn="auto">
              <a:spcAft>
                <a:spcPts val="0"/>
              </a:spcAft>
              <a:buFont typeface="+mj-lt"/>
              <a:buAutoNum type="arabicPeriod"/>
              <a:defRPr/>
            </a:pPr>
            <a:r>
              <a:rPr lang="ru-RU" sz="1600" dirty="0">
                <a:latin typeface="Arial" pitchFamily="34" charset="0"/>
                <a:cs typeface="Arial" pitchFamily="34" charset="0"/>
              </a:rPr>
              <a:t>Производится выбор методов производства основных работ и ведущих машин;</a:t>
            </a:r>
          </a:p>
          <a:p>
            <a:pPr marL="420624" indent="-384048" fontAlgn="auto">
              <a:spcAft>
                <a:spcPts val="0"/>
              </a:spcAft>
              <a:buFont typeface="+mj-lt"/>
              <a:buAutoNum type="arabicPeriod"/>
              <a:defRPr/>
            </a:pPr>
            <a:r>
              <a:rPr lang="ru-RU" sz="1600" dirty="0">
                <a:latin typeface="Arial" pitchFamily="34" charset="0"/>
                <a:cs typeface="Arial" pitchFamily="34" charset="0"/>
              </a:rPr>
              <a:t>Рассчитывается нормативная </a:t>
            </a:r>
            <a:r>
              <a:rPr lang="ru-RU" sz="1600" dirty="0" err="1">
                <a:latin typeface="Arial" pitchFamily="34" charset="0"/>
                <a:cs typeface="Arial" pitchFamily="34" charset="0"/>
              </a:rPr>
              <a:t>машинно</a:t>
            </a:r>
            <a:r>
              <a:rPr lang="ru-RU" sz="1600" dirty="0">
                <a:latin typeface="Arial" pitchFamily="34" charset="0"/>
                <a:cs typeface="Arial" pitchFamily="34" charset="0"/>
              </a:rPr>
              <a:t>- и трудоемкость;</a:t>
            </a:r>
          </a:p>
          <a:p>
            <a:pPr marL="420624" indent="-384048" fontAlgn="auto">
              <a:spcAft>
                <a:spcPts val="0"/>
              </a:spcAft>
              <a:buFont typeface="+mj-lt"/>
              <a:buAutoNum type="arabicPeriod"/>
              <a:defRPr/>
            </a:pPr>
            <a:r>
              <a:rPr lang="ru-RU" sz="1600" dirty="0">
                <a:latin typeface="Arial" pitchFamily="34" charset="0"/>
                <a:cs typeface="Arial" pitchFamily="34" charset="0"/>
              </a:rPr>
              <a:t>Определяется состав бригад и звеньев;</a:t>
            </a:r>
          </a:p>
          <a:p>
            <a:pPr marL="420624" indent="-384048" fontAlgn="auto">
              <a:spcAft>
                <a:spcPts val="0"/>
              </a:spcAft>
              <a:buFont typeface="+mj-lt"/>
              <a:buAutoNum type="arabicPeriod"/>
              <a:defRPr/>
            </a:pPr>
            <a:r>
              <a:rPr lang="ru-RU" sz="1600" dirty="0">
                <a:latin typeface="Arial" pitchFamily="34" charset="0"/>
                <a:cs typeface="Arial" pitchFamily="34" charset="0"/>
              </a:rPr>
              <a:t>Определяется технологическая последовательность выполнения работ;</a:t>
            </a:r>
          </a:p>
          <a:p>
            <a:pPr marL="420624" indent="-384048" fontAlgn="auto">
              <a:spcAft>
                <a:spcPts val="0"/>
              </a:spcAft>
              <a:buFont typeface="+mj-lt"/>
              <a:buAutoNum type="arabicPeriod"/>
              <a:defRPr/>
            </a:pPr>
            <a:r>
              <a:rPr lang="ru-RU" sz="1600" dirty="0">
                <a:latin typeface="Arial" pitchFamily="34" charset="0"/>
                <a:cs typeface="Arial" pitchFamily="34" charset="0"/>
              </a:rPr>
              <a:t>Устанавливается сменность работ;</a:t>
            </a:r>
          </a:p>
          <a:p>
            <a:pPr marL="420624" indent="-384048" fontAlgn="auto">
              <a:spcAft>
                <a:spcPts val="0"/>
              </a:spcAft>
              <a:buFont typeface="+mj-lt"/>
              <a:buAutoNum type="arabicPeriod"/>
              <a:defRPr/>
            </a:pPr>
            <a:r>
              <a:rPr lang="ru-RU" sz="1600" dirty="0">
                <a:latin typeface="Arial" pitchFamily="34" charset="0"/>
                <a:cs typeface="Arial" pitchFamily="34" charset="0"/>
              </a:rPr>
              <a:t>Определяется продолжительность работ и их совмещение, корректируются число исполнителей и сменность;</a:t>
            </a:r>
          </a:p>
          <a:p>
            <a:pPr marL="420624" indent="-384048" fontAlgn="auto">
              <a:spcAft>
                <a:spcPts val="0"/>
              </a:spcAft>
              <a:buFont typeface="+mj-lt"/>
              <a:buAutoNum type="arabicPeriod"/>
              <a:defRPr/>
            </a:pPr>
            <a:r>
              <a:rPr lang="ru-RU" sz="1600" dirty="0">
                <a:latin typeface="Arial" pitchFamily="34" charset="0"/>
                <a:cs typeface="Arial" pitchFamily="34" charset="0"/>
              </a:rPr>
              <a:t>Сопоставляется расчетная продолжительность с нормативной и вносятся коррективы;</a:t>
            </a:r>
          </a:p>
          <a:p>
            <a:pPr marL="420624" indent="-384048" fontAlgn="auto">
              <a:spcAft>
                <a:spcPts val="0"/>
              </a:spcAft>
              <a:buFont typeface="+mj-lt"/>
              <a:buAutoNum type="arabicPeriod"/>
              <a:defRPr/>
            </a:pPr>
            <a:r>
              <a:rPr lang="ru-RU" sz="1600" dirty="0">
                <a:latin typeface="Arial" pitchFamily="34" charset="0"/>
                <a:cs typeface="Arial" pitchFamily="34" charset="0"/>
              </a:rPr>
              <a:t>На основе выполненного плана разрабатываются графики потребности в ресурсах.</a:t>
            </a:r>
          </a:p>
          <a:p>
            <a:pPr fontAlgn="auto">
              <a:spcAft>
                <a:spcPts val="0"/>
              </a:spcAft>
              <a:buFont typeface="+mj-lt"/>
              <a:buAutoNum type="arabicPeriod"/>
              <a:defRPr/>
            </a:pPr>
            <a:endParaRPr lang="ru-RU" sz="16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D992653-A2B4-4E3B-BEF1-37822E1BF205}"/>
              </a:ext>
            </a:extLst>
          </p:cNvPr>
          <p:cNvSpPr>
            <a:spLocks noGrp="1" noChangeArrowheads="1"/>
          </p:cNvSpPr>
          <p:nvPr>
            <p:ph type="title"/>
          </p:nvPr>
        </p:nvSpPr>
        <p:spPr>
          <a:xfrm>
            <a:off x="395288" y="404813"/>
            <a:ext cx="8229600" cy="500062"/>
          </a:xfrm>
        </p:spPr>
        <p:txBody>
          <a:bodyPr/>
          <a:lstStyle/>
          <a:p>
            <a:r>
              <a:rPr lang="ru-RU" altLang="ru-RU" sz="2400" b="1">
                <a:latin typeface="Arial Black" panose="020B0A04020102020204" pitchFamily="34" charset="0"/>
              </a:rPr>
              <a:t>Задачи КП</a:t>
            </a:r>
          </a:p>
        </p:txBody>
      </p:sp>
      <p:sp>
        <p:nvSpPr>
          <p:cNvPr id="38915" name="Rectangle 3">
            <a:extLst>
              <a:ext uri="{FF2B5EF4-FFF2-40B4-BE49-F238E27FC236}">
                <a16:creationId xmlns:a16="http://schemas.microsoft.com/office/drawing/2014/main" id="{AF45AC74-90E9-4D9D-BAA2-7F1C158207F2}"/>
              </a:ext>
            </a:extLst>
          </p:cNvPr>
          <p:cNvSpPr>
            <a:spLocks noGrp="1" noChangeArrowheads="1"/>
          </p:cNvSpPr>
          <p:nvPr>
            <p:ph idx="1"/>
          </p:nvPr>
        </p:nvSpPr>
        <p:spPr>
          <a:xfrm>
            <a:off x="285750" y="1847850"/>
            <a:ext cx="8572500" cy="4873625"/>
          </a:xfrm>
        </p:spPr>
        <p:txBody>
          <a:bodyPr/>
          <a:lstStyle/>
          <a:p>
            <a:pPr marL="419100" indent="-382588">
              <a:lnSpc>
                <a:spcPct val="90000"/>
              </a:lnSpc>
              <a:buFont typeface="Calibri" panose="020F0502020204030204" pitchFamily="34" charset="0"/>
              <a:buAutoNum type="arabicPeriod"/>
            </a:pPr>
            <a:r>
              <a:rPr lang="ru-RU" altLang="ru-RU" sz="1600">
                <a:latin typeface="Arial" panose="020B0604020202020204" pitchFamily="34" charset="0"/>
                <a:cs typeface="Arial" panose="020B0604020202020204" pitchFamily="34" charset="0"/>
              </a:rPr>
              <a:t>К задачам автоматизированной разработки КП относят: определение очередности производства работ, установление состава и характера выполнения работ, технологических условий выполнения, количества необходимых ресурсов для их осуществления др. а также их оптимизация </a:t>
            </a:r>
          </a:p>
          <a:p>
            <a:pPr marL="419100" indent="-382588">
              <a:lnSpc>
                <a:spcPct val="90000"/>
              </a:lnSpc>
              <a:buFont typeface="Calibri" panose="020F0502020204030204" pitchFamily="34" charset="0"/>
              <a:buAutoNum type="arabicPeriod"/>
            </a:pPr>
            <a:r>
              <a:rPr lang="ru-RU" altLang="ru-RU" sz="1600">
                <a:latin typeface="Arial" panose="020B0604020202020204" pitchFamily="34" charset="0"/>
                <a:cs typeface="Arial" panose="020B0604020202020204" pitchFamily="34" charset="0"/>
              </a:rPr>
              <a:t>При расчете КП основными критериями являются: </a:t>
            </a:r>
          </a:p>
          <a:p>
            <a:pPr marL="419100" indent="-382588">
              <a:lnSpc>
                <a:spcPct val="90000"/>
              </a:lnSpc>
              <a:buFont typeface="Calibri" panose="020F0502020204030204" pitchFamily="34" charset="0"/>
              <a:buAutoNum type="arabicPeriod"/>
            </a:pPr>
            <a:r>
              <a:rPr lang="ru-RU" altLang="ru-RU" sz="1600">
                <a:latin typeface="Arial" panose="020B0604020202020204" pitchFamily="34" charset="0"/>
                <a:cs typeface="Arial" panose="020B0604020202020204" pitchFamily="34" charset="0"/>
              </a:rPr>
              <a:t>минимизация отклонений от заданных сроков;</a:t>
            </a:r>
          </a:p>
          <a:p>
            <a:pPr marL="419100" indent="-382588">
              <a:lnSpc>
                <a:spcPct val="90000"/>
              </a:lnSpc>
              <a:buFont typeface="Calibri" panose="020F0502020204030204" pitchFamily="34" charset="0"/>
              <a:buAutoNum type="arabicPeriod"/>
            </a:pPr>
            <a:r>
              <a:rPr lang="ru-RU" altLang="ru-RU" sz="1600">
                <a:latin typeface="Arial" panose="020B0604020202020204" pitchFamily="34" charset="0"/>
                <a:cs typeface="Arial" panose="020B0604020202020204" pitchFamily="34" charset="0"/>
              </a:rPr>
              <a:t>максимизация объемов выпускаемой продукции (ввод объектов); </a:t>
            </a:r>
          </a:p>
          <a:p>
            <a:pPr marL="419100" indent="-382588">
              <a:lnSpc>
                <a:spcPct val="90000"/>
              </a:lnSpc>
              <a:buFont typeface="Calibri" panose="020F0502020204030204" pitchFamily="34" charset="0"/>
              <a:buAutoNum type="arabicPeriod"/>
            </a:pPr>
            <a:r>
              <a:rPr lang="ru-RU" altLang="ru-RU" sz="1600">
                <a:latin typeface="Arial" panose="020B0604020202020204" pitchFamily="34" charset="0"/>
                <a:cs typeface="Arial" panose="020B0604020202020204" pitchFamily="34" charset="0"/>
              </a:rPr>
              <a:t>максимизация прибыли; минимизация производственных потерь строительно-монтажной организации; </a:t>
            </a:r>
          </a:p>
          <a:p>
            <a:pPr marL="419100" indent="-382588">
              <a:lnSpc>
                <a:spcPct val="90000"/>
              </a:lnSpc>
              <a:buFont typeface="Calibri" panose="020F0502020204030204" pitchFamily="34" charset="0"/>
              <a:buAutoNum type="arabicPeriod"/>
            </a:pPr>
            <a:r>
              <a:rPr lang="ru-RU" altLang="ru-RU" sz="1600">
                <a:latin typeface="Arial" panose="020B0604020202020204" pitchFamily="34" charset="0"/>
                <a:cs typeface="Arial" panose="020B0604020202020204" pitchFamily="34" charset="0"/>
              </a:rPr>
              <a:t>минимизация стоимости строительства ; </a:t>
            </a:r>
          </a:p>
          <a:p>
            <a:pPr marL="419100" indent="-382588">
              <a:lnSpc>
                <a:spcPct val="90000"/>
              </a:lnSpc>
              <a:buFont typeface="Calibri" panose="020F0502020204030204" pitchFamily="34" charset="0"/>
              <a:buAutoNum type="arabicPeriod"/>
            </a:pPr>
            <a:r>
              <a:rPr lang="ru-RU" altLang="ru-RU" sz="1600">
                <a:latin typeface="Arial" panose="020B0604020202020204" pitchFamily="34" charset="0"/>
                <a:cs typeface="Arial" panose="020B0604020202020204" pitchFamily="34" charset="0"/>
              </a:rPr>
              <a:t>минимизация объемов используемых ресурсов. </a:t>
            </a:r>
          </a:p>
        </p:txBody>
      </p:sp>
      <p:sp>
        <p:nvSpPr>
          <p:cNvPr id="38916" name="Номер слайда 1">
            <a:extLst>
              <a:ext uri="{FF2B5EF4-FFF2-40B4-BE49-F238E27FC236}">
                <a16:creationId xmlns:a16="http://schemas.microsoft.com/office/drawing/2014/main" id="{54F720F9-2EF2-49D0-BAF2-F6F449BEE55B}"/>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EDFE35A4-335C-4478-BFB8-036B211AEA2E}" type="slidenum">
              <a:rPr lang="ru-RU" altLang="ru-RU" sz="1200">
                <a:solidFill>
                  <a:srgbClr val="898989"/>
                </a:solidFill>
                <a:latin typeface="Arial" panose="020B0604020202020204" pitchFamily="34" charset="0"/>
              </a:rPr>
              <a:pPr eaLnBrk="1" hangingPunct="1">
                <a:spcBef>
                  <a:spcPct val="0"/>
                </a:spcBef>
                <a:buFontTx/>
                <a:buNone/>
              </a:pPr>
              <a:t>25</a:t>
            </a:fld>
            <a:endParaRPr lang="ru-RU" altLang="ru-RU" sz="1200">
              <a:solidFill>
                <a:srgbClr val="89898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4">
            <a:extLst>
              <a:ext uri="{FF2B5EF4-FFF2-40B4-BE49-F238E27FC236}">
                <a16:creationId xmlns:a16="http://schemas.microsoft.com/office/drawing/2014/main" id="{EC997F07-8ED1-4DFE-9FB3-EDB163EB21E0}"/>
              </a:ext>
            </a:extLst>
          </p:cNvPr>
          <p:cNvSpPr>
            <a:spLocks noGrp="1"/>
          </p:cNvSpPr>
          <p:nvPr>
            <p:ph type="title"/>
          </p:nvPr>
        </p:nvSpPr>
        <p:spPr>
          <a:xfrm>
            <a:off x="142875" y="115888"/>
            <a:ext cx="8966200" cy="1143000"/>
          </a:xfrm>
        </p:spPr>
        <p:txBody>
          <a:bodyPr rtlCol="0">
            <a:normAutofit fontScale="90000"/>
          </a:bodyPr>
          <a:lstStyle/>
          <a:p>
            <a:pPr fontAlgn="auto">
              <a:spcAft>
                <a:spcPts val="0"/>
              </a:spcAft>
              <a:defRPr/>
            </a:pPr>
            <a:r>
              <a:rPr lang="ru-RU" altLang="ru-RU" sz="2400" b="1">
                <a:latin typeface="Arial Black" panose="020B0A04020102020204" pitchFamily="34" charset="0"/>
              </a:rPr>
              <a:t>График строительства подземной части 6-секционного крупнопанельного дома на ленточном фундаменте</a:t>
            </a:r>
          </a:p>
        </p:txBody>
      </p:sp>
      <p:sp>
        <p:nvSpPr>
          <p:cNvPr id="39939" name="Номер слайда 1">
            <a:extLst>
              <a:ext uri="{FF2B5EF4-FFF2-40B4-BE49-F238E27FC236}">
                <a16:creationId xmlns:a16="http://schemas.microsoft.com/office/drawing/2014/main" id="{0C27F9B1-E932-4FDF-8B00-58FA952EA64D}"/>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B35E36ED-BDDB-487D-B28E-5A7C54D14A0F}" type="slidenum">
              <a:rPr lang="ru-RU" altLang="ru-RU" sz="1200">
                <a:solidFill>
                  <a:srgbClr val="898989"/>
                </a:solidFill>
                <a:latin typeface="Arial" panose="020B0604020202020204" pitchFamily="34" charset="0"/>
              </a:rPr>
              <a:pPr eaLnBrk="1" hangingPunct="1">
                <a:spcBef>
                  <a:spcPct val="0"/>
                </a:spcBef>
                <a:buFontTx/>
                <a:buNone/>
              </a:pPr>
              <a:t>26</a:t>
            </a:fld>
            <a:endParaRPr lang="ru-RU" altLang="ru-RU" sz="1200">
              <a:solidFill>
                <a:srgbClr val="898989"/>
              </a:solidFill>
              <a:latin typeface="Arial" panose="020B0604020202020204" pitchFamily="34" charset="0"/>
            </a:endParaRPr>
          </a:p>
        </p:txBody>
      </p:sp>
      <p:pic>
        <p:nvPicPr>
          <p:cNvPr id="39940" name="Picture 3">
            <a:extLst>
              <a:ext uri="{FF2B5EF4-FFF2-40B4-BE49-F238E27FC236}">
                <a16:creationId xmlns:a16="http://schemas.microsoft.com/office/drawing/2014/main" id="{2AA73A20-E7C5-4603-8B66-268D1EF60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357313"/>
            <a:ext cx="885825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a:extLst>
              <a:ext uri="{FF2B5EF4-FFF2-40B4-BE49-F238E27FC236}">
                <a16:creationId xmlns:a16="http://schemas.microsoft.com/office/drawing/2014/main" id="{9CBC8B97-3B0D-43B4-8FDB-FD624363E1BE}"/>
              </a:ext>
            </a:extLst>
          </p:cNvPr>
          <p:cNvSpPr>
            <a:spLocks noGrp="1" noChangeArrowheads="1"/>
          </p:cNvSpPr>
          <p:nvPr>
            <p:ph type="title"/>
          </p:nvPr>
        </p:nvSpPr>
        <p:spPr>
          <a:xfrm>
            <a:off x="420688" y="115888"/>
            <a:ext cx="8229600" cy="563562"/>
          </a:xfrm>
        </p:spPr>
        <p:txBody>
          <a:bodyPr/>
          <a:lstStyle/>
          <a:p>
            <a:r>
              <a:rPr lang="ru-RU" altLang="ru-RU" sz="2400">
                <a:latin typeface="Arial Black" panose="020B0A04020102020204" pitchFamily="34" charset="0"/>
              </a:rPr>
              <a:t>Детализация работ</a:t>
            </a:r>
          </a:p>
        </p:txBody>
      </p:sp>
      <p:sp>
        <p:nvSpPr>
          <p:cNvPr id="40963" name="Прямоугольник 3">
            <a:extLst>
              <a:ext uri="{FF2B5EF4-FFF2-40B4-BE49-F238E27FC236}">
                <a16:creationId xmlns:a16="http://schemas.microsoft.com/office/drawing/2014/main" id="{EB48CA6B-38F2-4B40-817D-E2774DF394EE}"/>
              </a:ext>
            </a:extLst>
          </p:cNvPr>
          <p:cNvSpPr>
            <a:spLocks noChangeArrowheads="1"/>
          </p:cNvSpPr>
          <p:nvPr/>
        </p:nvSpPr>
        <p:spPr bwMode="auto">
          <a:xfrm>
            <a:off x="284163" y="1814513"/>
            <a:ext cx="85026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400">
                <a:latin typeface="Arial" panose="020B0604020202020204" pitchFamily="34" charset="0"/>
                <a:cs typeface="Arial" panose="020B0604020202020204" pitchFamily="34" charset="0"/>
              </a:rPr>
              <a:t>При выполнении многих сложных проектов необходимо использовать организованный, систематизированный подход с целью дальнейшего деления проекта таким образом, чтобы между всеми его элементами были установлены правильные взаимосвязи и чтобы ни один элемент не был пропущен. Если это сделано должным образом, результат окажется весьма полезным во многих отношениях.</a:t>
            </a:r>
          </a:p>
          <a:p>
            <a:pPr eaLnBrk="1" hangingPunct="1">
              <a:spcBef>
                <a:spcPct val="0"/>
              </a:spcBef>
              <a:buFontTx/>
              <a:buNone/>
            </a:pPr>
            <a:r>
              <a:rPr lang="ru-RU" altLang="ru-RU" sz="1400">
                <a:latin typeface="Arial" panose="020B0604020202020204" pitchFamily="34" charset="0"/>
                <a:cs typeface="Arial" panose="020B0604020202020204" pitchFamily="34" charset="0"/>
              </a:rPr>
              <a:t>В большинстве проектов работу целесообразно детализировать по неделям. Это означает, что задачи планируются на основании числа недель, выделенных на их выполнение. Понедельное распределение задач более удобно для многих, поскольку завершение задачи к концу недели кажется более нормальным, чем завершение его в понедельник или вторник.</a:t>
            </a:r>
          </a:p>
          <a:p>
            <a:pPr eaLnBrk="1" hangingPunct="1">
              <a:spcBef>
                <a:spcPct val="0"/>
              </a:spcBef>
              <a:buFontTx/>
              <a:buNone/>
            </a:pPr>
            <a:endParaRPr lang="ru-RU" altLang="ru-RU"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21B60A-7965-44AE-B30C-2D1B9172AB23}"/>
              </a:ext>
            </a:extLst>
          </p:cNvPr>
          <p:cNvSpPr txBox="1"/>
          <p:nvPr/>
        </p:nvSpPr>
        <p:spPr>
          <a:xfrm>
            <a:off x="284163" y="3905250"/>
            <a:ext cx="6053137" cy="2246313"/>
          </a:xfrm>
          <a:prstGeom prst="rect">
            <a:avLst/>
          </a:prstGeom>
          <a:noFill/>
        </p:spPr>
        <p:txBody>
          <a:bodyPr>
            <a:spAutoFit/>
          </a:bodyPr>
          <a:lstStyle/>
          <a:p>
            <a:pPr eaLnBrk="1" fontAlgn="auto" hangingPunct="1">
              <a:spcBef>
                <a:spcPts val="0"/>
              </a:spcBef>
              <a:spcAft>
                <a:spcPts val="0"/>
              </a:spcAft>
              <a:defRPr/>
            </a:pPr>
            <a:r>
              <a:rPr lang="ru-RU" sz="1400" dirty="0">
                <a:latin typeface="+mn-lt"/>
                <a:cs typeface="Arial" pitchFamily="34" charset="0"/>
              </a:rPr>
              <a:t>Детализация работ выполняет следующие цели:</a:t>
            </a:r>
          </a:p>
          <a:p>
            <a:pPr marL="180975" indent="-180975" eaLnBrk="1" fontAlgn="auto" hangingPunct="1">
              <a:spcBef>
                <a:spcPts val="0"/>
              </a:spcBef>
              <a:spcAft>
                <a:spcPts val="0"/>
              </a:spcAft>
              <a:defRPr/>
            </a:pPr>
            <a:r>
              <a:rPr lang="ru-RU" sz="1400" dirty="0">
                <a:latin typeface="+mn-lt"/>
                <a:cs typeface="Arial" pitchFamily="34" charset="0"/>
              </a:rPr>
              <a:t>        1. Обеспечение планирования всех необходимых работ проекта</a:t>
            </a:r>
          </a:p>
          <a:p>
            <a:pPr marL="180975" indent="-180975" eaLnBrk="1" fontAlgn="auto" hangingPunct="1">
              <a:spcBef>
                <a:spcPts val="0"/>
              </a:spcBef>
              <a:spcAft>
                <a:spcPts val="0"/>
              </a:spcAft>
              <a:defRPr/>
            </a:pPr>
            <a:r>
              <a:rPr lang="ru-RU" sz="1400" dirty="0">
                <a:latin typeface="+mn-lt"/>
                <a:cs typeface="Arial" pitchFamily="34" charset="0"/>
              </a:rPr>
              <a:t>        2. Обеспечение отсутствия работ, не связанных с реализацией проекта.</a:t>
            </a:r>
          </a:p>
          <a:p>
            <a:pPr marL="180975" indent="-180975" eaLnBrk="1" fontAlgn="auto" hangingPunct="1">
              <a:spcBef>
                <a:spcPts val="0"/>
              </a:spcBef>
              <a:spcAft>
                <a:spcPts val="0"/>
              </a:spcAft>
              <a:defRPr/>
            </a:pPr>
            <a:r>
              <a:rPr lang="ru-RU" sz="1400" dirty="0">
                <a:latin typeface="+mn-lt"/>
                <a:cs typeface="Arial" pitchFamily="34" charset="0"/>
              </a:rPr>
              <a:t>Детализация работ позволит ответить на следующие вопросы:</a:t>
            </a:r>
          </a:p>
          <a:p>
            <a:pPr marL="180975" indent="-180975" eaLnBrk="1" fontAlgn="auto" hangingPunct="1">
              <a:spcBef>
                <a:spcPts val="0"/>
              </a:spcBef>
              <a:spcAft>
                <a:spcPts val="0"/>
              </a:spcAft>
              <a:buFont typeface="Arial" pitchFamily="34" charset="0"/>
              <a:buChar char="•"/>
              <a:defRPr/>
            </a:pPr>
            <a:r>
              <a:rPr lang="ru-RU" sz="1400" b="1" dirty="0">
                <a:latin typeface="+mn-lt"/>
                <a:cs typeface="Arial" pitchFamily="34" charset="0"/>
              </a:rPr>
              <a:t> что</a:t>
            </a:r>
            <a:r>
              <a:rPr lang="ru-RU" sz="1400" dirty="0">
                <a:latin typeface="+mn-lt"/>
                <a:cs typeface="Arial" pitchFamily="34" charset="0"/>
              </a:rPr>
              <a:t> нужно сделать (определить продукты проекта);</a:t>
            </a:r>
            <a:endParaRPr lang="ru-RU" sz="1400" b="1" dirty="0">
              <a:latin typeface="+mn-lt"/>
              <a:cs typeface="Arial" pitchFamily="34" charset="0"/>
            </a:endParaRPr>
          </a:p>
          <a:p>
            <a:pPr marL="180975" indent="-180975" eaLnBrk="1" fontAlgn="auto" hangingPunct="1">
              <a:spcBef>
                <a:spcPts val="0"/>
              </a:spcBef>
              <a:spcAft>
                <a:spcPts val="0"/>
              </a:spcAft>
              <a:buFont typeface="Arial" pitchFamily="34" charset="0"/>
              <a:buChar char="•"/>
              <a:defRPr/>
            </a:pPr>
            <a:r>
              <a:rPr lang="ru-RU" sz="1400" b="1" dirty="0">
                <a:latin typeface="+mn-lt"/>
                <a:cs typeface="Arial" pitchFamily="34" charset="0"/>
              </a:rPr>
              <a:t> как</a:t>
            </a:r>
            <a:r>
              <a:rPr lang="ru-RU" sz="1400" dirty="0">
                <a:latin typeface="+mn-lt"/>
                <a:cs typeface="Arial" pitchFamily="34" charset="0"/>
              </a:rPr>
              <a:t> это нужно будет делать (определить технологические этапы проекта);</a:t>
            </a:r>
            <a:endParaRPr lang="ru-RU" sz="1400" b="1" dirty="0">
              <a:latin typeface="+mn-lt"/>
              <a:cs typeface="Arial" pitchFamily="34" charset="0"/>
            </a:endParaRPr>
          </a:p>
          <a:p>
            <a:pPr marL="180975" indent="-180975" eaLnBrk="1" fontAlgn="auto" hangingPunct="1">
              <a:spcBef>
                <a:spcPts val="0"/>
              </a:spcBef>
              <a:spcAft>
                <a:spcPts val="0"/>
              </a:spcAft>
              <a:buFont typeface="Arial" pitchFamily="34" charset="0"/>
              <a:buChar char="•"/>
              <a:defRPr/>
            </a:pPr>
            <a:r>
              <a:rPr lang="ru-RU" sz="1400" b="1" dirty="0">
                <a:latin typeface="+mn-lt"/>
                <a:cs typeface="Arial" pitchFamily="34" charset="0"/>
              </a:rPr>
              <a:t> кто</a:t>
            </a:r>
            <a:r>
              <a:rPr lang="ru-RU" sz="1400" dirty="0">
                <a:latin typeface="+mn-lt"/>
                <a:cs typeface="Arial" pitchFamily="34" charset="0"/>
              </a:rPr>
              <a:t> это будет делать (определить исполнителей, соисполнителей, субподрядчиков);</a:t>
            </a:r>
          </a:p>
          <a:p>
            <a:pPr marL="180975" indent="-180975" eaLnBrk="1" fontAlgn="auto" hangingPunct="1">
              <a:spcBef>
                <a:spcPts val="0"/>
              </a:spcBef>
              <a:spcAft>
                <a:spcPts val="0"/>
              </a:spcAft>
              <a:buFont typeface="Arial" pitchFamily="34" charset="0"/>
              <a:buChar char="•"/>
              <a:defRPr/>
            </a:pPr>
            <a:r>
              <a:rPr lang="ru-RU" sz="1400" b="1" dirty="0">
                <a:latin typeface="+mn-lt"/>
                <a:cs typeface="Arial" pitchFamily="34" charset="0"/>
              </a:rPr>
              <a:t> кто и в какой форме</a:t>
            </a:r>
            <a:r>
              <a:rPr lang="ru-RU" sz="1400" dirty="0">
                <a:latin typeface="+mn-lt"/>
                <a:cs typeface="Arial" pitchFamily="34" charset="0"/>
              </a:rPr>
              <a:t> будет оплачивать работы (определить, какие и с кем будут заключены контракты).</a:t>
            </a:r>
            <a:endParaRPr lang="ru-RU" sz="1600" dirty="0">
              <a:latin typeface="+mn-lt"/>
              <a:cs typeface="Arial" pitchFamily="34" charset="0"/>
            </a:endParaRPr>
          </a:p>
        </p:txBody>
      </p:sp>
      <p:pic>
        <p:nvPicPr>
          <p:cNvPr id="40965" name="Picture 2" descr="Формирование команды для реализации проекта - Управление - реферат - KazEdu.kz">
            <a:extLst>
              <a:ext uri="{FF2B5EF4-FFF2-40B4-BE49-F238E27FC236}">
                <a16:creationId xmlns:a16="http://schemas.microsoft.com/office/drawing/2014/main" id="{1718F32A-D53C-4924-9B7D-C0491A043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3905250"/>
            <a:ext cx="2519362"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a:extLst>
              <a:ext uri="{FF2B5EF4-FFF2-40B4-BE49-F238E27FC236}">
                <a16:creationId xmlns:a16="http://schemas.microsoft.com/office/drawing/2014/main" id="{365F9FA6-C763-4BA2-86F7-19A842B96FEB}"/>
              </a:ext>
            </a:extLst>
          </p:cNvPr>
          <p:cNvGraphicFramePr>
            <a:graphicFrameLocks noChangeAspect="1"/>
          </p:cNvGraphicFramePr>
          <p:nvPr/>
        </p:nvGraphicFramePr>
        <p:xfrm>
          <a:off x="214313" y="1828800"/>
          <a:ext cx="5294312" cy="4552950"/>
        </p:xfrm>
        <a:graphic>
          <a:graphicData uri="http://schemas.openxmlformats.org/presentationml/2006/ole">
            <mc:AlternateContent xmlns:mc="http://schemas.openxmlformats.org/markup-compatibility/2006">
              <mc:Choice xmlns:v="urn:schemas-microsoft-com:vml" Requires="v">
                <p:oleObj spid="_x0000_s41989" name="Visio" r:id="rId3" imgW="6398372" imgH="4762513" progId="Visio.Drawing.11">
                  <p:embed/>
                </p:oleObj>
              </mc:Choice>
              <mc:Fallback>
                <p:oleObj name="Visio" r:id="rId3" imgW="6398372" imgH="4762513"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28800"/>
                        <a:ext cx="5294312"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7" name="Заголовок 1">
            <a:extLst>
              <a:ext uri="{FF2B5EF4-FFF2-40B4-BE49-F238E27FC236}">
                <a16:creationId xmlns:a16="http://schemas.microsoft.com/office/drawing/2014/main" id="{A95FB418-F1D1-41D3-A67C-4E6BB78D9249}"/>
              </a:ext>
            </a:extLst>
          </p:cNvPr>
          <p:cNvSpPr>
            <a:spLocks noGrp="1" noChangeArrowheads="1"/>
          </p:cNvSpPr>
          <p:nvPr>
            <p:ph type="title"/>
          </p:nvPr>
        </p:nvSpPr>
        <p:spPr>
          <a:xfrm>
            <a:off x="571500" y="44450"/>
            <a:ext cx="8153400" cy="720725"/>
          </a:xfrm>
        </p:spPr>
        <p:txBody>
          <a:bodyPr/>
          <a:lstStyle/>
          <a:p>
            <a:r>
              <a:rPr lang="ru-RU" altLang="ru-RU" sz="2400">
                <a:latin typeface="Arial Black" panose="020B0A04020102020204" pitchFamily="34" charset="0"/>
              </a:rPr>
              <a:t>Этапы детализации работ</a:t>
            </a:r>
          </a:p>
        </p:txBody>
      </p:sp>
      <p:pic>
        <p:nvPicPr>
          <p:cNvPr id="41988" name="Picture 2" descr="шаги Stock Vector Illustration And Royalty Free шаги Clipart">
            <a:extLst>
              <a:ext uri="{FF2B5EF4-FFF2-40B4-BE49-F238E27FC236}">
                <a16:creationId xmlns:a16="http://schemas.microsoft.com/office/drawing/2014/main" id="{3C5E6C39-4139-45EA-A8D6-BD78587CB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3789363"/>
            <a:ext cx="240665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a:extLst>
              <a:ext uri="{FF2B5EF4-FFF2-40B4-BE49-F238E27FC236}">
                <a16:creationId xmlns:a16="http://schemas.microsoft.com/office/drawing/2014/main" id="{E6675AA9-E801-4949-AA64-D050B5DB256C}"/>
              </a:ext>
            </a:extLst>
          </p:cNvPr>
          <p:cNvSpPr>
            <a:spLocks noGrp="1" noChangeArrowheads="1"/>
          </p:cNvSpPr>
          <p:nvPr>
            <p:ph type="title"/>
          </p:nvPr>
        </p:nvSpPr>
        <p:spPr>
          <a:xfrm>
            <a:off x="457200" y="274638"/>
            <a:ext cx="8229600" cy="633412"/>
          </a:xfrm>
        </p:spPr>
        <p:txBody>
          <a:bodyPr/>
          <a:lstStyle/>
          <a:p>
            <a:r>
              <a:rPr lang="ru-RU" altLang="ru-RU" sz="2400">
                <a:latin typeface="Arial Black" panose="020B0A04020102020204" pitchFamily="34" charset="0"/>
              </a:rPr>
              <a:t>Условия дальнейшей детализации</a:t>
            </a:r>
          </a:p>
        </p:txBody>
      </p:sp>
      <p:sp>
        <p:nvSpPr>
          <p:cNvPr id="43011" name="Прямоугольник 4">
            <a:extLst>
              <a:ext uri="{FF2B5EF4-FFF2-40B4-BE49-F238E27FC236}">
                <a16:creationId xmlns:a16="http://schemas.microsoft.com/office/drawing/2014/main" id="{9BACD0CD-73E8-4DEE-9C27-832838ACFE4D}"/>
              </a:ext>
            </a:extLst>
          </p:cNvPr>
          <p:cNvSpPr>
            <a:spLocks noChangeArrowheads="1"/>
          </p:cNvSpPr>
          <p:nvPr/>
        </p:nvSpPr>
        <p:spPr bwMode="auto">
          <a:xfrm>
            <a:off x="3922713" y="1450975"/>
            <a:ext cx="4929187"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lnSpc>
                <a:spcPct val="90000"/>
              </a:lnSpc>
              <a:spcBef>
                <a:spcPct val="0"/>
              </a:spcBef>
              <a:buFont typeface="Wingdings" panose="05000000000000000000" pitchFamily="2" charset="2"/>
              <a:buAutoNum type="arabicPeriod"/>
            </a:pPr>
            <a:r>
              <a:rPr lang="ru-RU" altLang="ru-RU" sz="1600">
                <a:latin typeface="Arial" panose="020B0604020202020204" pitchFamily="34" charset="0"/>
                <a:cs typeface="Arial" panose="020B0604020202020204" pitchFamily="34" charset="0"/>
              </a:rPr>
              <a:t>Необходимо повысить точность оценки стоимости и длительности работ.</a:t>
            </a:r>
          </a:p>
          <a:p>
            <a:pPr eaLnBrk="1" hangingPunct="1">
              <a:lnSpc>
                <a:spcPct val="90000"/>
              </a:lnSpc>
              <a:spcBef>
                <a:spcPct val="0"/>
              </a:spcBef>
              <a:buFont typeface="Wingdings" panose="05000000000000000000" pitchFamily="2" charset="2"/>
              <a:buAutoNum type="arabicPeriod"/>
            </a:pPr>
            <a:r>
              <a:rPr lang="ru-RU" altLang="ru-RU" sz="1600">
                <a:latin typeface="Arial" panose="020B0604020202020204" pitchFamily="34" charset="0"/>
                <a:cs typeface="Arial" panose="020B0604020202020204" pitchFamily="34" charset="0"/>
              </a:rPr>
              <a:t>Для пакета работ определен более чем один ответственный.</a:t>
            </a:r>
          </a:p>
          <a:p>
            <a:pPr eaLnBrk="1" hangingPunct="1">
              <a:lnSpc>
                <a:spcPct val="90000"/>
              </a:lnSpc>
              <a:spcBef>
                <a:spcPct val="0"/>
              </a:spcBef>
              <a:buFont typeface="Wingdings" panose="05000000000000000000" pitchFamily="2" charset="2"/>
              <a:buAutoNum type="arabicPeriod"/>
            </a:pPr>
            <a:r>
              <a:rPr lang="ru-RU" altLang="ru-RU" sz="1600">
                <a:latin typeface="Arial" panose="020B0604020202020204" pitchFamily="34" charset="0"/>
                <a:cs typeface="Arial" panose="020B0604020202020204" pitchFamily="34" charset="0"/>
              </a:rPr>
              <a:t>Объем работ, выполняемый в рамках данного пакета, описывает больше одного результата проекта.</a:t>
            </a:r>
          </a:p>
          <a:p>
            <a:pPr eaLnBrk="1" hangingPunct="1">
              <a:lnSpc>
                <a:spcPct val="90000"/>
              </a:lnSpc>
              <a:spcBef>
                <a:spcPct val="0"/>
              </a:spcBef>
              <a:buFont typeface="Wingdings" panose="05000000000000000000" pitchFamily="2" charset="2"/>
              <a:buAutoNum type="arabicPeriod"/>
            </a:pPr>
            <a:r>
              <a:rPr lang="ru-RU" altLang="ru-RU" sz="1600">
                <a:latin typeface="Arial" panose="020B0604020202020204" pitchFamily="34" charset="0"/>
                <a:cs typeface="Arial" panose="020B0604020202020204" pitchFamily="34" charset="0"/>
              </a:rPr>
              <a:t>Необходимо раздельно определить стоимость процессов или результатов, описанных в данном пакете работ.</a:t>
            </a:r>
          </a:p>
          <a:p>
            <a:pPr eaLnBrk="1" hangingPunct="1">
              <a:lnSpc>
                <a:spcPct val="90000"/>
              </a:lnSpc>
              <a:spcBef>
                <a:spcPct val="0"/>
              </a:spcBef>
              <a:buFont typeface="Wingdings" panose="05000000000000000000" pitchFamily="2" charset="2"/>
              <a:buAutoNum type="arabicPeriod"/>
            </a:pPr>
            <a:r>
              <a:rPr lang="ru-RU" altLang="ru-RU" sz="1600">
                <a:latin typeface="Arial" panose="020B0604020202020204" pitchFamily="34" charset="0"/>
                <a:cs typeface="Arial" panose="020B0604020202020204" pitchFamily="34" charset="0"/>
              </a:rPr>
              <a:t>Есть зависимость между работами внутри разных пакетов.</a:t>
            </a:r>
          </a:p>
          <a:p>
            <a:pPr eaLnBrk="1" hangingPunct="1">
              <a:spcBef>
                <a:spcPct val="0"/>
              </a:spcBef>
              <a:buFont typeface="Wingdings" panose="05000000000000000000" pitchFamily="2" charset="2"/>
              <a:buAutoNum type="arabicPeriod" startAt="6"/>
            </a:pPr>
            <a:r>
              <a:rPr lang="ru-RU" altLang="ru-RU" sz="1600">
                <a:latin typeface="Arial" panose="020B0604020202020204" pitchFamily="34" charset="0"/>
                <a:cs typeface="Arial" panose="020B0604020202020204" pitchFamily="34" charset="0"/>
              </a:rPr>
              <a:t>Есть существенные перерывы в выполнении работ в рамках пакета. </a:t>
            </a:r>
          </a:p>
          <a:p>
            <a:pPr eaLnBrk="1" hangingPunct="1">
              <a:spcBef>
                <a:spcPct val="0"/>
              </a:spcBef>
              <a:buFont typeface="Wingdings" panose="05000000000000000000" pitchFamily="2" charset="2"/>
              <a:buAutoNum type="arabicPeriod" startAt="6"/>
            </a:pPr>
            <a:r>
              <a:rPr lang="ru-RU" altLang="ru-RU" sz="1600">
                <a:latin typeface="Arial" panose="020B0604020202020204" pitchFamily="34" charset="0"/>
                <a:cs typeface="Arial" panose="020B0604020202020204" pitchFamily="34" charset="0"/>
              </a:rPr>
              <a:t>Меняются требования к ресурсам в течение времени в рамках пакета работ.</a:t>
            </a:r>
          </a:p>
          <a:p>
            <a:pPr eaLnBrk="1" hangingPunct="1">
              <a:spcBef>
                <a:spcPct val="0"/>
              </a:spcBef>
              <a:buFont typeface="Wingdings" panose="05000000000000000000" pitchFamily="2" charset="2"/>
              <a:buAutoNum type="arabicPeriod" startAt="6"/>
            </a:pPr>
            <a:r>
              <a:rPr lang="ru-RU" altLang="ru-RU" sz="1600">
                <a:latin typeface="Arial" panose="020B0604020202020204" pitchFamily="34" charset="0"/>
                <a:cs typeface="Arial" panose="020B0604020202020204" pitchFamily="34" charset="0"/>
              </a:rPr>
              <a:t>Различаются исходные условия для работ внутри пакета работ. </a:t>
            </a:r>
          </a:p>
          <a:p>
            <a:pPr eaLnBrk="1" hangingPunct="1">
              <a:spcBef>
                <a:spcPct val="0"/>
              </a:spcBef>
              <a:buFont typeface="Wingdings" panose="05000000000000000000" pitchFamily="2" charset="2"/>
              <a:buAutoNum type="arabicPeriod" startAt="6"/>
            </a:pPr>
            <a:r>
              <a:rPr lang="ru-RU" altLang="ru-RU" sz="1600">
                <a:latin typeface="Arial" panose="020B0604020202020204" pitchFamily="34" charset="0"/>
                <a:cs typeface="Arial" panose="020B0604020202020204" pitchFamily="34" charset="0"/>
              </a:rPr>
              <a:t>Существуют риски, связанные с частью пакета работ.</a:t>
            </a:r>
          </a:p>
          <a:p>
            <a:pPr eaLnBrk="1" hangingPunct="1">
              <a:spcBef>
                <a:spcPct val="0"/>
              </a:spcBef>
              <a:buFont typeface="Wingdings" panose="05000000000000000000" pitchFamily="2" charset="2"/>
              <a:buAutoNum type="arabicPeriod" startAt="6"/>
            </a:pPr>
            <a:r>
              <a:rPr lang="ru-RU" altLang="ru-RU" sz="1600">
                <a:latin typeface="Arial" panose="020B0604020202020204" pitchFamily="34" charset="0"/>
                <a:cs typeface="Arial" panose="020B0604020202020204" pitchFamily="34" charset="0"/>
              </a:rPr>
              <a:t>Для части пакета работ может отдельно пересчитываться расписание</a:t>
            </a:r>
            <a:r>
              <a:rPr lang="ru-RU" altLang="ru-RU" sz="1200">
                <a:latin typeface="Arial" panose="020B0604020202020204" pitchFamily="34" charset="0"/>
                <a:cs typeface="Arial" panose="020B0604020202020204" pitchFamily="34" charset="0"/>
              </a:rPr>
              <a:t>.</a:t>
            </a:r>
          </a:p>
        </p:txBody>
      </p:sp>
      <p:pic>
        <p:nvPicPr>
          <p:cNvPr id="43012" name="Picture 2" descr="Виды ресурсов. Процедура настройки календарей ресурсов. Комплекс наук">
            <a:extLst>
              <a:ext uri="{FF2B5EF4-FFF2-40B4-BE49-F238E27FC236}">
                <a16:creationId xmlns:a16="http://schemas.microsoft.com/office/drawing/2014/main" id="{E61F9C03-85E9-4D8C-AF12-22F17DD16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060575"/>
            <a:ext cx="320357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Bristol letting agent, houses and flats to rent in Bristol - Breathe Lettings">
            <a:extLst>
              <a:ext uri="{FF2B5EF4-FFF2-40B4-BE49-F238E27FC236}">
                <a16:creationId xmlns:a16="http://schemas.microsoft.com/office/drawing/2014/main" id="{A80B6BAA-BCDF-4B65-A37E-7225A2498ED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0350" y="4292600"/>
            <a:ext cx="33147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182825-07C2-49E5-A472-DD1DE5D6A9A3}"/>
              </a:ext>
            </a:extLst>
          </p:cNvPr>
          <p:cNvSpPr>
            <a:spLocks noGrp="1"/>
          </p:cNvSpPr>
          <p:nvPr>
            <p:ph type="title"/>
          </p:nvPr>
        </p:nvSpPr>
        <p:spPr>
          <a:xfrm>
            <a:off x="1019175" y="115888"/>
            <a:ext cx="6683375" cy="671512"/>
          </a:xfrm>
        </p:spPr>
        <p:txBody>
          <a:bodyPr rtlCol="0">
            <a:noAutofit/>
          </a:bodyPr>
          <a:lstStyle/>
          <a:p>
            <a:pPr fontAlgn="auto">
              <a:spcAft>
                <a:spcPts val="0"/>
              </a:spcAft>
              <a:defRPr/>
            </a:pPr>
            <a:r>
              <a:rPr lang="ru-RU" sz="2400" dirty="0">
                <a:latin typeface="Arial Black" pitchFamily="34" charset="0"/>
                <a:cs typeface="Arial" pitchFamily="34" charset="0"/>
              </a:rPr>
              <a:t>Рекомендуемая литература</a:t>
            </a:r>
            <a:endParaRPr lang="ru-RU" sz="2400" dirty="0">
              <a:solidFill>
                <a:schemeClr val="bg2">
                  <a:lumMod val="25000"/>
                </a:schemeClr>
              </a:solidFill>
              <a:latin typeface="Cambria" panose="02040503050406030204" pitchFamily="18" charset="0"/>
            </a:endParaRPr>
          </a:p>
        </p:txBody>
      </p:sp>
      <p:sp>
        <p:nvSpPr>
          <p:cNvPr id="5123" name="Объект 2">
            <a:extLst>
              <a:ext uri="{FF2B5EF4-FFF2-40B4-BE49-F238E27FC236}">
                <a16:creationId xmlns:a16="http://schemas.microsoft.com/office/drawing/2014/main" id="{FBB80CBE-27B0-4DD2-BDCA-8D8139332CB1}"/>
              </a:ext>
            </a:extLst>
          </p:cNvPr>
          <p:cNvSpPr>
            <a:spLocks noGrp="1"/>
          </p:cNvSpPr>
          <p:nvPr>
            <p:ph idx="1"/>
          </p:nvPr>
        </p:nvSpPr>
        <p:spPr>
          <a:xfrm>
            <a:off x="323850" y="1700213"/>
            <a:ext cx="8634413" cy="4738687"/>
          </a:xfrm>
        </p:spPr>
        <p:txBody>
          <a:bodyPr rtlCol="0">
            <a:normAutofit fontScale="92500" lnSpcReduction="10000"/>
          </a:bodyPr>
          <a:lstStyle/>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12. Горемыкин В.А. Планирование на предприятии. М.: Изд. </a:t>
            </a:r>
            <a:r>
              <a:rPr lang="ru-RU" altLang="ru-RU" sz="1400" dirty="0" err="1">
                <a:latin typeface="Arial" panose="020B0604020202020204" pitchFamily="34" charset="0"/>
                <a:cs typeface="Arial" panose="020B0604020202020204" pitchFamily="34" charset="0"/>
              </a:rPr>
              <a:t>Юрайт</a:t>
            </a:r>
            <a:r>
              <a:rPr lang="ru-RU" altLang="ru-RU" sz="1400" dirty="0">
                <a:latin typeface="Arial" panose="020B0604020202020204" pitchFamily="34" charset="0"/>
                <a:cs typeface="Arial" panose="020B0604020202020204" pitchFamily="34" charset="0"/>
              </a:rPr>
              <a:t>, 2007; </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13.Горемыкин В. А. Планирование на предприятии. Учебник и практикум: учебник для бакалавров». — 9-е изд., </a:t>
            </a:r>
            <a:r>
              <a:rPr lang="ru-RU" altLang="ru-RU" sz="1400" dirty="0" err="1">
                <a:latin typeface="Arial" panose="020B0604020202020204" pitchFamily="34" charset="0"/>
                <a:cs typeface="Arial" panose="020B0604020202020204" pitchFamily="34" charset="0"/>
              </a:rPr>
              <a:t>перераб</a:t>
            </a:r>
            <a:r>
              <a:rPr lang="ru-RU" altLang="ru-RU" sz="1400" dirty="0">
                <a:latin typeface="Arial" panose="020B0604020202020204" pitchFamily="34" charset="0"/>
                <a:cs typeface="Arial" panose="020B0604020202020204" pitchFamily="34" charset="0"/>
              </a:rPr>
              <a:t>. и доп. — М.: Изд. </a:t>
            </a:r>
            <a:r>
              <a:rPr lang="ru-RU" altLang="ru-RU" sz="1400" dirty="0" err="1">
                <a:latin typeface="Arial" panose="020B0604020202020204" pitchFamily="34" charset="0"/>
                <a:cs typeface="Arial" panose="020B0604020202020204" pitchFamily="34" charset="0"/>
              </a:rPr>
              <a:t>Юрайт</a:t>
            </a:r>
            <a:r>
              <a:rPr lang="ru-RU" altLang="ru-RU" sz="1400" dirty="0">
                <a:latin typeface="Arial" panose="020B0604020202020204" pitchFamily="34" charset="0"/>
                <a:cs typeface="Arial" panose="020B0604020202020204" pitchFamily="34" charset="0"/>
              </a:rPr>
              <a:t>, 2014.- 857 с.;</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14. Грант Р.  Современный стратегический анализ. 7-е изд. М. 2012.- 544 с.; </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15. Зайцев Л.Г. Стратегический менеджмент: Учебное пособие – 1-е изд. ЭКОНОМИСТЪ – М.: 2003.</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16. Зайцев Л.Г. , Соколова М.И. Стратегический менеджмент - Изд. Магистр М.: 2013. - 528 c.</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17. Ильин А.И. Планирование на предприятии. Уч. пособие– 9 изд., 2014;</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18. Савкина Р.В. Планирование на предприятии. М.: 2010; </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19. Савкина Р.В. Планирование на предприятии. М.: 2013 - 324 с.;</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20. Современный стратегический анализ. 7-е изд. М.: 2012 - 544 с. ;</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21. Стратегический менеджмент. Современный учебник / А.К. </a:t>
            </a:r>
            <a:r>
              <a:rPr lang="ru-RU" altLang="ru-RU" sz="1400" dirty="0" err="1">
                <a:latin typeface="Arial" panose="020B0604020202020204" pitchFamily="34" charset="0"/>
                <a:cs typeface="Arial" panose="020B0604020202020204" pitchFamily="34" charset="0"/>
              </a:rPr>
              <a:t>Ляско</a:t>
            </a:r>
            <a:r>
              <a:rPr lang="ru-RU" altLang="ru-RU" sz="1400" dirty="0">
                <a:latin typeface="Arial" panose="020B0604020202020204" pitchFamily="34" charset="0"/>
                <a:cs typeface="Arial" panose="020B0604020202020204" pitchFamily="34" charset="0"/>
              </a:rPr>
              <a:t>. - ИД Дело АНХ, М.: 2013. - 488 c.</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22. Томпсон-мл. А.А., </a:t>
            </a:r>
            <a:r>
              <a:rPr lang="ru-RU" altLang="ru-RU" sz="1400" dirty="0" err="1">
                <a:latin typeface="Arial" panose="020B0604020202020204" pitchFamily="34" charset="0"/>
                <a:cs typeface="Arial" panose="020B0604020202020204" pitchFamily="34" charset="0"/>
              </a:rPr>
              <a:t>Стиркленд</a:t>
            </a:r>
            <a:r>
              <a:rPr lang="ru-RU" altLang="ru-RU" sz="1400" dirty="0">
                <a:latin typeface="Arial" panose="020B0604020202020204" pitchFamily="34" charset="0"/>
                <a:cs typeface="Arial" panose="020B0604020202020204" pitchFamily="34" charset="0"/>
              </a:rPr>
              <a:t> Дж. Стратегический менеджмент, М.: 2006;</a:t>
            </a:r>
          </a:p>
          <a:p>
            <a:pPr marL="0" indent="0" algn="just"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23. Фомичев А.Н. Стратегический менеджмент. М.: 2014 г. - 468 с.</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24. </a:t>
            </a:r>
            <a:r>
              <a:rPr lang="ru-RU" altLang="ru-RU" sz="1400" dirty="0" err="1">
                <a:latin typeface="Arial" panose="020B0604020202020204" pitchFamily="34" charset="0"/>
                <a:cs typeface="Arial" panose="020B0604020202020204" pitchFamily="34" charset="0"/>
              </a:rPr>
              <a:t>Полубелова</a:t>
            </a:r>
            <a:r>
              <a:rPr lang="ru-RU" altLang="ru-RU" sz="1400" dirty="0">
                <a:latin typeface="Arial" panose="020B0604020202020204" pitchFamily="34" charset="0"/>
                <a:cs typeface="Arial" panose="020B0604020202020204" pitchFamily="34" charset="0"/>
              </a:rPr>
              <a:t> М.В. «Контроллинг» учеб. пособие / </a:t>
            </a:r>
            <a:r>
              <a:rPr lang="ru-RU" altLang="ru-RU" sz="1400" dirty="0" err="1">
                <a:latin typeface="Arial" panose="020B0604020202020204" pitchFamily="34" charset="0"/>
                <a:cs typeface="Arial" panose="020B0604020202020204" pitchFamily="34" charset="0"/>
              </a:rPr>
              <a:t>Сиб</a:t>
            </a:r>
            <a:r>
              <a:rPr lang="ru-RU" altLang="ru-RU" sz="1400" dirty="0">
                <a:latin typeface="Arial" panose="020B0604020202020204" pitchFamily="34" charset="0"/>
                <a:cs typeface="Arial" panose="020B0604020202020204" pitchFamily="34" charset="0"/>
              </a:rPr>
              <a:t>. гос. </a:t>
            </a:r>
            <a:r>
              <a:rPr lang="ru-RU" altLang="ru-RU" sz="1400" dirty="0" err="1">
                <a:latin typeface="Arial" panose="020B0604020202020204" pitchFamily="34" charset="0"/>
                <a:cs typeface="Arial" panose="020B0604020202020204" pitchFamily="34" charset="0"/>
              </a:rPr>
              <a:t>аэрокосмич</a:t>
            </a:r>
            <a:r>
              <a:rPr lang="ru-RU" altLang="ru-RU" sz="1400" dirty="0">
                <a:latin typeface="Arial" panose="020B0604020202020204" pitchFamily="34" charset="0"/>
                <a:cs typeface="Arial" panose="020B0604020202020204" pitchFamily="34" charset="0"/>
              </a:rPr>
              <a:t>. ун-т. – Красноярск, 2014. – 180с.</a:t>
            </a:r>
            <a:endParaRPr lang="en-US"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25. Цыпкин Ю.А., </a:t>
            </a:r>
            <a:r>
              <a:rPr lang="ru-RU" altLang="ru-RU" sz="1400" dirty="0" err="1">
                <a:latin typeface="Arial" panose="020B0604020202020204" pitchFamily="34" charset="0"/>
                <a:cs typeface="Arial" panose="020B0604020202020204" pitchFamily="34" charset="0"/>
              </a:rPr>
              <a:t>Люкшинов</a:t>
            </a:r>
            <a:r>
              <a:rPr lang="ru-RU" altLang="ru-RU" sz="1400" dirty="0">
                <a:latin typeface="Arial" panose="020B0604020202020204" pitchFamily="34" charset="0"/>
                <a:cs typeface="Arial" panose="020B0604020202020204" pitchFamily="34" charset="0"/>
              </a:rPr>
              <a:t> А.Н. «Менеджмент»: Учеб. Пособие для вузов /Под ред. проф. Ю. А. Цыпкина.-М.-:ЮНИТИ-ДАНА,2002.-439с.</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26. Платонова Н.А., Харитонова Т.В. «Планирование деятельности предприятия»: учебное пос. М.: «Дело и Сервис», 2005, 432с.</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27.Теличенко В.И., Терентьев О.М., </a:t>
            </a:r>
            <a:r>
              <a:rPr lang="ru-RU" altLang="ru-RU" sz="1400" dirty="0" err="1">
                <a:latin typeface="Arial" panose="020B0604020202020204" pitchFamily="34" charset="0"/>
                <a:cs typeface="Arial" panose="020B0604020202020204" pitchFamily="34" charset="0"/>
              </a:rPr>
              <a:t>Лапидус</a:t>
            </a:r>
            <a:r>
              <a:rPr lang="ru-RU" altLang="ru-RU" sz="1400" dirty="0">
                <a:latin typeface="Arial" panose="020B0604020202020204" pitchFamily="34" charset="0"/>
                <a:cs typeface="Arial" panose="020B0604020202020204" pitchFamily="34" charset="0"/>
              </a:rPr>
              <a:t> А.А. Технология строительных процессов, часть 1 и 2. Изд. «Высшая школа" (с) 2005 г.</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28. Руководство по разработке и утверждению технологических карт в строительстве (к СНиП 3.01.01-85* Организация строительного производства)</a:t>
            </a:r>
          </a:p>
        </p:txBody>
      </p:sp>
      <p:sp>
        <p:nvSpPr>
          <p:cNvPr id="13316" name="Номер слайда 3">
            <a:extLst>
              <a:ext uri="{FF2B5EF4-FFF2-40B4-BE49-F238E27FC236}">
                <a16:creationId xmlns:a16="http://schemas.microsoft.com/office/drawing/2014/main" id="{03C38B82-50BE-4C0F-AAE3-0D4989FFE7B9}"/>
              </a:ext>
            </a:extLst>
          </p:cNvPr>
          <p:cNvSpPr>
            <a:spLocks noGrp="1" noChangeArrowheads="1"/>
          </p:cNvSpPr>
          <p:nvPr>
            <p:ph type="sldNum" sz="quarter" idx="4294967295"/>
          </p:nvPr>
        </p:nvSpPr>
        <p:spPr bwMode="auto">
          <a:xfrm>
            <a:off x="8770938" y="6356350"/>
            <a:ext cx="3730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78E30610-662F-475A-8A59-7CFDEF862972}" type="slidenum">
              <a:rPr lang="ru-RU" altLang="ru-RU" sz="1200">
                <a:solidFill>
                  <a:srgbClr val="898989"/>
                </a:solidFill>
                <a:latin typeface="Arial" panose="020B0604020202020204" pitchFamily="34" charset="0"/>
              </a:rPr>
              <a:pPr eaLnBrk="1" hangingPunct="1">
                <a:spcBef>
                  <a:spcPct val="0"/>
                </a:spcBef>
                <a:buFontTx/>
                <a:buNone/>
              </a:pPr>
              <a:t>3</a:t>
            </a:fld>
            <a:endParaRPr lang="ru-RU" altLang="ru-RU" sz="1200">
              <a:solidFill>
                <a:srgbClr val="898989"/>
              </a:solidFill>
              <a:latin typeface="Arial" panose="020B0604020202020204" pitchFamily="34" charset="0"/>
            </a:endParaRPr>
          </a:p>
        </p:txBody>
      </p:sp>
      <p:pic>
        <p:nvPicPr>
          <p:cNvPr id="13317" name="Picture 2" descr="C:\Users\Рузанна\Desktop\1280820814_library.gif">
            <a:extLst>
              <a:ext uri="{FF2B5EF4-FFF2-40B4-BE49-F238E27FC236}">
                <a16:creationId xmlns:a16="http://schemas.microsoft.com/office/drawing/2014/main" id="{77A5F5E1-EB42-416E-9AE6-D74E4C4FA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38100"/>
            <a:ext cx="129063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a:extLst>
              <a:ext uri="{FF2B5EF4-FFF2-40B4-BE49-F238E27FC236}">
                <a16:creationId xmlns:a16="http://schemas.microsoft.com/office/drawing/2014/main" id="{68D876E9-5168-4E7C-AD5C-333D18FCF0C2}"/>
              </a:ext>
            </a:extLst>
          </p:cNvPr>
          <p:cNvSpPr>
            <a:spLocks noGrp="1" noChangeArrowheads="1"/>
          </p:cNvSpPr>
          <p:nvPr>
            <p:ph type="title"/>
          </p:nvPr>
        </p:nvSpPr>
        <p:spPr>
          <a:xfrm>
            <a:off x="2687638" y="1311275"/>
            <a:ext cx="5986462" cy="1157288"/>
          </a:xfrm>
        </p:spPr>
        <p:txBody>
          <a:bodyPr/>
          <a:lstStyle/>
          <a:p>
            <a:r>
              <a:rPr lang="ru-RU" altLang="ru-RU" sz="2400" b="1">
                <a:solidFill>
                  <a:schemeClr val="tx1"/>
                </a:solidFill>
                <a:latin typeface="Times New Roman" panose="02020603050405020304" pitchFamily="18" charset="0"/>
                <a:cs typeface="Times New Roman" panose="02020603050405020304" pitchFamily="18" charset="0"/>
              </a:rPr>
              <a:t>Есть несколько принципов построения структурной декомпозиции работ(СДР):</a:t>
            </a:r>
          </a:p>
        </p:txBody>
      </p:sp>
      <p:sp>
        <p:nvSpPr>
          <p:cNvPr id="44035" name="Содержимое 2">
            <a:extLst>
              <a:ext uri="{FF2B5EF4-FFF2-40B4-BE49-F238E27FC236}">
                <a16:creationId xmlns:a16="http://schemas.microsoft.com/office/drawing/2014/main" id="{17C62D85-95BB-46C3-9CEA-4FF3DAA0B2C4}"/>
              </a:ext>
            </a:extLst>
          </p:cNvPr>
          <p:cNvSpPr>
            <a:spLocks noGrp="1" noChangeArrowheads="1"/>
          </p:cNvSpPr>
          <p:nvPr>
            <p:ph idx="1"/>
          </p:nvPr>
        </p:nvSpPr>
        <p:spPr>
          <a:xfrm>
            <a:off x="444500" y="2682875"/>
            <a:ext cx="8229600" cy="4352925"/>
          </a:xfrm>
        </p:spPr>
        <p:txBody>
          <a:bodyPr/>
          <a:lstStyle/>
          <a:p>
            <a:pPr>
              <a:buFont typeface="Arial" panose="020B0604020202020204" pitchFamily="34" charset="0"/>
              <a:buNone/>
            </a:pPr>
            <a:r>
              <a:rPr lang="ru-RU" altLang="ru-RU" sz="18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ru-RU" altLang="ru-RU" sz="1800">
                <a:latin typeface="Times New Roman" panose="02020603050405020304" pitchFamily="18" charset="0"/>
                <a:cs typeface="Times New Roman" panose="02020603050405020304" pitchFamily="18" charset="0"/>
              </a:rPr>
              <a:t>  </a:t>
            </a:r>
            <a:endParaRPr lang="ru-RU" altLang="ru-RU" sz="1800"/>
          </a:p>
        </p:txBody>
      </p:sp>
      <p:sp>
        <p:nvSpPr>
          <p:cNvPr id="44036" name="Номер слайда 2">
            <a:extLst>
              <a:ext uri="{FF2B5EF4-FFF2-40B4-BE49-F238E27FC236}">
                <a16:creationId xmlns:a16="http://schemas.microsoft.com/office/drawing/2014/main" id="{428214CF-B950-427F-B7B9-2080C9CB15F3}"/>
              </a:ext>
            </a:extLst>
          </p:cNvPr>
          <p:cNvSpPr>
            <a:spLocks noGrp="1" noChangeArrowheads="1"/>
          </p:cNvSpPr>
          <p:nvPr>
            <p:ph type="sldNum" sz="quarter" idx="4294967295"/>
          </p:nvPr>
        </p:nvSpPr>
        <p:spPr bwMode="auto">
          <a:xfrm>
            <a:off x="6997700" y="726598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86F98463-2BCA-4C32-B497-4FF1CBB512C4}" type="slidenum">
              <a:rPr lang="ru-RU" altLang="ru-RU" sz="1200">
                <a:solidFill>
                  <a:srgbClr val="898989"/>
                </a:solidFill>
                <a:latin typeface="Arial" panose="020B0604020202020204" pitchFamily="34" charset="0"/>
              </a:rPr>
              <a:pPr eaLnBrk="1" hangingPunct="1">
                <a:spcBef>
                  <a:spcPct val="0"/>
                </a:spcBef>
                <a:buFontTx/>
                <a:buNone/>
              </a:pPr>
              <a:t>30</a:t>
            </a:fld>
            <a:endParaRPr lang="ru-RU" altLang="ru-RU" sz="1200">
              <a:solidFill>
                <a:srgbClr val="898989"/>
              </a:solidFill>
              <a:latin typeface="Arial" panose="020B0604020202020204" pitchFamily="34" charset="0"/>
            </a:endParaRPr>
          </a:p>
        </p:txBody>
      </p:sp>
      <p:sp>
        <p:nvSpPr>
          <p:cNvPr id="44037" name="Прямоугольник 3">
            <a:extLst>
              <a:ext uri="{FF2B5EF4-FFF2-40B4-BE49-F238E27FC236}">
                <a16:creationId xmlns:a16="http://schemas.microsoft.com/office/drawing/2014/main" id="{CE6D07C5-0308-4D28-A2FD-4641E872581D}"/>
              </a:ext>
            </a:extLst>
          </p:cNvPr>
          <p:cNvSpPr>
            <a:spLocks noChangeArrowheads="1"/>
          </p:cNvSpPr>
          <p:nvPr/>
        </p:nvSpPr>
        <p:spPr bwMode="auto">
          <a:xfrm>
            <a:off x="1174750" y="2609850"/>
            <a:ext cx="77057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rPr>
              <a:t>В СДР необходимо учесть все элементы проекта, но ничего не продублировать. Т.е. СДР должна быть полной и логически стройной. Заметим, что логика у каждого своя, поэтому два менеджера могут декомпозировать один и тот же проект по-разному. </a:t>
            </a:r>
          </a:p>
          <a:p>
            <a:pPr eaLnBrk="1" hangingPunct="1">
              <a:spcBef>
                <a:spcPct val="0"/>
              </a:spcBef>
              <a:buFontTx/>
              <a:buNone/>
            </a:pPr>
            <a:endParaRPr lang="ru-RU" altLang="ru-RU" sz="1800">
              <a:latin typeface="Calibri" panose="020F0502020204030204" pitchFamily="34" charset="0"/>
            </a:endParaRPr>
          </a:p>
          <a:p>
            <a:pPr eaLnBrk="1" hangingPunct="1">
              <a:spcBef>
                <a:spcPct val="0"/>
              </a:spcBef>
              <a:buFontTx/>
              <a:buNone/>
            </a:pPr>
            <a:r>
              <a:rPr lang="ru-RU" altLang="ru-RU" sz="1800">
                <a:latin typeface="Calibri" panose="020F0502020204030204" pitchFamily="34" charset="0"/>
              </a:rPr>
              <a:t>СДР строится по принципу правильного дерева, т.е. у одной ветки/листа может быть только один «родитель». </a:t>
            </a:r>
          </a:p>
          <a:p>
            <a:pPr eaLnBrk="1" hangingPunct="1">
              <a:spcBef>
                <a:spcPct val="0"/>
              </a:spcBef>
              <a:buFontTx/>
              <a:buNone/>
            </a:pPr>
            <a:endParaRPr lang="ru-RU" altLang="ru-RU" sz="1800">
              <a:latin typeface="Calibri" panose="020F0502020204030204" pitchFamily="34" charset="0"/>
            </a:endParaRPr>
          </a:p>
          <a:p>
            <a:pPr eaLnBrk="1" hangingPunct="1">
              <a:spcBef>
                <a:spcPct val="0"/>
              </a:spcBef>
              <a:buFontTx/>
              <a:buNone/>
            </a:pPr>
            <a:r>
              <a:rPr lang="ru-RU" altLang="ru-RU" sz="1800">
                <a:latin typeface="Calibri" panose="020F0502020204030204" pitchFamily="34" charset="0"/>
              </a:rPr>
              <a:t>На одном уровне декомпозируем по строго одному выбранному принципу. Например, нельзя смешивать элементы продукта проекта с функциональными задачами (например, фундамент и маркетинг). </a:t>
            </a:r>
          </a:p>
          <a:p>
            <a:pPr eaLnBrk="1" hangingPunct="1">
              <a:spcBef>
                <a:spcPct val="0"/>
              </a:spcBef>
              <a:buFontTx/>
              <a:buNone/>
            </a:pPr>
            <a:endParaRPr lang="ru-RU" altLang="ru-RU" sz="1800">
              <a:latin typeface="Calibri" panose="020F0502020204030204" pitchFamily="34" charset="0"/>
            </a:endParaRPr>
          </a:p>
          <a:p>
            <a:pPr eaLnBrk="1" hangingPunct="1">
              <a:spcBef>
                <a:spcPct val="0"/>
              </a:spcBef>
              <a:buFontTx/>
              <a:buNone/>
            </a:pPr>
            <a:r>
              <a:rPr lang="ru-RU" altLang="ru-RU" sz="1800">
                <a:latin typeface="Calibri" panose="020F0502020204030204" pitchFamily="34" charset="0"/>
              </a:rPr>
              <a:t>Декомпозируем настолько, насколько необходимо нам для управления. Как правило, элементарная работа – та, которую делает один человек и/или та, которую мы хотим контролировать как отдельную единицу.</a:t>
            </a:r>
          </a:p>
        </p:txBody>
      </p:sp>
      <p:cxnSp>
        <p:nvCxnSpPr>
          <p:cNvPr id="6" name="Прямая соединительная линия 5">
            <a:extLst>
              <a:ext uri="{FF2B5EF4-FFF2-40B4-BE49-F238E27FC236}">
                <a16:creationId xmlns:a16="http://schemas.microsoft.com/office/drawing/2014/main" id="{D9D89527-53F9-4ABE-9DAF-11CBA95F50C0}"/>
              </a:ext>
            </a:extLst>
          </p:cNvPr>
          <p:cNvCxnSpPr/>
          <p:nvPr/>
        </p:nvCxnSpPr>
        <p:spPr>
          <a:xfrm>
            <a:off x="598488" y="1746250"/>
            <a:ext cx="0" cy="4392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ACF0D532-0449-4BBB-A73E-D1EB1E4CF8C4}"/>
              </a:ext>
            </a:extLst>
          </p:cNvPr>
          <p:cNvCxnSpPr/>
          <p:nvPr/>
        </p:nvCxnSpPr>
        <p:spPr>
          <a:xfrm>
            <a:off x="598488" y="3043238"/>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97510749-74D2-4265-8508-4917859283A5}"/>
              </a:ext>
            </a:extLst>
          </p:cNvPr>
          <p:cNvCxnSpPr/>
          <p:nvPr/>
        </p:nvCxnSpPr>
        <p:spPr>
          <a:xfrm>
            <a:off x="598488" y="4230688"/>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11768CEA-A3E8-4ECD-BD28-033821F8888C}"/>
              </a:ext>
            </a:extLst>
          </p:cNvPr>
          <p:cNvCxnSpPr/>
          <p:nvPr/>
        </p:nvCxnSpPr>
        <p:spPr>
          <a:xfrm>
            <a:off x="598488" y="5275263"/>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75CFEB9E-1C0E-4EB2-9A2A-C91CE8477558}"/>
              </a:ext>
            </a:extLst>
          </p:cNvPr>
          <p:cNvCxnSpPr/>
          <p:nvPr/>
        </p:nvCxnSpPr>
        <p:spPr>
          <a:xfrm>
            <a:off x="598488" y="6138863"/>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11B8B395-91DC-43A8-8299-F2FA652B197D}"/>
              </a:ext>
            </a:extLst>
          </p:cNvPr>
          <p:cNvCxnSpPr/>
          <p:nvPr/>
        </p:nvCxnSpPr>
        <p:spPr>
          <a:xfrm>
            <a:off x="598488" y="1746250"/>
            <a:ext cx="2089150" cy="3175"/>
          </a:xfrm>
          <a:prstGeom prst="line">
            <a:avLst/>
          </a:prstGeom>
        </p:spPr>
        <p:style>
          <a:lnRef idx="1">
            <a:schemeClr val="accent1"/>
          </a:lnRef>
          <a:fillRef idx="0">
            <a:schemeClr val="accent1"/>
          </a:fillRef>
          <a:effectRef idx="0">
            <a:schemeClr val="accent1"/>
          </a:effectRef>
          <a:fontRef idx="minor">
            <a:schemeClr val="tx1"/>
          </a:fontRef>
        </p:style>
      </p:cxnSp>
      <p:sp>
        <p:nvSpPr>
          <p:cNvPr id="44044" name="Прямоугольник 10">
            <a:extLst>
              <a:ext uri="{FF2B5EF4-FFF2-40B4-BE49-F238E27FC236}">
                <a16:creationId xmlns:a16="http://schemas.microsoft.com/office/drawing/2014/main" id="{9A90E913-9020-4A90-8C25-F70B909CBE5D}"/>
              </a:ext>
            </a:extLst>
          </p:cNvPr>
          <p:cNvSpPr>
            <a:spLocks noChangeArrowheads="1"/>
          </p:cNvSpPr>
          <p:nvPr/>
        </p:nvSpPr>
        <p:spPr bwMode="auto">
          <a:xfrm>
            <a:off x="273050" y="7339013"/>
            <a:ext cx="85010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19100" indent="-382588">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000" i="1">
                <a:latin typeface="Arial" panose="020B0604020202020204" pitchFamily="34" charset="0"/>
              </a:rPr>
              <a:t>1. Составляется перечень (номенклатура) работ;</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a:extLst>
              <a:ext uri="{FF2B5EF4-FFF2-40B4-BE49-F238E27FC236}">
                <a16:creationId xmlns:a16="http://schemas.microsoft.com/office/drawing/2014/main" id="{1376E3ED-20EB-4FC9-9785-EBEC7D389604}"/>
              </a:ext>
            </a:extLst>
          </p:cNvPr>
          <p:cNvSpPr>
            <a:spLocks noGrp="1"/>
          </p:cNvSpPr>
          <p:nvPr>
            <p:ph type="title"/>
          </p:nvPr>
        </p:nvSpPr>
        <p:spPr>
          <a:xfrm>
            <a:off x="533400" y="274638"/>
            <a:ext cx="6199188" cy="868362"/>
          </a:xfrm>
        </p:spPr>
        <p:txBody>
          <a:bodyPr rtlCol="0">
            <a:normAutofit fontScale="90000"/>
          </a:bodyPr>
          <a:lstStyle/>
          <a:p>
            <a:pPr fontAlgn="auto">
              <a:spcAft>
                <a:spcPts val="0"/>
              </a:spcAft>
              <a:defRPr/>
            </a:pPr>
            <a:r>
              <a:rPr lang="ru-RU" altLang="ru-RU" sz="2400" b="1" dirty="0">
                <a:latin typeface="Arial Black" panose="020B0A04020102020204" pitchFamily="34" charset="0"/>
              </a:rPr>
              <a:t>Подсчет объемов работ, рабочей силы, материалов и конструктивных элементов</a:t>
            </a:r>
          </a:p>
        </p:txBody>
      </p:sp>
      <p:sp>
        <p:nvSpPr>
          <p:cNvPr id="36867" name="Содержимое 3">
            <a:extLst>
              <a:ext uri="{FF2B5EF4-FFF2-40B4-BE49-F238E27FC236}">
                <a16:creationId xmlns:a16="http://schemas.microsoft.com/office/drawing/2014/main" id="{A54FAB65-4746-4846-B7A1-3AF4F5787C9E}"/>
              </a:ext>
            </a:extLst>
          </p:cNvPr>
          <p:cNvSpPr>
            <a:spLocks noGrp="1"/>
          </p:cNvSpPr>
          <p:nvPr>
            <p:ph idx="1"/>
          </p:nvPr>
        </p:nvSpPr>
        <p:spPr>
          <a:xfrm>
            <a:off x="376238" y="1804988"/>
            <a:ext cx="8501062" cy="4786312"/>
          </a:xfrm>
        </p:spPr>
        <p:txBody>
          <a:bodyPr rtlCol="0">
            <a:normAutofit lnSpcReduction="10000"/>
          </a:bodyPr>
          <a:lstStyle/>
          <a:p>
            <a:pPr fontAlgn="auto">
              <a:spcAft>
                <a:spcPts val="0"/>
              </a:spcAft>
              <a:buFont typeface="Wingdings" panose="05000000000000000000" pitchFamily="2" charset="2"/>
              <a:buNone/>
              <a:defRPr/>
            </a:pPr>
            <a:r>
              <a:rPr lang="ru-RU" altLang="ru-RU" sz="2000" dirty="0">
                <a:latin typeface="Arial" panose="020B0604020202020204" pitchFamily="34" charset="0"/>
                <a:cs typeface="Arial" panose="020B0604020202020204" pitchFamily="34" charset="0"/>
              </a:rPr>
              <a:t>Расчет может быть произведен различными путями</a:t>
            </a:r>
          </a:p>
          <a:p>
            <a:pPr fontAlgn="auto">
              <a:spcAft>
                <a:spcPts val="0"/>
              </a:spcAft>
              <a:buFont typeface="Wingdings" panose="05000000000000000000" pitchFamily="2" charset="2"/>
              <a:buNone/>
              <a:defRPr/>
            </a:pPr>
            <a:r>
              <a:rPr lang="ru-RU" altLang="ru-RU" sz="2000" i="1" dirty="0">
                <a:latin typeface="Arial" panose="020B0604020202020204" pitchFamily="34" charset="0"/>
                <a:cs typeface="Arial" panose="020B0604020202020204" pitchFamily="34" charset="0"/>
              </a:rPr>
              <a:t>Первый способ</a:t>
            </a:r>
            <a:r>
              <a:rPr lang="ru-RU" altLang="ru-RU" sz="2000" dirty="0">
                <a:latin typeface="Arial" panose="020B0604020202020204" pitchFamily="34" charset="0"/>
                <a:cs typeface="Arial" panose="020B0604020202020204" pitchFamily="34" charset="0"/>
              </a:rPr>
              <a:t> предусматривает подсчет ресурсов по укрупненным измерителям. При этом главное составляет отбор для использования наиболее доброкачественных и подходящих к данному виду строительства показателей расхода рабочей силы, материалов на укрупненный измеритель. Незначительные колебания объемов работ обычно не отражаются на выборе метода производства работ, на подборе механизмов и решении других инженерных вопросов орга­низации строительных работ.</a:t>
            </a:r>
          </a:p>
          <a:p>
            <a:pPr fontAlgn="auto">
              <a:spcAft>
                <a:spcPts val="0"/>
              </a:spcAft>
              <a:buFont typeface="Wingdings" panose="05000000000000000000" pitchFamily="2" charset="2"/>
              <a:buNone/>
              <a:defRPr/>
            </a:pPr>
            <a:r>
              <a:rPr lang="ru-RU" altLang="ru-RU" sz="2000" i="1" dirty="0">
                <a:latin typeface="Arial" panose="020B0604020202020204" pitchFamily="34" charset="0"/>
                <a:cs typeface="Arial" panose="020B0604020202020204" pitchFamily="34" charset="0"/>
              </a:rPr>
              <a:t>Второй способ</a:t>
            </a:r>
            <a:r>
              <a:rPr lang="ru-RU" altLang="ru-RU" sz="2000" dirty="0">
                <a:latin typeface="Arial" panose="020B0604020202020204" pitchFamily="34" charset="0"/>
                <a:cs typeface="Arial" panose="020B0604020202020204" pitchFamily="34" charset="0"/>
              </a:rPr>
              <a:t> - точный, при нем подсчеты объемов работ, материалов, рабочей силы производятся по техническим сметам объектов строительства.</a:t>
            </a:r>
          </a:p>
          <a:p>
            <a:pPr fontAlgn="auto">
              <a:spcAft>
                <a:spcPts val="0"/>
              </a:spcAft>
              <a:buFont typeface="Wingdings" panose="05000000000000000000" pitchFamily="2" charset="2"/>
              <a:buNone/>
              <a:defRPr/>
            </a:pPr>
            <a:r>
              <a:rPr lang="ru-RU" altLang="ru-RU" sz="2000" i="1" dirty="0">
                <a:latin typeface="Arial" panose="020B0604020202020204" pitchFamily="34" charset="0"/>
                <a:cs typeface="Arial" panose="020B0604020202020204" pitchFamily="34" charset="0"/>
              </a:rPr>
              <a:t>Третий способ</a:t>
            </a:r>
            <a:r>
              <a:rPr lang="ru-RU" altLang="ru-RU" sz="2000" dirty="0">
                <a:latin typeface="Arial" panose="020B0604020202020204" pitchFamily="34" charset="0"/>
                <a:cs typeface="Arial" panose="020B0604020202020204" pitchFamily="34" charset="0"/>
              </a:rPr>
              <a:t> - заключается в использовании данных технических и бухгалтерских отчетов, аналогичных в смысле объемов работ и типа строительства.</a:t>
            </a:r>
          </a:p>
        </p:txBody>
      </p:sp>
      <p:sp>
        <p:nvSpPr>
          <p:cNvPr id="45060" name="Номер слайда 2">
            <a:extLst>
              <a:ext uri="{FF2B5EF4-FFF2-40B4-BE49-F238E27FC236}">
                <a16:creationId xmlns:a16="http://schemas.microsoft.com/office/drawing/2014/main" id="{A317F2E0-9A0A-46F6-A9A9-DED32039900C}"/>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FA527DD5-145E-4A5B-9763-2F62416D384A}" type="slidenum">
              <a:rPr lang="ru-RU" altLang="ru-RU" sz="1200">
                <a:solidFill>
                  <a:srgbClr val="898989"/>
                </a:solidFill>
                <a:latin typeface="Arial" panose="020B0604020202020204" pitchFamily="34" charset="0"/>
              </a:rPr>
              <a:pPr eaLnBrk="1" hangingPunct="1">
                <a:spcBef>
                  <a:spcPct val="0"/>
                </a:spcBef>
                <a:buFontTx/>
                <a:buNone/>
              </a:pPr>
              <a:t>31</a:t>
            </a:fld>
            <a:endParaRPr lang="ru-RU" altLang="ru-RU" sz="1200">
              <a:solidFill>
                <a:srgbClr val="898989"/>
              </a:solidFill>
              <a:latin typeface="Arial" panose="020B0604020202020204" pitchFamily="34" charset="0"/>
            </a:endParaRPr>
          </a:p>
        </p:txBody>
      </p:sp>
      <p:sp>
        <p:nvSpPr>
          <p:cNvPr id="45061" name="Прямоугольник 4">
            <a:extLst>
              <a:ext uri="{FF2B5EF4-FFF2-40B4-BE49-F238E27FC236}">
                <a16:creationId xmlns:a16="http://schemas.microsoft.com/office/drawing/2014/main" id="{A64089E4-3186-404F-93DE-1635BBB83E96}"/>
              </a:ext>
            </a:extLst>
          </p:cNvPr>
          <p:cNvSpPr>
            <a:spLocks noChangeArrowheads="1"/>
          </p:cNvSpPr>
          <p:nvPr/>
        </p:nvSpPr>
        <p:spPr bwMode="auto">
          <a:xfrm>
            <a:off x="285750" y="6429375"/>
            <a:ext cx="8429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000" i="1">
                <a:latin typeface="Arial" panose="020B0604020202020204" pitchFamily="34" charset="0"/>
              </a:rPr>
              <a:t>2. В соответствие с номенклатурой по каждому виду работ определяются их объемы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6">
            <a:extLst>
              <a:ext uri="{FF2B5EF4-FFF2-40B4-BE49-F238E27FC236}">
                <a16:creationId xmlns:a16="http://schemas.microsoft.com/office/drawing/2014/main" id="{786F5C7C-F144-4945-91A8-F1A1B6F6F4CE}"/>
              </a:ext>
            </a:extLst>
          </p:cNvPr>
          <p:cNvSpPr>
            <a:spLocks noGrp="1" noChangeArrowheads="1"/>
          </p:cNvSpPr>
          <p:nvPr>
            <p:ph type="title"/>
          </p:nvPr>
        </p:nvSpPr>
        <p:spPr>
          <a:xfrm>
            <a:off x="395288" y="260350"/>
            <a:ext cx="8229600" cy="865188"/>
          </a:xfrm>
        </p:spPr>
        <p:txBody>
          <a:bodyPr/>
          <a:lstStyle/>
          <a:p>
            <a:r>
              <a:rPr lang="ru-RU" altLang="ru-RU" sz="2400">
                <a:latin typeface="Arial Black" panose="020B0A04020102020204" pitchFamily="34" charset="0"/>
              </a:rPr>
              <a:t>Длительность работ проекта</a:t>
            </a:r>
          </a:p>
        </p:txBody>
      </p:sp>
      <p:graphicFrame>
        <p:nvGraphicFramePr>
          <p:cNvPr id="11" name="Таблица 10">
            <a:extLst>
              <a:ext uri="{FF2B5EF4-FFF2-40B4-BE49-F238E27FC236}">
                <a16:creationId xmlns:a16="http://schemas.microsoft.com/office/drawing/2014/main" id="{CD0E4B02-9280-4197-AB9D-0AF734CE30B2}"/>
              </a:ext>
            </a:extLst>
          </p:cNvPr>
          <p:cNvGraphicFramePr>
            <a:graphicFrameLocks noGrp="1"/>
          </p:cNvGraphicFramePr>
          <p:nvPr/>
        </p:nvGraphicFramePr>
        <p:xfrm>
          <a:off x="468313" y="1557338"/>
          <a:ext cx="8207376" cy="4967287"/>
        </p:xfrm>
        <a:graphic>
          <a:graphicData uri="http://schemas.openxmlformats.org/drawingml/2006/table">
            <a:tbl>
              <a:tblPr firstRow="1" firstCol="1" bandRow="1">
                <a:tableStyleId>{5C22544A-7EE6-4342-B048-85BDC9FD1C3A}</a:tableStyleId>
              </a:tblPr>
              <a:tblGrid>
                <a:gridCol w="2168370">
                  <a:extLst>
                    <a:ext uri="{9D8B030D-6E8A-4147-A177-3AD203B41FA5}">
                      <a16:colId xmlns:a16="http://schemas.microsoft.com/office/drawing/2014/main" val="20000"/>
                    </a:ext>
                  </a:extLst>
                </a:gridCol>
                <a:gridCol w="973815">
                  <a:extLst>
                    <a:ext uri="{9D8B030D-6E8A-4147-A177-3AD203B41FA5}">
                      <a16:colId xmlns:a16="http://schemas.microsoft.com/office/drawing/2014/main" val="20001"/>
                    </a:ext>
                  </a:extLst>
                </a:gridCol>
                <a:gridCol w="2286383">
                  <a:extLst>
                    <a:ext uri="{9D8B030D-6E8A-4147-A177-3AD203B41FA5}">
                      <a16:colId xmlns:a16="http://schemas.microsoft.com/office/drawing/2014/main" val="20002"/>
                    </a:ext>
                  </a:extLst>
                </a:gridCol>
                <a:gridCol w="1045131">
                  <a:extLst>
                    <a:ext uri="{9D8B030D-6E8A-4147-A177-3AD203B41FA5}">
                      <a16:colId xmlns:a16="http://schemas.microsoft.com/office/drawing/2014/main" val="20003"/>
                    </a:ext>
                  </a:extLst>
                </a:gridCol>
                <a:gridCol w="1733677">
                  <a:extLst>
                    <a:ext uri="{9D8B030D-6E8A-4147-A177-3AD203B41FA5}">
                      <a16:colId xmlns:a16="http://schemas.microsoft.com/office/drawing/2014/main" val="20004"/>
                    </a:ext>
                  </a:extLst>
                </a:gridCol>
              </a:tblGrid>
              <a:tr h="433309">
                <a:tc>
                  <a:txBody>
                    <a:bodyPr/>
                    <a:lstStyle/>
                    <a:p>
                      <a:pPr algn="ctr">
                        <a:lnSpc>
                          <a:spcPct val="107000"/>
                        </a:lnSpc>
                        <a:spcAft>
                          <a:spcPts val="0"/>
                        </a:spcAft>
                      </a:pPr>
                      <a:r>
                        <a:rPr lang="ru-RU" sz="2000" dirty="0">
                          <a:effectLst/>
                        </a:rPr>
                        <a:t>Входы </a:t>
                      </a:r>
                      <a:endParaRPr lang="ru-RU" sz="2000" dirty="0">
                        <a:effectLst/>
                        <a:latin typeface="Times New Roman"/>
                        <a:ea typeface="Times New Roman"/>
                      </a:endParaRPr>
                    </a:p>
                  </a:txBody>
                  <a:tcPr marL="0" marR="0" marT="0" marB="0" anchor="ctr"/>
                </a:tc>
                <a:tc>
                  <a:txBody>
                    <a:bodyPr/>
                    <a:lstStyle/>
                    <a:p>
                      <a:pPr algn="ctr">
                        <a:lnSpc>
                          <a:spcPct val="107000"/>
                        </a:lnSpc>
                        <a:spcAft>
                          <a:spcPts val="0"/>
                        </a:spcAft>
                      </a:pPr>
                      <a:r>
                        <a:rPr lang="ru-RU" sz="2000" dirty="0">
                          <a:effectLst/>
                        </a:rPr>
                        <a:t> </a:t>
                      </a:r>
                      <a:endParaRPr lang="ru-RU" sz="2000" dirty="0">
                        <a:effectLst/>
                        <a:latin typeface="Times New Roman"/>
                        <a:ea typeface="Times New Roman"/>
                      </a:endParaRPr>
                    </a:p>
                  </a:txBody>
                  <a:tcPr marL="0" marR="0" marT="0" marB="0"/>
                </a:tc>
                <a:tc>
                  <a:txBody>
                    <a:bodyPr/>
                    <a:lstStyle/>
                    <a:p>
                      <a:pPr algn="ctr">
                        <a:lnSpc>
                          <a:spcPct val="107000"/>
                        </a:lnSpc>
                        <a:spcAft>
                          <a:spcPts val="0"/>
                        </a:spcAft>
                      </a:pPr>
                      <a:r>
                        <a:rPr lang="ru-RU" sz="2000" dirty="0">
                          <a:effectLst/>
                        </a:rPr>
                        <a:t>Методы и средства </a:t>
                      </a:r>
                      <a:endParaRPr lang="ru-RU" sz="2000" dirty="0">
                        <a:effectLst/>
                        <a:latin typeface="Times New Roman"/>
                        <a:ea typeface="Times New Roman"/>
                      </a:endParaRPr>
                    </a:p>
                  </a:txBody>
                  <a:tcPr marL="0" marR="0" marT="0" marB="0" anchor="ctr"/>
                </a:tc>
                <a:tc>
                  <a:txBody>
                    <a:bodyPr/>
                    <a:lstStyle/>
                    <a:p>
                      <a:pPr algn="ctr">
                        <a:lnSpc>
                          <a:spcPct val="107000"/>
                        </a:lnSpc>
                        <a:spcAft>
                          <a:spcPts val="0"/>
                        </a:spcAft>
                      </a:pPr>
                      <a:r>
                        <a:rPr lang="ru-RU" sz="2000">
                          <a:effectLst/>
                        </a:rPr>
                        <a:t> </a:t>
                      </a:r>
                      <a:endParaRPr lang="ru-RU" sz="2000">
                        <a:effectLst/>
                        <a:latin typeface="Times New Roman"/>
                        <a:ea typeface="Times New Roman"/>
                      </a:endParaRPr>
                    </a:p>
                  </a:txBody>
                  <a:tcPr marL="0" marR="0" marT="0" marB="0"/>
                </a:tc>
                <a:tc>
                  <a:txBody>
                    <a:bodyPr/>
                    <a:lstStyle/>
                    <a:p>
                      <a:pPr algn="ctr">
                        <a:lnSpc>
                          <a:spcPct val="107000"/>
                        </a:lnSpc>
                        <a:spcAft>
                          <a:spcPts val="0"/>
                        </a:spcAft>
                      </a:pPr>
                      <a:r>
                        <a:rPr lang="ru-RU" sz="2000">
                          <a:effectLst/>
                        </a:rPr>
                        <a:t>Выходы </a:t>
                      </a:r>
                      <a:endParaRPr lang="ru-RU" sz="2000">
                        <a:effectLst/>
                        <a:latin typeface="Times New Roman"/>
                        <a:ea typeface="Times New Roman"/>
                      </a:endParaRPr>
                    </a:p>
                  </a:txBody>
                  <a:tcPr marL="0" marR="0" marT="0" marB="0" anchor="ctr"/>
                </a:tc>
                <a:extLst>
                  <a:ext uri="{0D108BD9-81ED-4DB2-BD59-A6C34878D82A}">
                    <a16:rowId xmlns:a16="http://schemas.microsoft.com/office/drawing/2014/main" val="10000"/>
                  </a:ext>
                </a:extLst>
              </a:tr>
              <a:tr h="4533978">
                <a:tc>
                  <a:txBody>
                    <a:bodyPr/>
                    <a:lstStyle/>
                    <a:p>
                      <a:pPr>
                        <a:lnSpc>
                          <a:spcPct val="107000"/>
                        </a:lnSpc>
                        <a:spcAft>
                          <a:spcPts val="0"/>
                        </a:spcAft>
                      </a:pPr>
                      <a:r>
                        <a:rPr lang="ru-RU" sz="2000" dirty="0">
                          <a:effectLst/>
                          <a:latin typeface="Arial" pitchFamily="34" charset="0"/>
                          <a:cs typeface="Arial" pitchFamily="34" charset="0"/>
                        </a:rPr>
                        <a:t>-  Перечень работ </a:t>
                      </a:r>
                    </a:p>
                    <a:p>
                      <a:pPr>
                        <a:lnSpc>
                          <a:spcPct val="107000"/>
                        </a:lnSpc>
                        <a:spcAft>
                          <a:spcPts val="0"/>
                        </a:spcAft>
                      </a:pPr>
                      <a:r>
                        <a:rPr lang="ru-RU" sz="2000" dirty="0">
                          <a:effectLst/>
                          <a:latin typeface="Arial" pitchFamily="34" charset="0"/>
                          <a:cs typeface="Arial" pitchFamily="34" charset="0"/>
                        </a:rPr>
                        <a:t>-   Объемы работ </a:t>
                      </a:r>
                    </a:p>
                    <a:p>
                      <a:pPr>
                        <a:lnSpc>
                          <a:spcPct val="107000"/>
                        </a:lnSpc>
                        <a:spcAft>
                          <a:spcPts val="0"/>
                        </a:spcAft>
                      </a:pPr>
                      <a:r>
                        <a:rPr lang="ru-RU" sz="2000" dirty="0">
                          <a:effectLst/>
                          <a:latin typeface="Arial" pitchFamily="34" charset="0"/>
                          <a:cs typeface="Arial" pitchFamily="34" charset="0"/>
                        </a:rPr>
                        <a:t>-   Потребности операций в ресурсах </a:t>
                      </a:r>
                    </a:p>
                    <a:p>
                      <a:pPr>
                        <a:lnSpc>
                          <a:spcPct val="107000"/>
                        </a:lnSpc>
                        <a:spcAft>
                          <a:spcPts val="0"/>
                        </a:spcAft>
                      </a:pPr>
                      <a:r>
                        <a:rPr lang="ru-RU" sz="2000" dirty="0">
                          <a:effectLst/>
                          <a:latin typeface="Arial" pitchFamily="34" charset="0"/>
                          <a:cs typeface="Arial" pitchFamily="34" charset="0"/>
                        </a:rPr>
                        <a:t>-</a:t>
                      </a:r>
                      <a:r>
                        <a:rPr lang="ru-RU" sz="2000" baseline="0" dirty="0">
                          <a:effectLst/>
                          <a:latin typeface="Arial" pitchFamily="34" charset="0"/>
                          <a:cs typeface="Arial" pitchFamily="34" charset="0"/>
                        </a:rPr>
                        <a:t> П</a:t>
                      </a:r>
                      <a:r>
                        <a:rPr lang="ru-RU" sz="2000" dirty="0">
                          <a:effectLst/>
                          <a:latin typeface="Arial" pitchFamily="34" charset="0"/>
                          <a:cs typeface="Arial" pitchFamily="34" charset="0"/>
                        </a:rPr>
                        <a:t>роизводитель </a:t>
                      </a:r>
                      <a:r>
                        <a:rPr lang="ru-RU" sz="2000" dirty="0" err="1">
                          <a:effectLst/>
                          <a:latin typeface="Arial" pitchFamily="34" charset="0"/>
                          <a:cs typeface="Arial" pitchFamily="34" charset="0"/>
                        </a:rPr>
                        <a:t>ность</a:t>
                      </a:r>
                      <a:r>
                        <a:rPr lang="ru-RU" sz="2000" dirty="0">
                          <a:effectLst/>
                          <a:latin typeface="Arial" pitchFamily="34" charset="0"/>
                          <a:cs typeface="Arial" pitchFamily="34" charset="0"/>
                        </a:rPr>
                        <a:t> ресурсов </a:t>
                      </a:r>
                    </a:p>
                    <a:p>
                      <a:pPr>
                        <a:lnSpc>
                          <a:spcPct val="107000"/>
                        </a:lnSpc>
                        <a:spcAft>
                          <a:spcPts val="0"/>
                        </a:spcAft>
                      </a:pPr>
                      <a:r>
                        <a:rPr lang="ru-RU" sz="2000" dirty="0">
                          <a:effectLst/>
                          <a:latin typeface="Arial" pitchFamily="34" charset="0"/>
                          <a:cs typeface="Arial" pitchFamily="34" charset="0"/>
                        </a:rPr>
                        <a:t>-   Ограничения </a:t>
                      </a:r>
                    </a:p>
                    <a:p>
                      <a:pPr>
                        <a:lnSpc>
                          <a:spcPct val="107000"/>
                        </a:lnSpc>
                        <a:spcAft>
                          <a:spcPts val="0"/>
                        </a:spcAft>
                      </a:pPr>
                      <a:r>
                        <a:rPr lang="ru-RU" sz="2000" dirty="0">
                          <a:effectLst/>
                          <a:latin typeface="Arial" pitchFamily="34" charset="0"/>
                          <a:cs typeface="Arial" pitchFamily="34" charset="0"/>
                        </a:rPr>
                        <a:t>-   Допущения </a:t>
                      </a:r>
                    </a:p>
                    <a:p>
                      <a:pPr>
                        <a:lnSpc>
                          <a:spcPct val="107000"/>
                        </a:lnSpc>
                        <a:spcAft>
                          <a:spcPts val="0"/>
                        </a:spcAft>
                      </a:pPr>
                      <a:r>
                        <a:rPr lang="ru-RU" sz="2000" dirty="0">
                          <a:effectLst/>
                          <a:latin typeface="Arial" pitchFamily="34" charset="0"/>
                          <a:cs typeface="Arial" pitchFamily="34" charset="0"/>
                        </a:rPr>
                        <a:t>-   Историческая информация </a:t>
                      </a:r>
                      <a:endParaRPr lang="ru-RU" sz="2000" dirty="0">
                        <a:effectLst/>
                        <a:latin typeface="Arial" pitchFamily="34" charset="0"/>
                        <a:ea typeface="Times New Roman"/>
                        <a:cs typeface="Arial" pitchFamily="34" charset="0"/>
                      </a:endParaRPr>
                    </a:p>
                  </a:txBody>
                  <a:tcPr marL="0" marR="0" marT="0" marB="0" anchor="ctr"/>
                </a:tc>
                <a:tc>
                  <a:txBody>
                    <a:bodyPr/>
                    <a:lstStyle/>
                    <a:p>
                      <a:pPr>
                        <a:lnSpc>
                          <a:spcPct val="107000"/>
                        </a:lnSpc>
                        <a:spcAft>
                          <a:spcPts val="0"/>
                        </a:spcAft>
                      </a:pPr>
                      <a:endParaRPr lang="ru-RU" sz="2000" dirty="0">
                        <a:effectLst/>
                        <a:latin typeface="Arial" pitchFamily="34" charset="0"/>
                        <a:ea typeface="Times New Roman"/>
                        <a:cs typeface="Arial" pitchFamily="34" charset="0"/>
                      </a:endParaRPr>
                    </a:p>
                  </a:txBody>
                  <a:tcPr marL="0" marR="0" marT="0" marB="0"/>
                </a:tc>
                <a:tc>
                  <a:txBody>
                    <a:bodyPr/>
                    <a:lstStyle/>
                    <a:p>
                      <a:pPr>
                        <a:lnSpc>
                          <a:spcPct val="107000"/>
                        </a:lnSpc>
                        <a:spcAft>
                          <a:spcPts val="0"/>
                        </a:spcAft>
                      </a:pPr>
                      <a:r>
                        <a:rPr lang="ru-RU" sz="2000" dirty="0">
                          <a:effectLst/>
                          <a:latin typeface="Arial" pitchFamily="34" charset="0"/>
                          <a:cs typeface="Arial" pitchFamily="34" charset="0"/>
                        </a:rPr>
                        <a:t>·   Экспертные оценки </a:t>
                      </a:r>
                    </a:p>
                    <a:p>
                      <a:pPr>
                        <a:lnSpc>
                          <a:spcPct val="107000"/>
                        </a:lnSpc>
                        <a:spcAft>
                          <a:spcPts val="0"/>
                        </a:spcAft>
                      </a:pPr>
                      <a:r>
                        <a:rPr lang="ru-RU" sz="2000" dirty="0">
                          <a:effectLst/>
                          <a:latin typeface="Arial" pitchFamily="34" charset="0"/>
                          <a:cs typeface="Arial" pitchFamily="34" charset="0"/>
                        </a:rPr>
                        <a:t>·   Оценка по аналогам </a:t>
                      </a:r>
                    </a:p>
                    <a:p>
                      <a:pPr>
                        <a:lnSpc>
                          <a:spcPct val="107000"/>
                        </a:lnSpc>
                        <a:spcAft>
                          <a:spcPts val="0"/>
                        </a:spcAft>
                      </a:pPr>
                      <a:r>
                        <a:rPr lang="ru-RU" sz="2000" dirty="0">
                          <a:effectLst/>
                          <a:latin typeface="Arial" pitchFamily="34" charset="0"/>
                          <a:cs typeface="Arial" pitchFamily="34" charset="0"/>
                        </a:rPr>
                        <a:t>·   Нормативы </a:t>
                      </a:r>
                    </a:p>
                    <a:p>
                      <a:pPr>
                        <a:lnSpc>
                          <a:spcPct val="107000"/>
                        </a:lnSpc>
                        <a:spcAft>
                          <a:spcPts val="0"/>
                        </a:spcAft>
                      </a:pPr>
                      <a:r>
                        <a:rPr lang="ru-RU" sz="2000" dirty="0">
                          <a:effectLst/>
                          <a:latin typeface="Arial" pitchFamily="34" charset="0"/>
                          <a:cs typeface="Arial" pitchFamily="34" charset="0"/>
                        </a:rPr>
                        <a:t>·   Моделирование </a:t>
                      </a:r>
                    </a:p>
                    <a:p>
                      <a:pPr>
                        <a:lnSpc>
                          <a:spcPct val="107000"/>
                        </a:lnSpc>
                        <a:spcAft>
                          <a:spcPts val="0"/>
                        </a:spcAft>
                      </a:pPr>
                      <a:r>
                        <a:rPr lang="ru-RU" sz="2000" dirty="0">
                          <a:effectLst/>
                          <a:latin typeface="Arial" pitchFamily="34" charset="0"/>
                          <a:cs typeface="Arial" pitchFamily="34" charset="0"/>
                        </a:rPr>
                        <a:t>·   Оценка по производительности и объему </a:t>
                      </a:r>
                      <a:endParaRPr lang="ru-RU" sz="2000" dirty="0">
                        <a:effectLst/>
                        <a:latin typeface="Arial" pitchFamily="34" charset="0"/>
                        <a:ea typeface="Times New Roman"/>
                        <a:cs typeface="Arial" pitchFamily="34" charset="0"/>
                      </a:endParaRPr>
                    </a:p>
                  </a:txBody>
                  <a:tcPr marL="0" marR="0" marT="0" marB="0" anchor="ctr"/>
                </a:tc>
                <a:tc>
                  <a:txBody>
                    <a:bodyPr/>
                    <a:lstStyle/>
                    <a:p>
                      <a:pPr>
                        <a:lnSpc>
                          <a:spcPct val="107000"/>
                        </a:lnSpc>
                        <a:spcAft>
                          <a:spcPts val="0"/>
                        </a:spcAft>
                      </a:pPr>
                      <a:endParaRPr lang="ru-RU" sz="2000" dirty="0">
                        <a:effectLst/>
                        <a:latin typeface="Arial" pitchFamily="34" charset="0"/>
                        <a:ea typeface="Times New Roman"/>
                        <a:cs typeface="Arial" pitchFamily="34" charset="0"/>
                      </a:endParaRPr>
                    </a:p>
                  </a:txBody>
                  <a:tcPr marL="0" marR="0" marT="0" marB="0"/>
                </a:tc>
                <a:tc>
                  <a:txBody>
                    <a:bodyPr/>
                    <a:lstStyle/>
                    <a:p>
                      <a:pPr>
                        <a:lnSpc>
                          <a:spcPct val="107000"/>
                        </a:lnSpc>
                        <a:spcAft>
                          <a:spcPts val="0"/>
                        </a:spcAft>
                      </a:pPr>
                      <a:r>
                        <a:rPr lang="ru-RU" sz="2000" dirty="0">
                          <a:effectLst/>
                          <a:latin typeface="Arial" pitchFamily="34" charset="0"/>
                          <a:cs typeface="Arial" pitchFamily="34" charset="0"/>
                        </a:rPr>
                        <a:t>·   Оценка длительностей операций </a:t>
                      </a:r>
                    </a:p>
                    <a:p>
                      <a:pPr>
                        <a:lnSpc>
                          <a:spcPct val="107000"/>
                        </a:lnSpc>
                        <a:spcAft>
                          <a:spcPts val="0"/>
                        </a:spcAft>
                      </a:pPr>
                      <a:r>
                        <a:rPr lang="ru-RU" sz="2000" dirty="0">
                          <a:effectLst/>
                          <a:latin typeface="Arial" pitchFamily="34" charset="0"/>
                          <a:cs typeface="Arial" pitchFamily="34" charset="0"/>
                        </a:rPr>
                        <a:t>·   Требования к ресурсам проекта </a:t>
                      </a:r>
                    </a:p>
                    <a:p>
                      <a:pPr>
                        <a:lnSpc>
                          <a:spcPct val="107000"/>
                        </a:lnSpc>
                        <a:spcAft>
                          <a:spcPts val="0"/>
                        </a:spcAft>
                      </a:pPr>
                      <a:r>
                        <a:rPr lang="ru-RU" sz="2000" dirty="0">
                          <a:effectLst/>
                          <a:latin typeface="Arial" pitchFamily="34" charset="0"/>
                          <a:cs typeface="Arial" pitchFamily="34" charset="0"/>
                        </a:rPr>
                        <a:t>·   Допущения </a:t>
                      </a:r>
                    </a:p>
                    <a:p>
                      <a:pPr>
                        <a:lnSpc>
                          <a:spcPct val="107000"/>
                        </a:lnSpc>
                        <a:spcAft>
                          <a:spcPts val="0"/>
                        </a:spcAft>
                      </a:pPr>
                      <a:r>
                        <a:rPr lang="ru-RU" sz="2000" dirty="0">
                          <a:effectLst/>
                          <a:latin typeface="Arial" pitchFamily="34" charset="0"/>
                          <a:cs typeface="Arial" pitchFamily="34" charset="0"/>
                        </a:rPr>
                        <a:t>·   Уточнение перечня операций </a:t>
                      </a:r>
                    </a:p>
                    <a:p>
                      <a:pPr>
                        <a:lnSpc>
                          <a:spcPct val="107000"/>
                        </a:lnSpc>
                        <a:spcAft>
                          <a:spcPts val="0"/>
                        </a:spcAft>
                      </a:pPr>
                      <a:r>
                        <a:rPr lang="ru-RU" sz="2000" dirty="0">
                          <a:effectLst/>
                          <a:latin typeface="Arial" pitchFamily="34" charset="0"/>
                          <a:cs typeface="Arial" pitchFamily="34" charset="0"/>
                        </a:rPr>
                        <a:t>  </a:t>
                      </a:r>
                      <a:endParaRPr lang="ru-RU" sz="2000" dirty="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1"/>
                  </a:ext>
                </a:extLst>
              </a:tr>
            </a:tbl>
          </a:graphicData>
        </a:graphic>
      </p:graphicFrame>
      <p:sp>
        <p:nvSpPr>
          <p:cNvPr id="46103" name="AutoShape 3">
            <a:extLst>
              <a:ext uri="{FF2B5EF4-FFF2-40B4-BE49-F238E27FC236}">
                <a16:creationId xmlns:a16="http://schemas.microsoft.com/office/drawing/2014/main" id="{C6F39E3C-0543-4C71-96E7-2BA1B703F8B9}"/>
              </a:ext>
            </a:extLst>
          </p:cNvPr>
          <p:cNvSpPr>
            <a:spLocks noChangeArrowheads="1"/>
          </p:cNvSpPr>
          <p:nvPr/>
        </p:nvSpPr>
        <p:spPr bwMode="auto">
          <a:xfrm>
            <a:off x="2700338" y="4400550"/>
            <a:ext cx="863600" cy="457200"/>
          </a:xfrm>
          <a:prstGeom prst="rightArrow">
            <a:avLst>
              <a:gd name="adj1" fmla="val 50000"/>
              <a:gd name="adj2" fmla="val 34359"/>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46104" name="AutoShape 4">
            <a:extLst>
              <a:ext uri="{FF2B5EF4-FFF2-40B4-BE49-F238E27FC236}">
                <a16:creationId xmlns:a16="http://schemas.microsoft.com/office/drawing/2014/main" id="{15F1B073-F62E-42F1-BDEA-F7EDBEE06CA5}"/>
              </a:ext>
            </a:extLst>
          </p:cNvPr>
          <p:cNvSpPr>
            <a:spLocks noChangeArrowheads="1"/>
          </p:cNvSpPr>
          <p:nvPr/>
        </p:nvSpPr>
        <p:spPr bwMode="auto">
          <a:xfrm>
            <a:off x="5949950" y="4302125"/>
            <a:ext cx="925513" cy="542925"/>
          </a:xfrm>
          <a:prstGeom prst="rightArrow">
            <a:avLst>
              <a:gd name="adj1" fmla="val 50000"/>
              <a:gd name="adj2" fmla="val 31000"/>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2">
            <a:extLst>
              <a:ext uri="{FF2B5EF4-FFF2-40B4-BE49-F238E27FC236}">
                <a16:creationId xmlns:a16="http://schemas.microsoft.com/office/drawing/2014/main" id="{AE7BFC63-91CF-42B9-B179-B2D359ABF8AF}"/>
              </a:ext>
            </a:extLst>
          </p:cNvPr>
          <p:cNvSpPr>
            <a:spLocks noGrp="1"/>
          </p:cNvSpPr>
          <p:nvPr>
            <p:ph type="title"/>
          </p:nvPr>
        </p:nvSpPr>
        <p:spPr>
          <a:xfrm>
            <a:off x="107950" y="115888"/>
            <a:ext cx="6911975" cy="1512887"/>
          </a:xfrm>
        </p:spPr>
        <p:txBody>
          <a:bodyPr rtlCol="0">
            <a:normAutofit fontScale="90000"/>
          </a:bodyPr>
          <a:lstStyle/>
          <a:p>
            <a:pPr fontAlgn="auto">
              <a:spcAft>
                <a:spcPts val="0"/>
              </a:spcAft>
              <a:defRPr/>
            </a:pPr>
            <a:r>
              <a:rPr lang="ru-RU" altLang="ru-RU" sz="2400" b="1" dirty="0">
                <a:solidFill>
                  <a:schemeClr val="tx1"/>
                </a:solidFill>
                <a:latin typeface="Arial Black" panose="020B0A04020102020204" pitchFamily="34" charset="0"/>
              </a:rPr>
              <a:t>Пример оценки продолжительности работ инвестиционного проекта строительства офисного центра на пл. Победы (г. Москва) аналоговым методом</a:t>
            </a:r>
            <a:endParaRPr lang="ru-RU" altLang="ru-RU" sz="2400" dirty="0">
              <a:solidFill>
                <a:schemeClr val="tx1"/>
              </a:solidFill>
              <a:latin typeface="Arial Black" panose="020B0A04020102020204" pitchFamily="34" charset="0"/>
            </a:endParaRPr>
          </a:p>
        </p:txBody>
      </p:sp>
      <p:graphicFrame>
        <p:nvGraphicFramePr>
          <p:cNvPr id="5" name="Объект 4">
            <a:extLst>
              <a:ext uri="{FF2B5EF4-FFF2-40B4-BE49-F238E27FC236}">
                <a16:creationId xmlns:a16="http://schemas.microsoft.com/office/drawing/2014/main" id="{1385E1F2-772E-4A09-9CAE-FE8981560A01}"/>
              </a:ext>
            </a:extLst>
          </p:cNvPr>
          <p:cNvGraphicFramePr>
            <a:graphicFrameLocks noGrp="1"/>
          </p:cNvGraphicFramePr>
          <p:nvPr>
            <p:ph idx="1"/>
          </p:nvPr>
        </p:nvGraphicFramePr>
        <p:xfrm>
          <a:off x="250825" y="1684338"/>
          <a:ext cx="8713789" cy="5121274"/>
        </p:xfrm>
        <a:graphic>
          <a:graphicData uri="http://schemas.openxmlformats.org/drawingml/2006/table">
            <a:tbl>
              <a:tblPr firstRow="1" firstCol="1" bandRow="1">
                <a:tableStyleId>{5C22544A-7EE6-4342-B048-85BDC9FD1C3A}</a:tableStyleId>
              </a:tblPr>
              <a:tblGrid>
                <a:gridCol w="1656340">
                  <a:extLst>
                    <a:ext uri="{9D8B030D-6E8A-4147-A177-3AD203B41FA5}">
                      <a16:colId xmlns:a16="http://schemas.microsoft.com/office/drawing/2014/main" val="20000"/>
                    </a:ext>
                  </a:extLst>
                </a:gridCol>
                <a:gridCol w="1800370">
                  <a:extLst>
                    <a:ext uri="{9D8B030D-6E8A-4147-A177-3AD203B41FA5}">
                      <a16:colId xmlns:a16="http://schemas.microsoft.com/office/drawing/2014/main" val="20001"/>
                    </a:ext>
                  </a:extLst>
                </a:gridCol>
                <a:gridCol w="1800370">
                  <a:extLst>
                    <a:ext uri="{9D8B030D-6E8A-4147-A177-3AD203B41FA5}">
                      <a16:colId xmlns:a16="http://schemas.microsoft.com/office/drawing/2014/main" val="20002"/>
                    </a:ext>
                  </a:extLst>
                </a:gridCol>
                <a:gridCol w="1728355">
                  <a:extLst>
                    <a:ext uri="{9D8B030D-6E8A-4147-A177-3AD203B41FA5}">
                      <a16:colId xmlns:a16="http://schemas.microsoft.com/office/drawing/2014/main" val="20003"/>
                    </a:ext>
                  </a:extLst>
                </a:gridCol>
                <a:gridCol w="1728354">
                  <a:extLst>
                    <a:ext uri="{9D8B030D-6E8A-4147-A177-3AD203B41FA5}">
                      <a16:colId xmlns:a16="http://schemas.microsoft.com/office/drawing/2014/main" val="20004"/>
                    </a:ext>
                  </a:extLst>
                </a:gridCol>
              </a:tblGrid>
              <a:tr h="731611">
                <a:tc>
                  <a:txBody>
                    <a:bodyPr/>
                    <a:lstStyle/>
                    <a:p>
                      <a:pPr>
                        <a:spcAft>
                          <a:spcPts val="0"/>
                        </a:spcAft>
                      </a:pPr>
                      <a:r>
                        <a:rPr lang="ru-RU" sz="1200" dirty="0">
                          <a:effectLst/>
                          <a:latin typeface="Arial" pitchFamily="34" charset="0"/>
                          <a:cs typeface="Arial" pitchFamily="34" charset="0"/>
                        </a:rPr>
                        <a:t> </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Анализируемый объект (офисный центр на пл. Победы)</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Аналог 1: </a:t>
                      </a:r>
                      <a:r>
                        <a:rPr lang="ru-RU" sz="1200" dirty="0" err="1">
                          <a:effectLst/>
                          <a:latin typeface="Arial" pitchFamily="34" charset="0"/>
                          <a:cs typeface="Arial" pitchFamily="34" charset="0"/>
                        </a:rPr>
                        <a:t>Гостинично</a:t>
                      </a:r>
                      <a:r>
                        <a:rPr lang="ru-RU" sz="1200" dirty="0">
                          <a:effectLst/>
                          <a:latin typeface="Arial" pitchFamily="34" charset="0"/>
                          <a:cs typeface="Arial" pitchFamily="34" charset="0"/>
                        </a:rPr>
                        <a:t>-офисный центр</a:t>
                      </a:r>
                      <a:endParaRPr lang="ru-RU" sz="1200" dirty="0">
                        <a:effectLst/>
                        <a:latin typeface="Arial" pitchFamily="34" charset="0"/>
                        <a:ea typeface="Times New Roman"/>
                        <a:cs typeface="Arial" pitchFamily="34" charset="0"/>
                      </a:endParaRPr>
                    </a:p>
                  </a:txBody>
                  <a:tcPr marL="65705" marR="65705" marT="0" marB="0">
                    <a:lnR w="12700" cmpd="sng">
                      <a:noFill/>
                    </a:lnR>
                  </a:tcPr>
                </a:tc>
                <a:tc>
                  <a:txBody>
                    <a:bodyPr/>
                    <a:lstStyle/>
                    <a:p>
                      <a:pPr>
                        <a:spcAft>
                          <a:spcPts val="0"/>
                        </a:spcAft>
                      </a:pPr>
                      <a:r>
                        <a:rPr lang="ru-RU" sz="1200" dirty="0">
                          <a:effectLst/>
                          <a:latin typeface="Arial" pitchFamily="34" charset="0"/>
                          <a:cs typeface="Arial" pitchFamily="34" charset="0"/>
                        </a:rPr>
                        <a:t>Аналог 2: Башня </a:t>
                      </a:r>
                      <a:r>
                        <a:rPr lang="ru-RU" sz="1200" u="none" strike="noStrike" dirty="0">
                          <a:solidFill>
                            <a:schemeClr val="bg1"/>
                          </a:solidFill>
                          <a:effectLst/>
                          <a:latin typeface="Arial" pitchFamily="34" charset="0"/>
                          <a:cs typeface="Arial" pitchFamily="34" charset="0"/>
                          <a:hlinkClick r:id="rId2" tooltip="Меркурий Сити Тауэр"/>
                        </a:rPr>
                        <a:t>Меркурий Сити Тауэр</a:t>
                      </a:r>
                      <a:r>
                        <a:rPr lang="ru-RU" sz="1200" dirty="0">
                          <a:solidFill>
                            <a:schemeClr val="bg1"/>
                          </a:solidFill>
                          <a:effectLst/>
                          <a:latin typeface="Arial" pitchFamily="34" charset="0"/>
                          <a:cs typeface="Arial" pitchFamily="34" charset="0"/>
                        </a:rPr>
                        <a:t> </a:t>
                      </a:r>
                      <a:r>
                        <a:rPr lang="ru-RU" sz="1200" dirty="0">
                          <a:effectLst/>
                          <a:latin typeface="Arial" pitchFamily="34" charset="0"/>
                          <a:cs typeface="Arial" pitchFamily="34" charset="0"/>
                        </a:rPr>
                        <a:t>(ММДЦ Москва СИТИ)</a:t>
                      </a:r>
                      <a:endParaRPr lang="ru-RU" sz="1200" dirty="0">
                        <a:effectLst/>
                        <a:latin typeface="Arial" pitchFamily="34" charset="0"/>
                        <a:ea typeface="Times New Roman"/>
                        <a:cs typeface="Arial" pitchFamily="34" charset="0"/>
                      </a:endParaRPr>
                    </a:p>
                  </a:txBody>
                  <a:tcPr marL="65705" marR="6570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spcAft>
                          <a:spcPts val="0"/>
                        </a:spcAft>
                      </a:pPr>
                      <a:r>
                        <a:rPr lang="ru-RU" sz="1200">
                          <a:effectLst/>
                          <a:latin typeface="Arial" pitchFamily="34" charset="0"/>
                          <a:cs typeface="Arial" pitchFamily="34" charset="0"/>
                        </a:rPr>
                        <a:t>Аналог 3: Северная башня (ММДЦ Москва СИТИ)</a:t>
                      </a:r>
                      <a:endParaRPr lang="ru-RU" sz="1200">
                        <a:effectLst/>
                        <a:latin typeface="Arial" pitchFamily="34" charset="0"/>
                        <a:ea typeface="Times New Roman"/>
                        <a:cs typeface="Arial" pitchFamily="34" charset="0"/>
                      </a:endParaRPr>
                    </a:p>
                  </a:txBody>
                  <a:tcPr marL="65705" marR="65705" marT="0" marB="0">
                    <a:lnL w="12700" cmpd="sng">
                      <a:noFill/>
                    </a:lnL>
                  </a:tcPr>
                </a:tc>
                <a:extLst>
                  <a:ext uri="{0D108BD9-81ED-4DB2-BD59-A6C34878D82A}">
                    <a16:rowId xmlns:a16="http://schemas.microsoft.com/office/drawing/2014/main" val="10000"/>
                  </a:ext>
                </a:extLst>
              </a:tr>
              <a:tr h="365805">
                <a:tc>
                  <a:txBody>
                    <a:bodyPr/>
                    <a:lstStyle/>
                    <a:p>
                      <a:pPr>
                        <a:spcAft>
                          <a:spcPts val="0"/>
                        </a:spcAft>
                      </a:pPr>
                      <a:r>
                        <a:rPr lang="ru-RU" sz="1200">
                          <a:effectLst/>
                          <a:latin typeface="Arial" pitchFamily="34" charset="0"/>
                          <a:cs typeface="Arial" pitchFamily="34" charset="0"/>
                        </a:rPr>
                        <a:t>Местро-расположение</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г. Москва</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г. С. Петербург</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г. Москва</a:t>
                      </a:r>
                      <a:endParaRPr lang="ru-RU" sz="1200" dirty="0">
                        <a:effectLst/>
                        <a:latin typeface="Arial" pitchFamily="34" charset="0"/>
                        <a:ea typeface="Times New Roman"/>
                        <a:cs typeface="Arial" pitchFamily="34" charset="0"/>
                      </a:endParaRPr>
                    </a:p>
                  </a:txBody>
                  <a:tcPr marL="65705" marR="65705" marT="0" marB="0">
                    <a:lnT w="38100" cmpd="sng">
                      <a:noFill/>
                    </a:lnT>
                  </a:tcPr>
                </a:tc>
                <a:tc>
                  <a:txBody>
                    <a:bodyPr/>
                    <a:lstStyle/>
                    <a:p>
                      <a:pPr>
                        <a:spcAft>
                          <a:spcPts val="0"/>
                        </a:spcAft>
                      </a:pPr>
                      <a:r>
                        <a:rPr lang="ru-RU" sz="1200" dirty="0">
                          <a:effectLst/>
                          <a:latin typeface="Arial" pitchFamily="34" charset="0"/>
                          <a:cs typeface="Arial" pitchFamily="34" charset="0"/>
                        </a:rPr>
                        <a:t>г. Москва</a:t>
                      </a:r>
                      <a:endParaRPr lang="ru-RU" sz="1200" dirty="0">
                        <a:effectLst/>
                        <a:latin typeface="Arial" pitchFamily="34" charset="0"/>
                        <a:ea typeface="Times New Roman"/>
                        <a:cs typeface="Arial" pitchFamily="34" charset="0"/>
                      </a:endParaRPr>
                    </a:p>
                  </a:txBody>
                  <a:tcPr marL="65705" marR="65705" marT="0" marB="0"/>
                </a:tc>
                <a:extLst>
                  <a:ext uri="{0D108BD9-81ED-4DB2-BD59-A6C34878D82A}">
                    <a16:rowId xmlns:a16="http://schemas.microsoft.com/office/drawing/2014/main" val="10001"/>
                  </a:ext>
                </a:extLst>
              </a:tr>
              <a:tr h="182903">
                <a:tc>
                  <a:txBody>
                    <a:bodyPr/>
                    <a:lstStyle/>
                    <a:p>
                      <a:pPr>
                        <a:spcAft>
                          <a:spcPts val="0"/>
                        </a:spcAft>
                      </a:pPr>
                      <a:r>
                        <a:rPr lang="ru-RU" sz="1200">
                          <a:effectLst/>
                          <a:latin typeface="Arial" pitchFamily="34" charset="0"/>
                          <a:cs typeface="Arial" pitchFamily="34" charset="0"/>
                        </a:rPr>
                        <a:t>Площадь, кв.м</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136 500</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151 000</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180 000</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135 000</a:t>
                      </a:r>
                      <a:endParaRPr lang="ru-RU" sz="1200">
                        <a:effectLst/>
                        <a:latin typeface="Arial" pitchFamily="34" charset="0"/>
                        <a:ea typeface="Times New Roman"/>
                        <a:cs typeface="Arial" pitchFamily="34" charset="0"/>
                      </a:endParaRPr>
                    </a:p>
                  </a:txBody>
                  <a:tcPr marL="65705" marR="65705" marT="0" marB="0"/>
                </a:tc>
                <a:extLst>
                  <a:ext uri="{0D108BD9-81ED-4DB2-BD59-A6C34878D82A}">
                    <a16:rowId xmlns:a16="http://schemas.microsoft.com/office/drawing/2014/main" val="10002"/>
                  </a:ext>
                </a:extLst>
              </a:tr>
              <a:tr h="1097416">
                <a:tc>
                  <a:txBody>
                    <a:bodyPr/>
                    <a:lstStyle/>
                    <a:p>
                      <a:pPr>
                        <a:spcAft>
                          <a:spcPts val="0"/>
                        </a:spcAft>
                      </a:pPr>
                      <a:r>
                        <a:rPr lang="ru-RU" sz="1200">
                          <a:effectLst/>
                          <a:latin typeface="Arial" pitchFamily="34" charset="0"/>
                          <a:cs typeface="Arial" pitchFamily="34" charset="0"/>
                        </a:rPr>
                        <a:t>Функционал</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Бизнес-центр, отель, апартаменты, фитнес центр, торговые и развлекательные зоны</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Офисы, Апартаменты, Кафе, Рекреация, Торговля, Технические-Помещения, Тренажёрный Зал, Бассейн, Парковка</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Офисы, апартаменты, паркинг, кафе, бассейн.</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Офисы, парковка, пожарная часть</a:t>
                      </a:r>
                      <a:endParaRPr lang="ru-RU" sz="1200">
                        <a:effectLst/>
                        <a:latin typeface="Arial" pitchFamily="34" charset="0"/>
                        <a:ea typeface="Times New Roman"/>
                        <a:cs typeface="Arial" pitchFamily="34" charset="0"/>
                      </a:endParaRPr>
                    </a:p>
                  </a:txBody>
                  <a:tcPr marL="65705" marR="65705" marT="0" marB="0"/>
                </a:tc>
                <a:extLst>
                  <a:ext uri="{0D108BD9-81ED-4DB2-BD59-A6C34878D82A}">
                    <a16:rowId xmlns:a16="http://schemas.microsoft.com/office/drawing/2014/main" val="10003"/>
                  </a:ext>
                </a:extLst>
              </a:tr>
              <a:tr h="914513">
                <a:tc>
                  <a:txBody>
                    <a:bodyPr/>
                    <a:lstStyle/>
                    <a:p>
                      <a:pPr>
                        <a:spcAft>
                          <a:spcPts val="0"/>
                        </a:spcAft>
                      </a:pPr>
                      <a:r>
                        <a:rPr lang="ru-RU" sz="1200">
                          <a:effectLst/>
                          <a:latin typeface="Arial" pitchFamily="34" charset="0"/>
                          <a:cs typeface="Arial" pitchFamily="34" charset="0"/>
                        </a:rPr>
                        <a:t>Конструктив</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Фундамент свайный, каркас – ж/б. Ограждение – стекло, вентилируемый фасад</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Фундамент свайный, каркас – ж/б. Ограждение – стекло, вентилируемый </a:t>
                      </a:r>
                    </a:p>
                    <a:p>
                      <a:pPr>
                        <a:spcAft>
                          <a:spcPts val="0"/>
                        </a:spcAft>
                      </a:pPr>
                      <a:r>
                        <a:rPr lang="ru-RU" sz="1200" dirty="0">
                          <a:effectLst/>
                          <a:latin typeface="Arial" pitchFamily="34" charset="0"/>
                          <a:cs typeface="Arial" pitchFamily="34" charset="0"/>
                        </a:rPr>
                        <a:t>фасад</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Фундамент свайный, каркас – ж/б. Ограждение – стекло, вентилируемый фасад</a:t>
                      </a:r>
                      <a:endParaRPr lang="ru-RU" sz="1200" dirty="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Фундамент свайный, каркас – ж/б. Ограждение – стекло, вентилируемый фасад</a:t>
                      </a:r>
                      <a:endParaRPr lang="ru-RU" sz="1200" dirty="0">
                        <a:effectLst/>
                        <a:latin typeface="Arial" pitchFamily="34" charset="0"/>
                        <a:ea typeface="Times New Roman"/>
                        <a:cs typeface="Arial" pitchFamily="34" charset="0"/>
                      </a:endParaRPr>
                    </a:p>
                  </a:txBody>
                  <a:tcPr marL="65705" marR="65705" marT="0" marB="0"/>
                </a:tc>
                <a:extLst>
                  <a:ext uri="{0D108BD9-81ED-4DB2-BD59-A6C34878D82A}">
                    <a16:rowId xmlns:a16="http://schemas.microsoft.com/office/drawing/2014/main" val="10004"/>
                  </a:ext>
                </a:extLst>
              </a:tr>
              <a:tr h="548708">
                <a:tc>
                  <a:txBody>
                    <a:bodyPr/>
                    <a:lstStyle/>
                    <a:p>
                      <a:pPr>
                        <a:spcAft>
                          <a:spcPts val="0"/>
                        </a:spcAft>
                      </a:pPr>
                      <a:r>
                        <a:rPr lang="ru-RU" sz="1200">
                          <a:effectLst/>
                          <a:latin typeface="Arial" pitchFamily="34" charset="0"/>
                          <a:cs typeface="Arial" pitchFamily="34" charset="0"/>
                        </a:rPr>
                        <a:t>Продолжительность строительства общая (мес)</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2008 – 2012 гг (48 мес)</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2005 – 2010 (75 мес)</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2009 – 2013 (60 мес)</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2004 – 2007 (46 </a:t>
                      </a:r>
                      <a:r>
                        <a:rPr lang="ru-RU" sz="1200" dirty="0" err="1">
                          <a:effectLst/>
                          <a:latin typeface="Arial" pitchFamily="34" charset="0"/>
                          <a:cs typeface="Arial" pitchFamily="34" charset="0"/>
                        </a:rPr>
                        <a:t>мес</a:t>
                      </a:r>
                      <a:r>
                        <a:rPr lang="ru-RU" sz="1200" dirty="0">
                          <a:effectLst/>
                          <a:latin typeface="Arial" pitchFamily="34" charset="0"/>
                          <a:cs typeface="Arial" pitchFamily="34" charset="0"/>
                        </a:rPr>
                        <a:t>)</a:t>
                      </a:r>
                      <a:endParaRPr lang="ru-RU" sz="1200" dirty="0">
                        <a:effectLst/>
                        <a:latin typeface="Arial" pitchFamily="34" charset="0"/>
                        <a:ea typeface="Times New Roman"/>
                        <a:cs typeface="Arial" pitchFamily="34" charset="0"/>
                      </a:endParaRPr>
                    </a:p>
                  </a:txBody>
                  <a:tcPr marL="65705" marR="65705" marT="0" marB="0"/>
                </a:tc>
                <a:extLst>
                  <a:ext uri="{0D108BD9-81ED-4DB2-BD59-A6C34878D82A}">
                    <a16:rowId xmlns:a16="http://schemas.microsoft.com/office/drawing/2014/main" val="10005"/>
                  </a:ext>
                </a:extLst>
              </a:tr>
              <a:tr h="548708">
                <a:tc>
                  <a:txBody>
                    <a:bodyPr/>
                    <a:lstStyle/>
                    <a:p>
                      <a:pPr>
                        <a:spcAft>
                          <a:spcPts val="0"/>
                        </a:spcAft>
                      </a:pPr>
                      <a:r>
                        <a:rPr lang="ru-RU" sz="1200">
                          <a:effectLst/>
                          <a:latin typeface="Arial" pitchFamily="34" charset="0"/>
                          <a:cs typeface="Arial" pitchFamily="34" charset="0"/>
                        </a:rPr>
                        <a:t>Площадь возводимая за 1 мес.</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2482</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1990</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3000</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2915</a:t>
                      </a:r>
                      <a:endParaRPr lang="ru-RU" sz="1200" dirty="0">
                        <a:effectLst/>
                        <a:latin typeface="Arial" pitchFamily="34" charset="0"/>
                        <a:ea typeface="Times New Roman"/>
                        <a:cs typeface="Arial" pitchFamily="34" charset="0"/>
                      </a:endParaRPr>
                    </a:p>
                  </a:txBody>
                  <a:tcPr marL="65705" marR="65705" marT="0" marB="0"/>
                </a:tc>
                <a:extLst>
                  <a:ext uri="{0D108BD9-81ED-4DB2-BD59-A6C34878D82A}">
                    <a16:rowId xmlns:a16="http://schemas.microsoft.com/office/drawing/2014/main" val="10006"/>
                  </a:ext>
                </a:extLst>
              </a:tr>
              <a:tr h="365805">
                <a:tc>
                  <a:txBody>
                    <a:bodyPr/>
                    <a:lstStyle/>
                    <a:p>
                      <a:pPr>
                        <a:spcAft>
                          <a:spcPts val="0"/>
                        </a:spcAft>
                      </a:pPr>
                      <a:r>
                        <a:rPr lang="ru-RU" sz="1200">
                          <a:effectLst/>
                          <a:latin typeface="Arial" pitchFamily="34" charset="0"/>
                          <a:cs typeface="Arial" pitchFamily="34" charset="0"/>
                        </a:rPr>
                        <a:t>Отклонение от аналогов, %</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 </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+19%</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a:effectLst/>
                          <a:latin typeface="Arial" pitchFamily="34" charset="0"/>
                          <a:cs typeface="Arial" pitchFamily="34" charset="0"/>
                        </a:rPr>
                        <a:t>-20%</a:t>
                      </a:r>
                      <a:endParaRPr lang="ru-RU" sz="1200">
                        <a:effectLst/>
                        <a:latin typeface="Arial" pitchFamily="34" charset="0"/>
                        <a:ea typeface="Times New Roman"/>
                        <a:cs typeface="Arial" pitchFamily="34" charset="0"/>
                      </a:endParaRPr>
                    </a:p>
                  </a:txBody>
                  <a:tcPr marL="65705" marR="65705" marT="0" marB="0"/>
                </a:tc>
                <a:tc>
                  <a:txBody>
                    <a:bodyPr/>
                    <a:lstStyle/>
                    <a:p>
                      <a:pPr>
                        <a:spcAft>
                          <a:spcPts val="0"/>
                        </a:spcAft>
                      </a:pPr>
                      <a:r>
                        <a:rPr lang="ru-RU" sz="1200" dirty="0">
                          <a:effectLst/>
                          <a:latin typeface="Arial" pitchFamily="34" charset="0"/>
                          <a:cs typeface="Arial" pitchFamily="34" charset="0"/>
                        </a:rPr>
                        <a:t>-17%</a:t>
                      </a:r>
                      <a:endParaRPr lang="ru-RU" sz="1200" dirty="0">
                        <a:effectLst/>
                        <a:latin typeface="Arial" pitchFamily="34" charset="0"/>
                        <a:ea typeface="Times New Roman"/>
                        <a:cs typeface="Arial" pitchFamily="34" charset="0"/>
                      </a:endParaRPr>
                    </a:p>
                  </a:txBody>
                  <a:tcPr marL="65705" marR="65705" marT="0" marB="0"/>
                </a:tc>
                <a:extLst>
                  <a:ext uri="{0D108BD9-81ED-4DB2-BD59-A6C34878D82A}">
                    <a16:rowId xmlns:a16="http://schemas.microsoft.com/office/drawing/2014/main" val="10007"/>
                  </a:ext>
                </a:extLst>
              </a:tr>
              <a:tr h="365805">
                <a:tc>
                  <a:txBody>
                    <a:bodyPr/>
                    <a:lstStyle/>
                    <a:p>
                      <a:pPr>
                        <a:spcAft>
                          <a:spcPts val="0"/>
                        </a:spcAft>
                      </a:pPr>
                      <a:r>
                        <a:rPr lang="ru-RU" sz="1200">
                          <a:effectLst/>
                          <a:latin typeface="Arial" pitchFamily="34" charset="0"/>
                          <a:cs typeface="Arial" pitchFamily="34" charset="0"/>
                        </a:rPr>
                        <a:t>Среднее отклонение, %</a:t>
                      </a:r>
                      <a:endParaRPr lang="ru-RU" sz="1200">
                        <a:effectLst/>
                        <a:latin typeface="Arial" pitchFamily="34" charset="0"/>
                        <a:ea typeface="Times New Roman"/>
                        <a:cs typeface="Arial" pitchFamily="34" charset="0"/>
                      </a:endParaRPr>
                    </a:p>
                  </a:txBody>
                  <a:tcPr marL="65705" marR="65705" marT="0" marB="0"/>
                </a:tc>
                <a:tc gridSpan="4">
                  <a:txBody>
                    <a:bodyPr/>
                    <a:lstStyle/>
                    <a:p>
                      <a:pPr algn="ctr">
                        <a:spcAft>
                          <a:spcPts val="0"/>
                        </a:spcAft>
                      </a:pPr>
                      <a:r>
                        <a:rPr lang="ru-RU" sz="1200" dirty="0">
                          <a:effectLst/>
                          <a:latin typeface="Arial" pitchFamily="34" charset="0"/>
                          <a:cs typeface="Arial" pitchFamily="34" charset="0"/>
                        </a:rPr>
                        <a:t>-6%</a:t>
                      </a:r>
                      <a:endParaRPr lang="ru-RU" sz="1200" dirty="0">
                        <a:effectLst/>
                        <a:latin typeface="Arial" pitchFamily="34" charset="0"/>
                        <a:ea typeface="Times New Roman"/>
                        <a:cs typeface="Arial" pitchFamily="34" charset="0"/>
                      </a:endParaRPr>
                    </a:p>
                  </a:txBody>
                  <a:tcPr marL="65705" marR="65705"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a:extLst>
              <a:ext uri="{FF2B5EF4-FFF2-40B4-BE49-F238E27FC236}">
                <a16:creationId xmlns:a16="http://schemas.microsoft.com/office/drawing/2014/main" id="{F56A090D-59ED-46D9-900D-6FAF7BF05E88}"/>
              </a:ext>
            </a:extLst>
          </p:cNvPr>
          <p:cNvSpPr>
            <a:spLocks noGrp="1" noChangeArrowheads="1"/>
          </p:cNvSpPr>
          <p:nvPr>
            <p:ph type="title"/>
          </p:nvPr>
        </p:nvSpPr>
        <p:spPr>
          <a:xfrm>
            <a:off x="457200" y="274638"/>
            <a:ext cx="7467600" cy="490537"/>
          </a:xfrm>
        </p:spPr>
        <p:txBody>
          <a:bodyPr/>
          <a:lstStyle/>
          <a:p>
            <a:r>
              <a:rPr lang="ru-RU" altLang="ru-RU" sz="2400" b="1">
                <a:latin typeface="Arial Black" panose="020B0A04020102020204" pitchFamily="34" charset="0"/>
                <a:cs typeface="Arial" panose="020B0604020202020204" pitchFamily="34" charset="0"/>
              </a:rPr>
              <a:t>Метод экстраполяции</a:t>
            </a:r>
          </a:p>
        </p:txBody>
      </p:sp>
      <p:sp>
        <p:nvSpPr>
          <p:cNvPr id="3" name="Объект 2">
            <a:extLst>
              <a:ext uri="{FF2B5EF4-FFF2-40B4-BE49-F238E27FC236}">
                <a16:creationId xmlns:a16="http://schemas.microsoft.com/office/drawing/2014/main" id="{3D6BDD22-99A0-4091-9AFB-4CE2713A14D1}"/>
              </a:ext>
            </a:extLst>
          </p:cNvPr>
          <p:cNvSpPr>
            <a:spLocks noGrp="1"/>
          </p:cNvSpPr>
          <p:nvPr>
            <p:ph idx="1"/>
          </p:nvPr>
        </p:nvSpPr>
        <p:spPr>
          <a:xfrm>
            <a:off x="457200" y="1628775"/>
            <a:ext cx="8542338" cy="5186363"/>
          </a:xfrm>
        </p:spPr>
        <p:txBody>
          <a:bodyPr rtlCol="0">
            <a:normAutofit fontScale="92500"/>
          </a:bodyPr>
          <a:lstStyle/>
          <a:p>
            <a:pPr marL="0" indent="0" fontAlgn="auto">
              <a:spcAft>
                <a:spcPts val="0"/>
              </a:spcAft>
              <a:buFont typeface="Wingdings" pitchFamily="2" charset="2"/>
              <a:buNone/>
              <a:defRPr/>
            </a:pPr>
            <a:r>
              <a:rPr lang="ru-RU" sz="1400" dirty="0">
                <a:latin typeface="Arial" pitchFamily="34" charset="0"/>
                <a:cs typeface="Arial" pitchFamily="34" charset="0"/>
              </a:rPr>
              <a:t>Продолжительность  строительства  объектов,  мощность  (или  другой  показатель)  которых  отличается  от  приведенных  в  Нормах  и  находится  в  интервале  между  ними,  определяется  интерполяцией,  а  за  пределами  максимальных  или  минимальных  значений  норм  -  экстраполяцией. При  наличии  двух  и  более  показателей,  характеризующих  объект,  интерполяция  и  экстраполяция  производятся  исходя  из  основного  показателя  объекта  по  выпуску  продукции  (оказанию  услуг).</a:t>
            </a:r>
          </a:p>
          <a:p>
            <a:pPr marL="0" indent="0" fontAlgn="auto">
              <a:spcAft>
                <a:spcPts val="0"/>
              </a:spcAft>
              <a:buFont typeface="Wingdings" pitchFamily="2" charset="2"/>
              <a:buNone/>
              <a:defRPr/>
            </a:pPr>
            <a:r>
              <a:rPr lang="ru-RU" sz="1400" dirty="0">
                <a:latin typeface="Arial" pitchFamily="34" charset="0"/>
                <a:cs typeface="Arial" pitchFamily="34" charset="0"/>
              </a:rPr>
              <a:t>	При  экстраполяции  мощность (или  другой  показатель)  не  должна  быть  больше  удвоенной  максимальной  или  меньше  половины  минимальной  мощности,  указанной  в  Нормах.</a:t>
            </a:r>
          </a:p>
          <a:p>
            <a:pPr marL="0" indent="0" fontAlgn="auto">
              <a:spcAft>
                <a:spcPts val="0"/>
              </a:spcAft>
              <a:buFont typeface="Wingdings" pitchFamily="2" charset="2"/>
              <a:buNone/>
              <a:defRPr/>
            </a:pPr>
            <a:r>
              <a:rPr lang="ru-RU" sz="1400" dirty="0">
                <a:latin typeface="Arial" pitchFamily="34" charset="0"/>
                <a:cs typeface="Arial" pitchFamily="34" charset="0"/>
              </a:rPr>
              <a:t>	Методом  экстраполяции  расчет  производится  исходя  из  того,  что  на  каждый  процент  изменения  мощности,  указанной  в  Нормах,  продолжительность  строительства  объекта  изменяется  на  0,3%.</a:t>
            </a:r>
          </a:p>
          <a:p>
            <a:pPr marL="0" indent="0" fontAlgn="auto">
              <a:spcAft>
                <a:spcPts val="0"/>
              </a:spcAft>
              <a:buFont typeface="Wingdings" pitchFamily="2" charset="2"/>
              <a:buNone/>
              <a:defRPr/>
            </a:pPr>
            <a:r>
              <a:rPr lang="ru-RU" sz="1400" dirty="0">
                <a:latin typeface="Arial" pitchFamily="34" charset="0"/>
                <a:cs typeface="Arial" pitchFamily="34" charset="0"/>
              </a:rPr>
              <a:t>	Для  определения  продолжительности  строительства  экстраполяцией  необходимо  пользоваться  следующей  формулой:</a:t>
            </a:r>
          </a:p>
          <a:p>
            <a:pPr marL="0" indent="0" fontAlgn="auto">
              <a:spcAft>
                <a:spcPts val="0"/>
              </a:spcAft>
              <a:buFont typeface="Wingdings" pitchFamily="2" charset="2"/>
              <a:buNone/>
              <a:tabLst>
                <a:tab pos="449263" algn="l"/>
              </a:tabLst>
              <a:defRPr/>
            </a:pPr>
            <a:endParaRPr lang="ru-RU" sz="1400" dirty="0">
              <a:latin typeface="Arial" pitchFamily="34" charset="0"/>
              <a:cs typeface="Arial" pitchFamily="34" charset="0"/>
            </a:endParaRPr>
          </a:p>
          <a:p>
            <a:pPr marL="0" indent="0" fontAlgn="auto">
              <a:spcAft>
                <a:spcPts val="0"/>
              </a:spcAft>
              <a:buFont typeface="Wingdings" pitchFamily="2" charset="2"/>
              <a:buNone/>
              <a:tabLst>
                <a:tab pos="449263" algn="l"/>
              </a:tabLst>
              <a:defRPr/>
            </a:pPr>
            <a:endParaRPr lang="ru-RU" sz="1400" dirty="0">
              <a:latin typeface="Arial" pitchFamily="34" charset="0"/>
              <a:cs typeface="Arial" pitchFamily="34" charset="0"/>
            </a:endParaRPr>
          </a:p>
          <a:p>
            <a:pPr marL="0" indent="0" fontAlgn="auto">
              <a:spcAft>
                <a:spcPts val="0"/>
              </a:spcAft>
              <a:buFont typeface="Wingdings" pitchFamily="2" charset="2"/>
              <a:buNone/>
              <a:tabLst>
                <a:tab pos="449263" algn="l"/>
              </a:tabLst>
              <a:defRPr/>
            </a:pPr>
            <a:r>
              <a:rPr lang="ru-RU" sz="1400" dirty="0">
                <a:latin typeface="Arial" pitchFamily="34" charset="0"/>
                <a:cs typeface="Arial" pitchFamily="34" charset="0"/>
              </a:rPr>
              <a:t>где:  Т</a:t>
            </a:r>
            <a:r>
              <a:rPr lang="ru-RU" sz="1400" baseline="-25000" dirty="0">
                <a:latin typeface="Arial" pitchFamily="34" charset="0"/>
                <a:cs typeface="Arial" pitchFamily="34" charset="0"/>
              </a:rPr>
              <a:t>э</a:t>
            </a:r>
            <a:r>
              <a:rPr lang="ru-RU" sz="1400" dirty="0">
                <a:latin typeface="Arial" pitchFamily="34" charset="0"/>
                <a:cs typeface="Arial" pitchFamily="34" charset="0"/>
              </a:rPr>
              <a:t>  - экстраполируемая нормативная продолжительность строительства;</a:t>
            </a:r>
          </a:p>
          <a:p>
            <a:pPr marL="0" indent="0" fontAlgn="auto">
              <a:spcAft>
                <a:spcPts val="0"/>
              </a:spcAft>
              <a:buFont typeface="Wingdings" pitchFamily="2" charset="2"/>
              <a:buNone/>
              <a:tabLst>
                <a:tab pos="449263" algn="l"/>
              </a:tabLst>
              <a:defRPr/>
            </a:pPr>
            <a:r>
              <a:rPr lang="ru-RU" sz="1400" dirty="0">
                <a:latin typeface="Arial" pitchFamily="34" charset="0"/>
                <a:cs typeface="Arial" pitchFamily="34" charset="0"/>
              </a:rPr>
              <a:t>        Т </a:t>
            </a:r>
            <a:r>
              <a:rPr lang="ru-RU" sz="1400" baseline="-25000" dirty="0">
                <a:latin typeface="Arial" pitchFamily="34" charset="0"/>
                <a:cs typeface="Arial" pitchFamily="34" charset="0"/>
              </a:rPr>
              <a:t>мин(макс)</a:t>
            </a:r>
            <a:r>
              <a:rPr lang="ru-RU" sz="1400" dirty="0">
                <a:latin typeface="Arial" pitchFamily="34" charset="0"/>
                <a:cs typeface="Arial" pitchFamily="34" charset="0"/>
              </a:rPr>
              <a:t> -  минимальная  (при  экстраполяции  в  сторону  уменьшения) или  максимальная  (при  экстраполяции  в  сторону  увеличения)  нормативная  продолжительность  строительства;</a:t>
            </a:r>
          </a:p>
          <a:p>
            <a:pPr marL="0" indent="0" fontAlgn="auto">
              <a:spcAft>
                <a:spcPts val="0"/>
              </a:spcAft>
              <a:buFont typeface="Wingdings" pitchFamily="2" charset="2"/>
              <a:buNone/>
              <a:tabLst>
                <a:tab pos="449263" algn="l"/>
              </a:tabLst>
              <a:defRPr/>
            </a:pPr>
            <a:r>
              <a:rPr lang="ru-RU" sz="1400" dirty="0">
                <a:latin typeface="Arial" pitchFamily="34" charset="0"/>
                <a:cs typeface="Arial" pitchFamily="34" charset="0"/>
              </a:rPr>
              <a:t>	</a:t>
            </a:r>
            <a:r>
              <a:rPr lang="en-US" sz="1400" dirty="0">
                <a:latin typeface="Arial" pitchFamily="34" charset="0"/>
                <a:cs typeface="Arial" pitchFamily="34" charset="0"/>
              </a:rPr>
              <a:t>S</a:t>
            </a:r>
            <a:r>
              <a:rPr lang="ru-RU" sz="1400" baseline="-25000" dirty="0">
                <a:latin typeface="Arial" pitchFamily="34" charset="0"/>
                <a:cs typeface="Arial" pitchFamily="34" charset="0"/>
              </a:rPr>
              <a:t>э</a:t>
            </a:r>
            <a:r>
              <a:rPr lang="ru-RU" sz="1400" dirty="0">
                <a:latin typeface="Arial" pitchFamily="34" charset="0"/>
                <a:cs typeface="Arial" pitchFamily="34" charset="0"/>
              </a:rPr>
              <a:t>  - экстраполируемый  </a:t>
            </a:r>
            <a:r>
              <a:rPr lang="ru-RU" sz="1400" dirty="0" err="1">
                <a:latin typeface="Arial" pitchFamily="34" charset="0"/>
                <a:cs typeface="Arial" pitchFamily="34" charset="0"/>
              </a:rPr>
              <a:t>нормообразующий</a:t>
            </a:r>
            <a:r>
              <a:rPr lang="ru-RU" sz="1400" dirty="0">
                <a:latin typeface="Arial" pitchFamily="34" charset="0"/>
                <a:cs typeface="Arial" pitchFamily="34" charset="0"/>
              </a:rPr>
              <a:t>  показатель;</a:t>
            </a:r>
          </a:p>
          <a:p>
            <a:pPr marL="0" indent="0" fontAlgn="auto">
              <a:spcAft>
                <a:spcPts val="0"/>
              </a:spcAft>
              <a:buFont typeface="Wingdings" pitchFamily="2" charset="2"/>
              <a:buNone/>
              <a:tabLst>
                <a:tab pos="449263" algn="l"/>
              </a:tabLst>
              <a:defRPr/>
            </a:pPr>
            <a:r>
              <a:rPr lang="ru-RU" sz="1400" dirty="0">
                <a:latin typeface="Arial" pitchFamily="34" charset="0"/>
                <a:cs typeface="Arial" pitchFamily="34" charset="0"/>
              </a:rPr>
              <a:t>	</a:t>
            </a:r>
            <a:r>
              <a:rPr lang="en-US" sz="1400" dirty="0">
                <a:latin typeface="Arial" pitchFamily="34" charset="0"/>
                <a:cs typeface="Arial" pitchFamily="34" charset="0"/>
              </a:rPr>
              <a:t>S</a:t>
            </a:r>
            <a:r>
              <a:rPr lang="ru-RU" sz="1400" baseline="-25000" dirty="0">
                <a:latin typeface="Arial" pitchFamily="34" charset="0"/>
                <a:cs typeface="Arial" pitchFamily="34" charset="0"/>
              </a:rPr>
              <a:t>мин(макс)</a:t>
            </a:r>
            <a:r>
              <a:rPr lang="ru-RU" sz="1400" dirty="0">
                <a:latin typeface="Arial" pitchFamily="34" charset="0"/>
                <a:cs typeface="Arial" pitchFamily="34" charset="0"/>
              </a:rPr>
              <a:t> - минимальный  (при  экстраполяции  в  сторону  уменьшения) или  максимальный  (при  экстраполяции  в  сторону  увеличения)  </a:t>
            </a:r>
            <a:r>
              <a:rPr lang="ru-RU" sz="1400" dirty="0" err="1">
                <a:latin typeface="Arial" pitchFamily="34" charset="0"/>
                <a:cs typeface="Arial" pitchFamily="34" charset="0"/>
              </a:rPr>
              <a:t>нормообразующий</a:t>
            </a:r>
            <a:r>
              <a:rPr lang="ru-RU" sz="1400" dirty="0">
                <a:latin typeface="Arial" pitchFamily="34" charset="0"/>
                <a:cs typeface="Arial" pitchFamily="34" charset="0"/>
              </a:rPr>
              <a:t>  показатель;</a:t>
            </a:r>
          </a:p>
          <a:p>
            <a:pPr marL="0" indent="0" fontAlgn="auto">
              <a:spcAft>
                <a:spcPts val="0"/>
              </a:spcAft>
              <a:buFont typeface="Wingdings" pitchFamily="2" charset="2"/>
              <a:buNone/>
              <a:tabLst>
                <a:tab pos="449263" algn="l"/>
              </a:tabLst>
              <a:defRPr/>
            </a:pPr>
            <a:r>
              <a:rPr lang="ru-RU" sz="1400" dirty="0">
                <a:latin typeface="Arial" pitchFamily="34" charset="0"/>
                <a:cs typeface="Arial" pitchFamily="34" charset="0"/>
              </a:rPr>
              <a:t>	α   - коэффициент,  показывающий, на  сколько  процентов  изменяется нормативная продолжительность  строительства  при изменении </a:t>
            </a:r>
            <a:r>
              <a:rPr lang="ru-RU" sz="1400" dirty="0" err="1">
                <a:latin typeface="Arial" pitchFamily="34" charset="0"/>
                <a:cs typeface="Arial" pitchFamily="34" charset="0"/>
              </a:rPr>
              <a:t>нормообразующего</a:t>
            </a:r>
            <a:r>
              <a:rPr lang="ru-RU" sz="1400" dirty="0">
                <a:latin typeface="Arial" pitchFamily="34" charset="0"/>
                <a:cs typeface="Arial" pitchFamily="34" charset="0"/>
              </a:rPr>
              <a:t>  показателя  на  1%  (α  = 0,33).</a:t>
            </a:r>
          </a:p>
          <a:p>
            <a:pPr fontAlgn="auto">
              <a:spcAft>
                <a:spcPts val="0"/>
              </a:spcAft>
              <a:defRPr/>
            </a:pPr>
            <a:endParaRPr lang="ru-RU" sz="800" dirty="0"/>
          </a:p>
        </p:txBody>
      </p:sp>
      <p:sp>
        <p:nvSpPr>
          <p:cNvPr id="48132" name="Номер слайда 4">
            <a:extLst>
              <a:ext uri="{FF2B5EF4-FFF2-40B4-BE49-F238E27FC236}">
                <a16:creationId xmlns:a16="http://schemas.microsoft.com/office/drawing/2014/main" id="{811D2ABC-F87C-438C-96AE-33018E7DD111}"/>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59B7625A-5C29-46E5-A0E6-D8C237D07719}" type="slidenum">
              <a:rPr lang="ru-RU" altLang="ru-RU" sz="1200">
                <a:solidFill>
                  <a:srgbClr val="898989"/>
                </a:solidFill>
                <a:latin typeface="Arial" panose="020B0604020202020204" pitchFamily="34" charset="0"/>
              </a:rPr>
              <a:pPr eaLnBrk="1" hangingPunct="1">
                <a:spcBef>
                  <a:spcPct val="0"/>
                </a:spcBef>
                <a:buFontTx/>
                <a:buNone/>
              </a:pPr>
              <a:t>34</a:t>
            </a:fld>
            <a:endParaRPr lang="ru-RU" altLang="ru-RU" sz="1200">
              <a:solidFill>
                <a:srgbClr val="898989"/>
              </a:solidFill>
              <a:latin typeface="Arial" panose="020B0604020202020204" pitchFamily="34" charset="0"/>
            </a:endParaRPr>
          </a:p>
        </p:txBody>
      </p:sp>
      <p:pic>
        <p:nvPicPr>
          <p:cNvPr id="48133" name="Picture 2">
            <a:extLst>
              <a:ext uri="{FF2B5EF4-FFF2-40B4-BE49-F238E27FC236}">
                <a16:creationId xmlns:a16="http://schemas.microsoft.com/office/drawing/2014/main" id="{90AEA9CF-3D0A-42BE-A762-45F6E0533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3890963"/>
            <a:ext cx="2160588"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Rectangle 4">
            <a:extLst>
              <a:ext uri="{FF2B5EF4-FFF2-40B4-BE49-F238E27FC236}">
                <a16:creationId xmlns:a16="http://schemas.microsoft.com/office/drawing/2014/main" id="{EBD0C58B-E517-4C23-8062-FD025FD2E4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graphicFrame>
        <p:nvGraphicFramePr>
          <p:cNvPr id="48135" name="Объект 4">
            <a:extLst>
              <a:ext uri="{FF2B5EF4-FFF2-40B4-BE49-F238E27FC236}">
                <a16:creationId xmlns:a16="http://schemas.microsoft.com/office/drawing/2014/main" id="{D04A7E30-A452-4E87-8A69-CECAE6F2F820}"/>
              </a:ext>
            </a:extLst>
          </p:cNvPr>
          <p:cNvGraphicFramePr>
            <a:graphicFrameLocks noChangeAspect="1"/>
          </p:cNvGraphicFramePr>
          <p:nvPr/>
        </p:nvGraphicFramePr>
        <p:xfrm>
          <a:off x="5867400" y="3870325"/>
          <a:ext cx="2447925" cy="719138"/>
        </p:xfrm>
        <a:graphic>
          <a:graphicData uri="http://schemas.openxmlformats.org/presentationml/2006/ole">
            <mc:AlternateContent xmlns:mc="http://schemas.openxmlformats.org/markup-compatibility/2006">
              <mc:Choice xmlns:v="urn:schemas-microsoft-com:vml" Requires="v">
                <p:oleObj spid="_x0000_s48136" name="Формула" r:id="rId4" imgW="1828800" imgH="546100" progId="Equation.3">
                  <p:embed/>
                </p:oleObj>
              </mc:Choice>
              <mc:Fallback>
                <p:oleObj name="Формула" r:id="rId4" imgW="1828800" imgH="546100" progId="Equation.3">
                  <p:embed/>
                  <p:pic>
                    <p:nvPicPr>
                      <p:cNvPr id="0" name="Объект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703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a:extLst>
              <a:ext uri="{FF2B5EF4-FFF2-40B4-BE49-F238E27FC236}">
                <a16:creationId xmlns:a16="http://schemas.microsoft.com/office/drawing/2014/main" id="{A1354973-E7BA-44CA-B95D-3F089036C49C}"/>
              </a:ext>
            </a:extLst>
          </p:cNvPr>
          <p:cNvSpPr>
            <a:spLocks noGrp="1" noChangeArrowheads="1"/>
          </p:cNvSpPr>
          <p:nvPr>
            <p:ph type="title"/>
          </p:nvPr>
        </p:nvSpPr>
        <p:spPr>
          <a:xfrm>
            <a:off x="7938" y="0"/>
            <a:ext cx="6651625" cy="1125538"/>
          </a:xfrm>
        </p:spPr>
        <p:txBody>
          <a:bodyPr/>
          <a:lstStyle/>
          <a:p>
            <a:r>
              <a:rPr lang="ru-RU" altLang="ru-RU" sz="2400" u="sng">
                <a:latin typeface="Arial Black" panose="020B0A04020102020204" pitchFamily="34" charset="0"/>
                <a:cs typeface="Arial" panose="020B0604020202020204" pitchFamily="34" charset="0"/>
              </a:rPr>
              <a:t>Задача  1.</a:t>
            </a:r>
            <a:r>
              <a:rPr lang="ru-RU" altLang="ru-RU" sz="2400">
                <a:latin typeface="Arial" panose="020B0604020202020204" pitchFamily="34" charset="0"/>
                <a:cs typeface="Arial" panose="020B0604020202020204" pitchFamily="34" charset="0"/>
              </a:rPr>
              <a:t> </a:t>
            </a:r>
          </a:p>
        </p:txBody>
      </p:sp>
      <p:sp>
        <p:nvSpPr>
          <p:cNvPr id="3" name="Объект 2">
            <a:extLst>
              <a:ext uri="{FF2B5EF4-FFF2-40B4-BE49-F238E27FC236}">
                <a16:creationId xmlns:a16="http://schemas.microsoft.com/office/drawing/2014/main" id="{A602F18E-4F51-4ACE-8FBB-8393E42CA52E}"/>
              </a:ext>
            </a:extLst>
          </p:cNvPr>
          <p:cNvSpPr>
            <a:spLocks noGrp="1"/>
          </p:cNvSpPr>
          <p:nvPr>
            <p:ph idx="1"/>
          </p:nvPr>
        </p:nvSpPr>
        <p:spPr>
          <a:xfrm>
            <a:off x="468313" y="1989138"/>
            <a:ext cx="8135937" cy="4549775"/>
          </a:xfrm>
        </p:spPr>
        <p:txBody>
          <a:bodyPr rtlCol="0">
            <a:normAutofit/>
          </a:bodyPr>
          <a:lstStyle/>
          <a:p>
            <a:pPr marL="0" indent="0" fontAlgn="auto">
              <a:spcAft>
                <a:spcPts val="0"/>
              </a:spcAft>
              <a:buFont typeface="Wingdings" pitchFamily="2" charset="2"/>
              <a:buNone/>
              <a:defRPr/>
            </a:pPr>
            <a:r>
              <a:rPr lang="ru-RU" sz="1600" dirty="0">
                <a:latin typeface="Times New Roman" panose="02020603050405020304" pitchFamily="18" charset="0"/>
                <a:cs typeface="Times New Roman" panose="02020603050405020304" pitchFamily="18" charset="0"/>
              </a:rPr>
              <a:t>Определить  продолжительность  строительства  спортивного  сооружения  со  строительным  объемом  12,5 тыс. </a:t>
            </a:r>
            <a:r>
              <a:rPr lang="ru-RU" sz="1600" dirty="0" err="1">
                <a:latin typeface="Times New Roman" panose="02020603050405020304" pitchFamily="18" charset="0"/>
                <a:cs typeface="Times New Roman" panose="02020603050405020304" pitchFamily="18" charset="0"/>
              </a:rPr>
              <a:t>куб.м</a:t>
            </a:r>
            <a:r>
              <a:rPr lang="ru-RU" sz="1600" dirty="0">
                <a:latin typeface="Times New Roman" panose="02020603050405020304" pitchFamily="18" charset="0"/>
                <a:cs typeface="Times New Roman" panose="02020603050405020304" pitchFamily="18" charset="0"/>
              </a:rPr>
              <a:t>.  Здание  одноэтажное  с  двумя  залами.</a:t>
            </a:r>
          </a:p>
          <a:p>
            <a:pPr marL="0" indent="0" fontAlgn="auto">
              <a:spcAft>
                <a:spcPts val="0"/>
              </a:spcAft>
              <a:buFont typeface="Wingdings" pitchFamily="2" charset="2"/>
              <a:buNone/>
              <a:defRPr/>
            </a:pPr>
            <a:r>
              <a:rPr lang="ru-RU" sz="1600" dirty="0">
                <a:latin typeface="Times New Roman" panose="02020603050405020304" pitchFamily="18" charset="0"/>
                <a:cs typeface="Times New Roman" panose="02020603050405020304" pitchFamily="18" charset="0"/>
              </a:rPr>
              <a:t>	</a:t>
            </a:r>
            <a:r>
              <a:rPr lang="ru-RU" sz="1600" u="dbl" dirty="0">
                <a:latin typeface="Times New Roman" panose="02020603050405020304" pitchFamily="18" charset="0"/>
                <a:cs typeface="Times New Roman" panose="02020603050405020304" pitchFamily="18" charset="0"/>
              </a:rPr>
              <a:t>Расчет.</a:t>
            </a:r>
            <a:r>
              <a:rPr lang="ru-RU" sz="1600" dirty="0">
                <a:latin typeface="Times New Roman" panose="02020603050405020304" pitchFamily="18" charset="0"/>
                <a:cs typeface="Times New Roman" panose="02020603050405020304" pitchFamily="18" charset="0"/>
              </a:rPr>
              <a:t>  В  разделе  «Физическая  культура»  приведены  спортивные  сооружения  объемом  8 тыс. куб. м  и  16,5 тыс. куб. м  с  продолжительностью  строительства   соответственно  3,7  и  6,9 мес.</a:t>
            </a:r>
          </a:p>
          <a:p>
            <a:pPr marL="0" indent="0" fontAlgn="auto">
              <a:spcAft>
                <a:spcPts val="0"/>
              </a:spcAft>
              <a:buFont typeface="Wingdings" pitchFamily="2" charset="2"/>
              <a:buNone/>
              <a:defRPr/>
            </a:pPr>
            <a:r>
              <a:rPr lang="ru-RU" sz="1600" dirty="0">
                <a:latin typeface="Times New Roman" panose="02020603050405020304" pitchFamily="18" charset="0"/>
                <a:cs typeface="Times New Roman" panose="02020603050405020304" pitchFamily="18" charset="0"/>
              </a:rPr>
              <a:t>	Продолжительность  строительства  на  единицу  прироста  строительного  объема  равна</a:t>
            </a:r>
          </a:p>
          <a:p>
            <a:pPr marL="0" indent="0" fontAlgn="auto">
              <a:spcAft>
                <a:spcPts val="0"/>
              </a:spcAft>
              <a:buFont typeface="Wingdings" pitchFamily="2" charset="2"/>
              <a:buNone/>
              <a:defRPr/>
            </a:pPr>
            <a:endParaRPr lang="ru-RU" sz="1600" dirty="0">
              <a:latin typeface="Times New Roman" panose="02020603050405020304" pitchFamily="18" charset="0"/>
              <a:cs typeface="Times New Roman" panose="02020603050405020304" pitchFamily="18" charset="0"/>
            </a:endParaRPr>
          </a:p>
          <a:p>
            <a:pPr marL="0" indent="0" fontAlgn="auto">
              <a:spcAft>
                <a:spcPts val="0"/>
              </a:spcAft>
              <a:buFont typeface="Wingdings" pitchFamily="2" charset="2"/>
              <a:buNone/>
              <a:defRPr/>
            </a:pPr>
            <a:endParaRPr lang="ru-RU" sz="1600" dirty="0">
              <a:latin typeface="Times New Roman" panose="02020603050405020304" pitchFamily="18" charset="0"/>
              <a:cs typeface="Times New Roman" panose="02020603050405020304" pitchFamily="18" charset="0"/>
            </a:endParaRPr>
          </a:p>
          <a:p>
            <a:pPr marL="0" indent="0" fontAlgn="auto">
              <a:spcAft>
                <a:spcPts val="0"/>
              </a:spcAft>
              <a:buFont typeface="Wingdings" pitchFamily="2" charset="2"/>
              <a:buNone/>
              <a:defRPr/>
            </a:pPr>
            <a:r>
              <a:rPr lang="ru-RU" sz="1600" dirty="0">
                <a:latin typeface="Times New Roman" panose="02020603050405020304" pitchFamily="18" charset="0"/>
                <a:cs typeface="Times New Roman" panose="02020603050405020304" pitchFamily="18" charset="0"/>
              </a:rPr>
              <a:t>	Прирост  строительного  объема  составляет</a:t>
            </a:r>
          </a:p>
          <a:p>
            <a:pPr marL="0" indent="0" fontAlgn="auto">
              <a:spcAft>
                <a:spcPts val="0"/>
              </a:spcAft>
              <a:buFont typeface="Wingdings" pitchFamily="2" charset="2"/>
              <a:buNone/>
              <a:defRPr/>
            </a:pPr>
            <a:r>
              <a:rPr lang="ru-RU" sz="1600" dirty="0">
                <a:latin typeface="Times New Roman" panose="02020603050405020304" pitchFamily="18" charset="0"/>
                <a:cs typeface="Times New Roman" panose="02020603050405020304" pitchFamily="18" charset="0"/>
              </a:rPr>
              <a:t>12,5 – 8,0  =  4,5 тыс. куб. м</a:t>
            </a:r>
          </a:p>
          <a:p>
            <a:pPr marL="0" indent="0" fontAlgn="auto">
              <a:spcAft>
                <a:spcPts val="0"/>
              </a:spcAft>
              <a:buFont typeface="Wingdings" pitchFamily="2" charset="2"/>
              <a:buNone/>
              <a:defRPr/>
            </a:pPr>
            <a:r>
              <a:rPr lang="ru-RU" sz="1600" dirty="0">
                <a:latin typeface="Times New Roman" panose="02020603050405020304" pitchFamily="18" charset="0"/>
                <a:cs typeface="Times New Roman" panose="02020603050405020304" pitchFamily="18" charset="0"/>
              </a:rPr>
              <a:t>	Продолжительность  строительства  спортивного  сооружения  с  учетом  интерполяции  будет  равна</a:t>
            </a:r>
          </a:p>
          <a:p>
            <a:pPr marL="0" indent="0" fontAlgn="auto">
              <a:spcAft>
                <a:spcPts val="0"/>
              </a:spcAft>
              <a:buFont typeface="Wingdings" pitchFamily="2" charset="2"/>
              <a:buNone/>
              <a:defRPr/>
            </a:pPr>
            <a:r>
              <a:rPr lang="ru-RU" sz="1600" dirty="0">
                <a:latin typeface="Times New Roman" panose="02020603050405020304" pitchFamily="18" charset="0"/>
                <a:cs typeface="Times New Roman" panose="02020603050405020304" pitchFamily="18" charset="0"/>
              </a:rPr>
              <a:t>Т =  0,376  · 4,5 + 3,7  ≈  5,4 мес.</a:t>
            </a:r>
          </a:p>
        </p:txBody>
      </p:sp>
      <p:sp>
        <p:nvSpPr>
          <p:cNvPr id="49156" name="Номер слайда 4">
            <a:extLst>
              <a:ext uri="{FF2B5EF4-FFF2-40B4-BE49-F238E27FC236}">
                <a16:creationId xmlns:a16="http://schemas.microsoft.com/office/drawing/2014/main" id="{F600C520-FDE8-462B-AC6A-69690442650C}"/>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F2B9EFFB-8ADB-45A4-91D1-87A814A161F1}" type="slidenum">
              <a:rPr lang="ru-RU" altLang="ru-RU" sz="1200">
                <a:solidFill>
                  <a:srgbClr val="898989"/>
                </a:solidFill>
                <a:latin typeface="Arial" panose="020B0604020202020204" pitchFamily="34" charset="0"/>
              </a:rPr>
              <a:pPr eaLnBrk="1" hangingPunct="1">
                <a:spcBef>
                  <a:spcPct val="0"/>
                </a:spcBef>
                <a:buFontTx/>
                <a:buNone/>
              </a:pPr>
              <a:t>35</a:t>
            </a:fld>
            <a:endParaRPr lang="ru-RU" altLang="ru-RU" sz="1200">
              <a:solidFill>
                <a:srgbClr val="898989"/>
              </a:solidFill>
              <a:latin typeface="Arial" panose="020B0604020202020204" pitchFamily="34" charset="0"/>
            </a:endParaRPr>
          </a:p>
        </p:txBody>
      </p:sp>
      <p:pic>
        <p:nvPicPr>
          <p:cNvPr id="49157" name="Picture 2">
            <a:extLst>
              <a:ext uri="{FF2B5EF4-FFF2-40B4-BE49-F238E27FC236}">
                <a16:creationId xmlns:a16="http://schemas.microsoft.com/office/drawing/2014/main" id="{D5B484D5-FD95-4C16-9792-DC69FE1F8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646488"/>
            <a:ext cx="20875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a:extLst>
              <a:ext uri="{FF2B5EF4-FFF2-40B4-BE49-F238E27FC236}">
                <a16:creationId xmlns:a16="http://schemas.microsoft.com/office/drawing/2014/main" id="{09FA5AAF-899B-4BEB-8BA5-224712D24ECA}"/>
              </a:ext>
            </a:extLst>
          </p:cNvPr>
          <p:cNvSpPr>
            <a:spLocks noGrp="1" noChangeArrowheads="1"/>
          </p:cNvSpPr>
          <p:nvPr>
            <p:ph type="title"/>
          </p:nvPr>
        </p:nvSpPr>
        <p:spPr>
          <a:xfrm>
            <a:off x="350838" y="606425"/>
            <a:ext cx="7467600" cy="503238"/>
          </a:xfrm>
        </p:spPr>
        <p:txBody>
          <a:bodyPr/>
          <a:lstStyle/>
          <a:p>
            <a:r>
              <a:rPr lang="ru-RU" altLang="ru-RU" sz="2400" b="1">
                <a:latin typeface="Times New Roman" panose="02020603050405020304" pitchFamily="18" charset="0"/>
                <a:cs typeface="Times New Roman" panose="02020603050405020304" pitchFamily="18" charset="0"/>
              </a:rPr>
              <a:t>Метод интерполяции</a:t>
            </a:r>
            <a:endParaRPr lang="ru-RU" altLang="ru-RU" sz="240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23F191C-6313-40FF-9817-9D8E1BCF2547}"/>
              </a:ext>
            </a:extLst>
          </p:cNvPr>
          <p:cNvSpPr>
            <a:spLocks noGrp="1"/>
          </p:cNvSpPr>
          <p:nvPr>
            <p:ph idx="1"/>
          </p:nvPr>
        </p:nvSpPr>
        <p:spPr>
          <a:xfrm>
            <a:off x="212725" y="1974850"/>
            <a:ext cx="8507413" cy="5156200"/>
          </a:xfrm>
        </p:spPr>
        <p:txBody>
          <a:bodyPr rtlCol="0">
            <a:normAutofit/>
          </a:bodyPr>
          <a:lstStyle/>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Расчет  показателей  на  основе  статистической  оценки  продолжительностей  строительства  объектов.</a:t>
            </a:r>
          </a:p>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	Последовательность  установления  показателей  включает:</a:t>
            </a:r>
          </a:p>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 сбор  и  анализ  статистической  информации  о  продолжительности  строительства  объектов  и  их  отдельных  периодов;</a:t>
            </a:r>
          </a:p>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 образование  вариационного  ряда  и  определение  параметров  эмпирического  распределения  статистики  -  частота,  математическое  ожидание,  дисперсия,  среднеквадратическое  отклонение  с  построением  соответствующих  гистограмм;</a:t>
            </a:r>
          </a:p>
          <a:p>
            <a:pPr fontAlgn="auto">
              <a:spcAft>
                <a:spcPts val="0"/>
              </a:spcAft>
              <a:buFontTx/>
              <a:buChar char="-"/>
              <a:defRPr/>
            </a:pPr>
            <a:r>
              <a:rPr lang="ru-RU" sz="1400" dirty="0">
                <a:latin typeface="Times New Roman" panose="02020603050405020304" pitchFamily="18" charset="0"/>
                <a:cs typeface="Times New Roman" panose="02020603050405020304" pitchFamily="18" charset="0"/>
              </a:rPr>
              <a:t>представление  вариационного  ряда  в  виде  кривой  нормального  распределения,  которая  строится  по  формуле</a:t>
            </a:r>
          </a:p>
          <a:p>
            <a:pPr fontAlgn="auto">
              <a:spcAft>
                <a:spcPts val="0"/>
              </a:spcAft>
              <a:buFontTx/>
              <a:buChar char="-"/>
              <a:defRPr/>
            </a:pPr>
            <a:endParaRPr lang="ru-RU" sz="1400" dirty="0">
              <a:latin typeface="Times New Roman" panose="02020603050405020304" pitchFamily="18" charset="0"/>
              <a:cs typeface="Times New Roman" panose="02020603050405020304" pitchFamily="18" charset="0"/>
            </a:endParaRPr>
          </a:p>
          <a:p>
            <a:pPr fontAlgn="auto">
              <a:spcAft>
                <a:spcPts val="0"/>
              </a:spcAft>
              <a:buFontTx/>
              <a:buChar char="-"/>
              <a:defRPr/>
            </a:pPr>
            <a:endParaRPr lang="ru-RU" sz="1400" dirty="0">
              <a:latin typeface="Times New Roman" panose="02020603050405020304" pitchFamily="18" charset="0"/>
              <a:cs typeface="Times New Roman" panose="02020603050405020304" pitchFamily="18" charset="0"/>
            </a:endParaRPr>
          </a:p>
          <a:p>
            <a:pPr fontAlgn="auto">
              <a:spcAft>
                <a:spcPts val="0"/>
              </a:spcAft>
              <a:buFontTx/>
              <a:buChar char="-"/>
              <a:defRPr/>
            </a:pPr>
            <a:endParaRPr lang="ru-RU" sz="1400" dirty="0">
              <a:latin typeface="Times New Roman" panose="02020603050405020304" pitchFamily="18" charset="0"/>
              <a:cs typeface="Times New Roman" panose="02020603050405020304" pitchFamily="18" charset="0"/>
            </a:endParaRPr>
          </a:p>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где  d  -  величина  интервала  группирования;</a:t>
            </a:r>
          </a:p>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       n   - количество  исходных  данных;</a:t>
            </a:r>
          </a:p>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       δ   - среднеквадратическое  отклонение;</a:t>
            </a:r>
          </a:p>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	  - определение  близости  эмпирического  распределения  к  теоретическому  нормальному  распределению  с  использованием  критерия  согласия  Пирсона  (Колмогорова);</a:t>
            </a:r>
          </a:p>
          <a:p>
            <a:pPr marL="0" indent="0" fontAlgn="auto">
              <a:spcAft>
                <a:spcPts val="0"/>
              </a:spcAft>
              <a:buFont typeface="Wingdings" pitchFamily="2" charset="2"/>
              <a:buNone/>
              <a:defRPr/>
            </a:pPr>
            <a:r>
              <a:rPr lang="ru-RU" sz="1400" dirty="0">
                <a:latin typeface="Times New Roman" panose="02020603050405020304" pitchFamily="18" charset="0"/>
                <a:cs typeface="Times New Roman" panose="02020603050405020304" pitchFamily="18" charset="0"/>
              </a:rPr>
              <a:t>	- установление  расчетных  показателей  продолжительности  строительства  объектов  и  их  основных  периодов.</a:t>
            </a:r>
          </a:p>
        </p:txBody>
      </p:sp>
      <p:sp>
        <p:nvSpPr>
          <p:cNvPr id="50180" name="Номер слайда 4">
            <a:extLst>
              <a:ext uri="{FF2B5EF4-FFF2-40B4-BE49-F238E27FC236}">
                <a16:creationId xmlns:a16="http://schemas.microsoft.com/office/drawing/2014/main" id="{D28F4FD7-01A5-4878-99DF-917EAABECA33}"/>
              </a:ext>
            </a:extLst>
          </p:cNvPr>
          <p:cNvSpPr>
            <a:spLocks noGrp="1" noChangeArrowheads="1"/>
          </p:cNvSpPr>
          <p:nvPr>
            <p:ph type="sldNum" sz="quarter" idx="4294967295"/>
          </p:nvPr>
        </p:nvSpPr>
        <p:spPr bwMode="auto">
          <a:xfrm>
            <a:off x="6904038" y="6667500"/>
            <a:ext cx="2133600" cy="327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D32D2302-91C8-48C6-A993-93942D300AD4}" type="slidenum">
              <a:rPr lang="ru-RU" altLang="ru-RU" sz="1200">
                <a:solidFill>
                  <a:srgbClr val="898989"/>
                </a:solidFill>
                <a:latin typeface="Times New Roman" panose="02020603050405020304" pitchFamily="18" charset="0"/>
                <a:cs typeface="Times New Roman" panose="02020603050405020304" pitchFamily="18" charset="0"/>
              </a:rPr>
              <a:pPr eaLnBrk="1" hangingPunct="1">
                <a:spcBef>
                  <a:spcPct val="0"/>
                </a:spcBef>
                <a:buFontTx/>
                <a:buNone/>
              </a:pPr>
              <a:t>36</a:t>
            </a:fld>
            <a:endParaRPr lang="ru-RU" altLang="ru-RU" sz="1200">
              <a:solidFill>
                <a:srgbClr val="898989"/>
              </a:solidFill>
              <a:latin typeface="Times New Roman" panose="02020603050405020304" pitchFamily="18" charset="0"/>
              <a:cs typeface="Times New Roman" panose="02020603050405020304" pitchFamily="18" charset="0"/>
            </a:endParaRPr>
          </a:p>
        </p:txBody>
      </p:sp>
      <p:pic>
        <p:nvPicPr>
          <p:cNvPr id="50181" name="Picture 2">
            <a:extLst>
              <a:ext uri="{FF2B5EF4-FFF2-40B4-BE49-F238E27FC236}">
                <a16:creationId xmlns:a16="http://schemas.microsoft.com/office/drawing/2014/main" id="{5E4F88A0-9BAB-4252-B4F5-0F9C9DEDD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4005263"/>
            <a:ext cx="2524125"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a:extLst>
              <a:ext uri="{FF2B5EF4-FFF2-40B4-BE49-F238E27FC236}">
                <a16:creationId xmlns:a16="http://schemas.microsoft.com/office/drawing/2014/main" id="{8FB493A1-D816-4AFD-B317-382012C4196D}"/>
              </a:ext>
            </a:extLst>
          </p:cNvPr>
          <p:cNvSpPr>
            <a:spLocks noGrp="1" noChangeArrowheads="1"/>
          </p:cNvSpPr>
          <p:nvPr>
            <p:ph type="title"/>
          </p:nvPr>
        </p:nvSpPr>
        <p:spPr>
          <a:xfrm>
            <a:off x="457200" y="274638"/>
            <a:ext cx="7467600" cy="633412"/>
          </a:xfrm>
        </p:spPr>
        <p:txBody>
          <a:bodyPr/>
          <a:lstStyle/>
          <a:p>
            <a:r>
              <a:rPr lang="ru-RU" altLang="ru-RU" sz="2400" b="1">
                <a:latin typeface="Arial Black" panose="020B0A04020102020204" pitchFamily="34" charset="0"/>
                <a:cs typeface="Arial" panose="020B0604020202020204" pitchFamily="34" charset="0"/>
              </a:rPr>
              <a:t>Метод интерполяции</a:t>
            </a:r>
            <a:endParaRPr lang="ru-RU" altLang="ru-RU" sz="2400" b="1">
              <a:latin typeface="Arial Black" panose="020B0A04020102020204" pitchFamily="34" charset="0"/>
            </a:endParaRPr>
          </a:p>
        </p:txBody>
      </p:sp>
      <p:sp>
        <p:nvSpPr>
          <p:cNvPr id="51203" name="Объект 2">
            <a:extLst>
              <a:ext uri="{FF2B5EF4-FFF2-40B4-BE49-F238E27FC236}">
                <a16:creationId xmlns:a16="http://schemas.microsoft.com/office/drawing/2014/main" id="{BE0B6CDF-3C2A-446F-A628-6FA7E21F7666}"/>
              </a:ext>
            </a:extLst>
          </p:cNvPr>
          <p:cNvSpPr>
            <a:spLocks noGrp="1" noChangeArrowheads="1"/>
          </p:cNvSpPr>
          <p:nvPr>
            <p:ph idx="1"/>
          </p:nvPr>
        </p:nvSpPr>
        <p:spPr>
          <a:xfrm>
            <a:off x="427038" y="1989138"/>
            <a:ext cx="7467600" cy="5421312"/>
          </a:xfrm>
        </p:spPr>
        <p:txBody>
          <a:bodyPr/>
          <a:lstStyle/>
          <a:p>
            <a:pPr marL="0" indent="0">
              <a:buFont typeface="Wingdings" panose="05000000000000000000" pitchFamily="2" charset="2"/>
              <a:buNone/>
            </a:pPr>
            <a:r>
              <a:rPr lang="ru-RU" altLang="ru-RU" sz="1600">
                <a:latin typeface="Times New Roman" panose="02020603050405020304" pitchFamily="18" charset="0"/>
                <a:cs typeface="Times New Roman" panose="02020603050405020304" pitchFamily="18" charset="0"/>
              </a:rPr>
              <a:t>Расчет  показателей  на  основе  функциональной  зависимости  продолжительности  строительства  от  стоимости  СМР.</a:t>
            </a:r>
          </a:p>
          <a:p>
            <a:pPr marL="0" indent="0">
              <a:buFont typeface="Wingdings" panose="05000000000000000000" pitchFamily="2" charset="2"/>
              <a:buNone/>
            </a:pPr>
            <a:r>
              <a:rPr lang="ru-RU" altLang="ru-RU" sz="1600">
                <a:latin typeface="Times New Roman" panose="02020603050405020304" pitchFamily="18" charset="0"/>
                <a:cs typeface="Times New Roman" panose="02020603050405020304" pitchFamily="18" charset="0"/>
              </a:rPr>
              <a:t>	Данная  схема  применима,  если  стоимость  всех  материалов  и  конструкций  не  превышает  52-53%.  Эта  зависимость  для  основных  отраслей  народного  хозяйства,  за  исключением  непроизводственного  строительства,  выражается  в  виде  функций:</a:t>
            </a:r>
          </a:p>
          <a:p>
            <a:pPr marL="0" indent="0">
              <a:buFont typeface="Wingdings" panose="05000000000000000000" pitchFamily="2" charset="2"/>
              <a:buNone/>
            </a:pPr>
            <a:r>
              <a:rPr lang="ru-RU" altLang="ru-RU" sz="1600">
                <a:latin typeface="Times New Roman" panose="02020603050405020304" pitchFamily="18" charset="0"/>
                <a:cs typeface="Times New Roman" panose="02020603050405020304" pitchFamily="18" charset="0"/>
              </a:rPr>
              <a:t>                                                    ;</a:t>
            </a:r>
          </a:p>
          <a:p>
            <a:pPr marL="0" indent="0">
              <a:buFont typeface="Wingdings" panose="05000000000000000000" pitchFamily="2" charset="2"/>
              <a:buNone/>
            </a:pPr>
            <a:r>
              <a:rPr lang="ru-RU" altLang="ru-RU" sz="1600">
                <a:latin typeface="Times New Roman" panose="02020603050405020304" pitchFamily="18" charset="0"/>
                <a:cs typeface="Times New Roman" panose="02020603050405020304" pitchFamily="18" charset="0"/>
              </a:rPr>
              <a:t>                                                    ;</a:t>
            </a:r>
          </a:p>
          <a:p>
            <a:pPr marL="0" indent="0">
              <a:buFont typeface="Wingdings" panose="05000000000000000000" pitchFamily="2" charset="2"/>
              <a:buNone/>
            </a:pPr>
            <a:r>
              <a:rPr lang="ru-RU" altLang="ru-RU" sz="1600">
                <a:latin typeface="Times New Roman" panose="02020603050405020304" pitchFamily="18" charset="0"/>
                <a:cs typeface="Times New Roman" panose="02020603050405020304" pitchFamily="18" charset="0"/>
              </a:rPr>
              <a:t>                                                    ,</a:t>
            </a:r>
          </a:p>
          <a:p>
            <a:pPr marL="0" indent="0">
              <a:buFont typeface="Wingdings" panose="05000000000000000000" pitchFamily="2" charset="2"/>
              <a:buNone/>
            </a:pPr>
            <a:r>
              <a:rPr lang="ru-RU" altLang="ru-RU" sz="1600">
                <a:latin typeface="Times New Roman" panose="02020603050405020304" pitchFamily="18" charset="0"/>
                <a:cs typeface="Times New Roman" panose="02020603050405020304" pitchFamily="18" charset="0"/>
              </a:rPr>
              <a:t> </a:t>
            </a:r>
          </a:p>
          <a:p>
            <a:pPr marL="0" indent="0">
              <a:buFont typeface="Wingdings" panose="05000000000000000000" pitchFamily="2" charset="2"/>
              <a:buNone/>
            </a:pPr>
            <a:r>
              <a:rPr lang="ru-RU" altLang="ru-RU" sz="1600">
                <a:latin typeface="Times New Roman" panose="02020603050405020304" pitchFamily="18" charset="0"/>
                <a:cs typeface="Times New Roman" panose="02020603050405020304" pitchFamily="18" charset="0"/>
              </a:rPr>
              <a:t>где      С           - объем  строительно-монтажных  работ,  руб.;</a:t>
            </a:r>
          </a:p>
          <a:p>
            <a:pPr marL="0" indent="0">
              <a:buFont typeface="Wingdings" panose="05000000000000000000" pitchFamily="2" charset="2"/>
              <a:buNone/>
            </a:pPr>
            <a:r>
              <a:rPr lang="ru-RU" altLang="ru-RU" sz="1600">
                <a:latin typeface="Times New Roman" panose="02020603050405020304" pitchFamily="18" charset="0"/>
                <a:cs typeface="Times New Roman" panose="02020603050405020304" pitchFamily="18" charset="0"/>
              </a:rPr>
              <a:t>        А</a:t>
            </a:r>
            <a:r>
              <a:rPr lang="ru-RU" altLang="ru-RU" sz="1600" baseline="-25000">
                <a:latin typeface="Times New Roman" panose="02020603050405020304" pitchFamily="18" charset="0"/>
                <a:cs typeface="Times New Roman" panose="02020603050405020304" pitchFamily="18" charset="0"/>
              </a:rPr>
              <a:t>1</a:t>
            </a:r>
            <a:r>
              <a:rPr lang="ru-RU" altLang="ru-RU" sz="1600">
                <a:latin typeface="Times New Roman" panose="02020603050405020304" pitchFamily="18" charset="0"/>
                <a:cs typeface="Times New Roman" panose="02020603050405020304" pitchFamily="18" charset="0"/>
              </a:rPr>
              <a:t>  и  А</a:t>
            </a:r>
            <a:r>
              <a:rPr lang="ru-RU" altLang="ru-RU" sz="1600" baseline="-25000">
                <a:latin typeface="Times New Roman" panose="02020603050405020304" pitchFamily="18" charset="0"/>
                <a:cs typeface="Times New Roman" panose="02020603050405020304" pitchFamily="18" charset="0"/>
              </a:rPr>
              <a:t>2</a:t>
            </a:r>
            <a:r>
              <a:rPr lang="ru-RU" altLang="ru-RU" sz="1600">
                <a:latin typeface="Times New Roman" panose="02020603050405020304" pitchFamily="18" charset="0"/>
                <a:cs typeface="Times New Roman" panose="02020603050405020304" pitchFamily="18" charset="0"/>
              </a:rPr>
              <a:t>   - параметры  регрессионной  кривой,  определяемые  методом наименьших  квадратов.</a:t>
            </a:r>
          </a:p>
        </p:txBody>
      </p:sp>
      <p:sp>
        <p:nvSpPr>
          <p:cNvPr id="51204" name="Номер слайда 3">
            <a:extLst>
              <a:ext uri="{FF2B5EF4-FFF2-40B4-BE49-F238E27FC236}">
                <a16:creationId xmlns:a16="http://schemas.microsoft.com/office/drawing/2014/main" id="{05105673-1F7D-45AD-B87A-26E5E90209CC}"/>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91F78C00-AB28-42D7-AA4D-86C0284916CF}" type="slidenum">
              <a:rPr lang="ru-RU" altLang="ru-RU" sz="1200">
                <a:solidFill>
                  <a:srgbClr val="898989"/>
                </a:solidFill>
                <a:latin typeface="Arial" panose="020B0604020202020204" pitchFamily="34" charset="0"/>
              </a:rPr>
              <a:pPr eaLnBrk="1" hangingPunct="1">
                <a:spcBef>
                  <a:spcPct val="0"/>
                </a:spcBef>
                <a:buFontTx/>
                <a:buNone/>
              </a:pPr>
              <a:t>37</a:t>
            </a:fld>
            <a:endParaRPr lang="ru-RU" altLang="ru-RU" sz="1200">
              <a:solidFill>
                <a:srgbClr val="898989"/>
              </a:solidFill>
              <a:latin typeface="Arial" panose="020B0604020202020204" pitchFamily="34" charset="0"/>
            </a:endParaRPr>
          </a:p>
        </p:txBody>
      </p:sp>
      <p:pic>
        <p:nvPicPr>
          <p:cNvPr id="51205" name="Picture 2">
            <a:extLst>
              <a:ext uri="{FF2B5EF4-FFF2-40B4-BE49-F238E27FC236}">
                <a16:creationId xmlns:a16="http://schemas.microsoft.com/office/drawing/2014/main" id="{64A3E01A-9977-4440-AB38-39D976AAA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3644900"/>
            <a:ext cx="12287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3">
            <a:extLst>
              <a:ext uri="{FF2B5EF4-FFF2-40B4-BE49-F238E27FC236}">
                <a16:creationId xmlns:a16="http://schemas.microsoft.com/office/drawing/2014/main" id="{125C483F-B22A-4FDB-A573-2CD6A9370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75" y="3973513"/>
            <a:ext cx="12287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4">
            <a:extLst>
              <a:ext uri="{FF2B5EF4-FFF2-40B4-BE49-F238E27FC236}">
                <a16:creationId xmlns:a16="http://schemas.microsoft.com/office/drawing/2014/main" id="{87366E1C-5B91-45EE-85CB-E79264D8E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775" y="4381500"/>
            <a:ext cx="12287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4">
            <a:extLst>
              <a:ext uri="{FF2B5EF4-FFF2-40B4-BE49-F238E27FC236}">
                <a16:creationId xmlns:a16="http://schemas.microsoft.com/office/drawing/2014/main" id="{861FE9D0-7A19-45FC-B5D6-8BF7E94E214D}"/>
              </a:ext>
            </a:extLst>
          </p:cNvPr>
          <p:cNvSpPr>
            <a:spLocks noGrp="1" noChangeArrowheads="1"/>
          </p:cNvSpPr>
          <p:nvPr>
            <p:ph type="title"/>
          </p:nvPr>
        </p:nvSpPr>
        <p:spPr>
          <a:xfrm>
            <a:off x="571500" y="142875"/>
            <a:ext cx="8153400" cy="1125538"/>
          </a:xfrm>
        </p:spPr>
        <p:txBody>
          <a:bodyPr/>
          <a:lstStyle/>
          <a:p>
            <a:r>
              <a:rPr lang="ru-RU" altLang="ru-RU" sz="2400" b="1">
                <a:latin typeface="Arial Black" panose="020B0A04020102020204" pitchFamily="34" charset="0"/>
              </a:rPr>
              <a:t>Схема последовательности разработки вариантов методов монтажа</a:t>
            </a:r>
            <a:endParaRPr lang="ru-RU" altLang="ru-RU" sz="2400">
              <a:latin typeface="Arial Black" panose="020B0A04020102020204" pitchFamily="34" charset="0"/>
            </a:endParaRPr>
          </a:p>
        </p:txBody>
      </p:sp>
      <p:sp>
        <p:nvSpPr>
          <p:cNvPr id="52227" name="Номер слайда 3">
            <a:extLst>
              <a:ext uri="{FF2B5EF4-FFF2-40B4-BE49-F238E27FC236}">
                <a16:creationId xmlns:a16="http://schemas.microsoft.com/office/drawing/2014/main" id="{2542B525-98DE-4B13-BD62-43D667C26B3B}"/>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9AADB8E5-E588-4880-93FA-96570E1E06C7}" type="slidenum">
              <a:rPr lang="ru-RU" altLang="ru-RU" sz="1200">
                <a:solidFill>
                  <a:srgbClr val="898989"/>
                </a:solidFill>
                <a:latin typeface="Arial" panose="020B0604020202020204" pitchFamily="34" charset="0"/>
              </a:rPr>
              <a:pPr eaLnBrk="1" hangingPunct="1">
                <a:spcBef>
                  <a:spcPct val="0"/>
                </a:spcBef>
                <a:buFontTx/>
                <a:buNone/>
              </a:pPr>
              <a:t>38</a:t>
            </a:fld>
            <a:endParaRPr lang="ru-RU" altLang="ru-RU" sz="1200">
              <a:solidFill>
                <a:srgbClr val="898989"/>
              </a:solidFill>
              <a:latin typeface="Arial" panose="020B0604020202020204" pitchFamily="34" charset="0"/>
            </a:endParaRPr>
          </a:p>
        </p:txBody>
      </p:sp>
      <p:pic>
        <p:nvPicPr>
          <p:cNvPr id="52228" name="Picture 2">
            <a:extLst>
              <a:ext uri="{FF2B5EF4-FFF2-40B4-BE49-F238E27FC236}">
                <a16:creationId xmlns:a16="http://schemas.microsoft.com/office/drawing/2014/main" id="{C9120B43-9CB6-4583-8B96-C116ACF97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48" b="848"/>
          <a:stretch>
            <a:fillRect/>
          </a:stretch>
        </p:blipFill>
        <p:spPr bwMode="auto">
          <a:xfrm>
            <a:off x="357188" y="1268413"/>
            <a:ext cx="85010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Прямоугольник 4">
            <a:extLst>
              <a:ext uri="{FF2B5EF4-FFF2-40B4-BE49-F238E27FC236}">
                <a16:creationId xmlns:a16="http://schemas.microsoft.com/office/drawing/2014/main" id="{522AE323-622A-4D52-A0A6-8DB911F386C7}"/>
              </a:ext>
            </a:extLst>
          </p:cNvPr>
          <p:cNvSpPr>
            <a:spLocks noChangeArrowheads="1"/>
          </p:cNvSpPr>
          <p:nvPr/>
        </p:nvSpPr>
        <p:spPr bwMode="auto">
          <a:xfrm>
            <a:off x="142875" y="6429375"/>
            <a:ext cx="5929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19100" indent="-382588">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000" i="1">
                <a:latin typeface="Arial" panose="020B0604020202020204" pitchFamily="34" charset="0"/>
              </a:rPr>
              <a:t>3. Производится выбор методов производства основных работ и ведущих машин;</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B9F94D8-CDFF-4933-BBF8-10E8B14C19E4}"/>
              </a:ext>
            </a:extLst>
          </p:cNvPr>
          <p:cNvSpPr>
            <a:spLocks noGrp="1" noChangeArrowheads="1"/>
          </p:cNvSpPr>
          <p:nvPr>
            <p:ph type="title"/>
          </p:nvPr>
        </p:nvSpPr>
        <p:spPr>
          <a:xfrm>
            <a:off x="357188" y="357188"/>
            <a:ext cx="6230937" cy="928687"/>
          </a:xfrm>
        </p:spPr>
        <p:txBody>
          <a:bodyPr/>
          <a:lstStyle/>
          <a:p>
            <a:r>
              <a:rPr lang="ru-RU" altLang="ru-RU" sz="2400" b="1">
                <a:latin typeface="Arial Black" panose="020B0A04020102020204" pitchFamily="34" charset="0"/>
              </a:rPr>
              <a:t>Расчет трудозатрат и затрат машинного времени</a:t>
            </a:r>
            <a:endParaRPr lang="en-US" altLang="ru-RU" sz="2400" b="1">
              <a:latin typeface="Arial Black" panose="020B0A04020102020204" pitchFamily="34" charset="0"/>
            </a:endParaRPr>
          </a:p>
        </p:txBody>
      </p:sp>
      <p:sp>
        <p:nvSpPr>
          <p:cNvPr id="2" name="Прямоугольник 1">
            <a:extLst>
              <a:ext uri="{FF2B5EF4-FFF2-40B4-BE49-F238E27FC236}">
                <a16:creationId xmlns:a16="http://schemas.microsoft.com/office/drawing/2014/main" id="{DC3EE427-A66E-4B58-ACE9-285E1D19F76C}"/>
              </a:ext>
            </a:extLst>
          </p:cNvPr>
          <p:cNvSpPr/>
          <p:nvPr/>
        </p:nvSpPr>
        <p:spPr>
          <a:xfrm>
            <a:off x="428625" y="1844675"/>
            <a:ext cx="8286750" cy="3416300"/>
          </a:xfrm>
          <a:prstGeom prst="rect">
            <a:avLst/>
          </a:prstGeom>
        </p:spPr>
        <p:txBody>
          <a:bodyPr>
            <a:spAutoFit/>
          </a:bodyPr>
          <a:lstStyle/>
          <a:p>
            <a:pPr eaLnBrk="1" fontAlgn="auto" hangingPunct="1">
              <a:spcBef>
                <a:spcPts val="0"/>
              </a:spcBef>
              <a:spcAft>
                <a:spcPts val="0"/>
              </a:spcAft>
              <a:defRPr/>
            </a:pPr>
            <a:r>
              <a:rPr lang="ru-RU" dirty="0">
                <a:latin typeface="Arial" charset="0"/>
              </a:rPr>
              <a:t>	К расчету трудозатрат и затрат машинного времени приступают после подсчетов объемов работ по объекту, конструктиву, отдельной его части с учетом технологической последовательности строительства.</a:t>
            </a:r>
          </a:p>
          <a:p>
            <a:pPr eaLnBrk="1" fontAlgn="auto" hangingPunct="1">
              <a:spcBef>
                <a:spcPts val="0"/>
              </a:spcBef>
              <a:spcAft>
                <a:spcPts val="0"/>
              </a:spcAft>
              <a:defRPr/>
            </a:pPr>
            <a:endParaRPr lang="ru-RU" dirty="0">
              <a:latin typeface="Arial" charset="0"/>
            </a:endParaRPr>
          </a:p>
          <a:p>
            <a:pPr eaLnBrk="1" fontAlgn="auto" hangingPunct="1">
              <a:spcBef>
                <a:spcPts val="0"/>
              </a:spcBef>
              <a:spcAft>
                <a:spcPts val="0"/>
              </a:spcAft>
              <a:defRPr/>
            </a:pPr>
            <a:r>
              <a:rPr lang="ru-RU" i="1" dirty="0">
                <a:latin typeface="Arial" charset="0"/>
              </a:rPr>
              <a:t>Для подсчета трудозатрат и затрат машинного времени используются:</a:t>
            </a:r>
          </a:p>
          <a:p>
            <a:pPr marL="285750" indent="-285750" eaLnBrk="1" fontAlgn="auto" hangingPunct="1">
              <a:spcBef>
                <a:spcPts val="0"/>
              </a:spcBef>
              <a:spcAft>
                <a:spcPts val="0"/>
              </a:spcAft>
              <a:buFontTx/>
              <a:buChar char="-"/>
              <a:defRPr/>
            </a:pPr>
            <a:r>
              <a:rPr lang="ru-RU" dirty="0" err="1">
                <a:latin typeface="Arial" charset="0"/>
              </a:rPr>
              <a:t>ЕНиР</a:t>
            </a:r>
            <a:r>
              <a:rPr lang="ru-RU" dirty="0">
                <a:latin typeface="Arial" charset="0"/>
              </a:rPr>
              <a:t>. Единые нормы и расценки на строительные, монтажные и ремонтно-строительные работы. </a:t>
            </a:r>
          </a:p>
          <a:p>
            <a:pPr marL="285750" indent="-285750" eaLnBrk="1" fontAlgn="auto" hangingPunct="1">
              <a:spcBef>
                <a:spcPts val="0"/>
              </a:spcBef>
              <a:spcAft>
                <a:spcPts val="0"/>
              </a:spcAft>
              <a:buFontTx/>
              <a:buChar char="-"/>
              <a:defRPr/>
            </a:pPr>
            <a:r>
              <a:rPr lang="ru-RU" dirty="0">
                <a:latin typeface="Arial" charset="0"/>
              </a:rPr>
              <a:t>СНиП, часть IV. Сметные нормы и правила;</a:t>
            </a:r>
          </a:p>
          <a:p>
            <a:pPr marL="285750" indent="-285750" eaLnBrk="1" fontAlgn="auto" hangingPunct="1">
              <a:spcBef>
                <a:spcPts val="0"/>
              </a:spcBef>
              <a:spcAft>
                <a:spcPts val="0"/>
              </a:spcAft>
              <a:buFontTx/>
              <a:buChar char="-"/>
              <a:defRPr/>
            </a:pPr>
            <a:r>
              <a:rPr lang="ru-RU" dirty="0">
                <a:latin typeface="Arial" charset="0"/>
              </a:rPr>
              <a:t>ЕРЕР. Единые районные единичные расценки;</a:t>
            </a:r>
          </a:p>
          <a:p>
            <a:pPr marL="285750" indent="-285750" eaLnBrk="1" fontAlgn="auto" hangingPunct="1">
              <a:spcBef>
                <a:spcPts val="0"/>
              </a:spcBef>
              <a:spcAft>
                <a:spcPts val="0"/>
              </a:spcAft>
              <a:buFontTx/>
              <a:buChar char="-"/>
              <a:defRPr/>
            </a:pPr>
            <a:r>
              <a:rPr lang="ru-RU" dirty="0" err="1">
                <a:latin typeface="Arial" charset="0"/>
              </a:rPr>
              <a:t>ВНиР</a:t>
            </a:r>
            <a:r>
              <a:rPr lang="ru-RU" dirty="0">
                <a:latin typeface="Arial" charset="0"/>
              </a:rPr>
              <a:t>. Ведомственные нормы и расценки на строительные, монтажные и ремонтно-строительные работы. </a:t>
            </a:r>
          </a:p>
        </p:txBody>
      </p:sp>
      <p:sp>
        <p:nvSpPr>
          <p:cNvPr id="53252" name="Прямоугольник 3">
            <a:extLst>
              <a:ext uri="{FF2B5EF4-FFF2-40B4-BE49-F238E27FC236}">
                <a16:creationId xmlns:a16="http://schemas.microsoft.com/office/drawing/2014/main" id="{F64F4E2B-AC90-4E82-A853-CFEFFFC583A2}"/>
              </a:ext>
            </a:extLst>
          </p:cNvPr>
          <p:cNvSpPr>
            <a:spLocks noChangeArrowheads="1"/>
          </p:cNvSpPr>
          <p:nvPr/>
        </p:nvSpPr>
        <p:spPr bwMode="auto">
          <a:xfrm>
            <a:off x="214313" y="6357938"/>
            <a:ext cx="4643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19100" indent="-382588">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000" i="1">
                <a:latin typeface="Arial" panose="020B0604020202020204" pitchFamily="34" charset="0"/>
              </a:rPr>
              <a:t>4. Рассчитывается нормативная машинно- и трудоемкость</a:t>
            </a:r>
            <a:r>
              <a:rPr lang="ru-RU" altLang="ru-RU" sz="1000">
                <a:latin typeface="Arial" panose="020B0604020202020204" pitchFamily="34" charset="0"/>
              </a:rPr>
              <a: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2">
            <a:extLst>
              <a:ext uri="{FF2B5EF4-FFF2-40B4-BE49-F238E27FC236}">
                <a16:creationId xmlns:a16="http://schemas.microsoft.com/office/drawing/2014/main" id="{D6B6EB17-3B16-484A-BAC8-F78292E09742}"/>
              </a:ext>
            </a:extLst>
          </p:cNvPr>
          <p:cNvSpPr>
            <a:spLocks noGrp="1" noChangeArrowheads="1"/>
          </p:cNvSpPr>
          <p:nvPr>
            <p:ph type="title"/>
          </p:nvPr>
        </p:nvSpPr>
        <p:spPr>
          <a:xfrm>
            <a:off x="539750" y="115888"/>
            <a:ext cx="8229600" cy="533400"/>
          </a:xfrm>
        </p:spPr>
        <p:txBody>
          <a:bodyPr/>
          <a:lstStyle/>
          <a:p>
            <a:r>
              <a:rPr lang="ru-RU" altLang="ru-RU" sz="2400">
                <a:latin typeface="Arial Black" panose="020B0A04020102020204" pitchFamily="34" charset="0"/>
              </a:rPr>
              <a:t>Рекомендуемая литература</a:t>
            </a:r>
          </a:p>
        </p:txBody>
      </p:sp>
      <p:sp>
        <p:nvSpPr>
          <p:cNvPr id="6147" name="Объект 3">
            <a:extLst>
              <a:ext uri="{FF2B5EF4-FFF2-40B4-BE49-F238E27FC236}">
                <a16:creationId xmlns:a16="http://schemas.microsoft.com/office/drawing/2014/main" id="{A9D1AE42-84E0-44EB-B68D-CCC6C3B721CC}"/>
              </a:ext>
            </a:extLst>
          </p:cNvPr>
          <p:cNvSpPr>
            <a:spLocks noGrp="1"/>
          </p:cNvSpPr>
          <p:nvPr>
            <p:ph idx="1"/>
          </p:nvPr>
        </p:nvSpPr>
        <p:spPr>
          <a:xfrm>
            <a:off x="417513" y="1738313"/>
            <a:ext cx="8518525" cy="4859337"/>
          </a:xfrm>
        </p:spPr>
        <p:txBody>
          <a:bodyPr rtlCol="0">
            <a:normAutofit fontScale="92500" lnSpcReduction="20000"/>
          </a:bodyPr>
          <a:lstStyle/>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27.Теличенко В.И., Терентьев О.М., </a:t>
            </a:r>
            <a:r>
              <a:rPr lang="ru-RU" altLang="ru-RU" sz="1400" dirty="0" err="1">
                <a:latin typeface="Arial" panose="020B0604020202020204" pitchFamily="34" charset="0"/>
                <a:cs typeface="Arial" panose="020B0604020202020204" pitchFamily="34" charset="0"/>
              </a:rPr>
              <a:t>Лапидус</a:t>
            </a:r>
            <a:r>
              <a:rPr lang="ru-RU" altLang="ru-RU" sz="1400" dirty="0">
                <a:latin typeface="Arial" panose="020B0604020202020204" pitchFamily="34" charset="0"/>
                <a:cs typeface="Arial" panose="020B0604020202020204" pitchFamily="34" charset="0"/>
              </a:rPr>
              <a:t> А.А. Технология строительных процессов, часть 1 и 2. Изд. «Высшая школа" (с) 2005 г.</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28.Руководство по разработке и утверждению технологических карт в строительстве (к СНиП 3.01.01-85* Организация строительного производства)</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29.</a:t>
            </a:r>
            <a:r>
              <a:rPr lang="en-US" altLang="ru-RU" sz="1400" dirty="0">
                <a:latin typeface="Arial" panose="020B0604020202020204" pitchFamily="34" charset="0"/>
                <a:cs typeface="Arial" panose="020B0604020202020204" pitchFamily="34" charset="0"/>
              </a:rPr>
              <a:t>http://www.pmsoft.ru/</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30.</a:t>
            </a:r>
            <a:r>
              <a:rPr lang="en-US" altLang="ru-RU" sz="1400" dirty="0">
                <a:latin typeface="Arial" panose="020B0604020202020204" pitchFamily="34" charset="0"/>
                <a:cs typeface="Arial" panose="020B0604020202020204" pitchFamily="34" charset="0"/>
              </a:rPr>
              <a:t>http://www.kgasu.ru/sved/structure/sf/toms/umm/Mavlutberdinov_MU_Texkarti.pdf</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31.</a:t>
            </a:r>
            <a:r>
              <a:rPr lang="en-US" altLang="ru-RU" sz="1400" dirty="0">
                <a:latin typeface="Arial" panose="020B0604020202020204" pitchFamily="34" charset="0"/>
                <a:cs typeface="Arial" panose="020B0604020202020204" pitchFamily="34" charset="0"/>
              </a:rPr>
              <a:t> http:// </a:t>
            </a:r>
            <a:r>
              <a:rPr lang="arn-CL" altLang="ru-RU" sz="1400" dirty="0">
                <a:latin typeface="Arial" panose="020B0604020202020204" pitchFamily="34" charset="0"/>
                <a:cs typeface="Arial" panose="020B0604020202020204" pitchFamily="34" charset="0"/>
              </a:rPr>
              <a:t>www.gektorstroi.ru/description/</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32.</a:t>
            </a:r>
            <a:r>
              <a:rPr lang="en-US" altLang="ru-RU" sz="1400" dirty="0">
                <a:latin typeface="Arial" panose="020B0604020202020204" pitchFamily="34" charset="0"/>
                <a:cs typeface="Arial" panose="020B0604020202020204" pitchFamily="34" charset="0"/>
              </a:rPr>
              <a:t> http:// </a:t>
            </a:r>
            <a:r>
              <a:rPr lang="arn-CL" altLang="ru-RU" sz="1400" dirty="0">
                <a:latin typeface="Arial" panose="020B0604020202020204" pitchFamily="34" charset="0"/>
                <a:cs typeface="Arial" panose="020B0604020202020204" pitchFamily="34" charset="0"/>
              </a:rPr>
              <a:t>www.spds.ru/</a:t>
            </a:r>
            <a:r>
              <a:rPr lang="ru-RU" altLang="ru-RU" sz="1400" dirty="0">
                <a:latin typeface="Arial" panose="020B0604020202020204" pitchFamily="34" charset="0"/>
                <a:cs typeface="Arial" panose="020B0604020202020204" pitchFamily="34" charset="0"/>
              </a:rPr>
              <a:t>Официальный сайт СПДС </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33.</a:t>
            </a:r>
            <a:r>
              <a:rPr lang="en-US" altLang="ru-RU" sz="1400" dirty="0">
                <a:latin typeface="Arial" panose="020B0604020202020204" pitchFamily="34" charset="0"/>
                <a:cs typeface="Arial" panose="020B0604020202020204" pitchFamily="34" charset="0"/>
              </a:rPr>
              <a:t> http:// </a:t>
            </a:r>
            <a:r>
              <a:rPr lang="arn-CL" altLang="ru-RU" sz="1400" dirty="0">
                <a:latin typeface="Arial" panose="020B0604020202020204" pitchFamily="34" charset="0"/>
                <a:cs typeface="Arial" panose="020B0604020202020204" pitchFamily="34" charset="0"/>
              </a:rPr>
              <a:t>www.studopedia.org/</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34.Котов А.А., Морозова Т.Ф. Проектирование расписаний проектных, строительных и специальных работ с помощью системы TIME LINE. СПб ГИПК, 1992.-28с.</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35.Программный комплекс "ГЕКТОР: Проектировщик-строитель. Программа «Гектор: Календарный план строительства объектов». Инструкция пользователя. НТЦ «Гектор». </a:t>
            </a:r>
            <a:r>
              <a:rPr lang="ru-RU" altLang="ru-RU" sz="1400" i="1" dirty="0">
                <a:latin typeface="Arial" panose="020B0604020202020204" pitchFamily="34" charset="0"/>
                <a:cs typeface="Arial" panose="020B0604020202020204" pitchFamily="34" charset="0"/>
              </a:rPr>
              <a:t> Москва 2010. – 31с.</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36.Различные строительные форумы, в том числе:</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 </a:t>
            </a:r>
            <a:r>
              <a:rPr lang="en-US" altLang="ru-RU" sz="1400" dirty="0">
                <a:latin typeface="Arial" panose="020B0604020202020204" pitchFamily="34" charset="0"/>
                <a:cs typeface="Arial" panose="020B0604020202020204" pitchFamily="34" charset="0"/>
              </a:rPr>
              <a:t>http://forum.stroyshopper.ru/</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 </a:t>
            </a:r>
            <a:r>
              <a:rPr lang="en-US" altLang="ru-RU" sz="1400" dirty="0">
                <a:latin typeface="Arial" panose="020B0604020202020204" pitchFamily="34" charset="0"/>
                <a:cs typeface="Arial" panose="020B0604020202020204" pitchFamily="34" charset="0"/>
              </a:rPr>
              <a:t>http://www.domo-stroitel.ru/</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 </a:t>
            </a:r>
            <a:r>
              <a:rPr lang="en-US" altLang="ru-RU" sz="1400" dirty="0">
                <a:latin typeface="Arial" panose="020B0604020202020204" pitchFamily="34" charset="0"/>
                <a:cs typeface="Arial" panose="020B0604020202020204" pitchFamily="34" charset="0"/>
              </a:rPr>
              <a:t>http://www.stroi-baza.ru/forum/</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 </a:t>
            </a:r>
            <a:r>
              <a:rPr lang="en-US" altLang="ru-RU" sz="1400" dirty="0">
                <a:latin typeface="Arial" panose="020B0604020202020204" pitchFamily="34" charset="0"/>
                <a:cs typeface="Arial" panose="020B0604020202020204" pitchFamily="34" charset="0"/>
              </a:rPr>
              <a:t>http://forum-build.ru/</a:t>
            </a:r>
            <a:endParaRPr lang="ru-RU" altLang="ru-RU" sz="1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37.Стратегическое планирование для управления проектами с использованием модели зрелости. -  ДМК Пресс (серия «Управление проектами»), 2003.</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38. Москвин В.А. "Управление рисками при реализации инвестиционных проектов: Рекомендации для предприятий и коммерческих организаций». - Финансы и статистика, 2004.</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39.Бирюков А.Н. Основы организации, управления и экономики в строительстве. Учебное пособие – Федеральное агентство специального строительства: Москва, 2012, 426с.</a:t>
            </a:r>
          </a:p>
        </p:txBody>
      </p:sp>
      <p:sp>
        <p:nvSpPr>
          <p:cNvPr id="14340" name="Номер слайда 1">
            <a:extLst>
              <a:ext uri="{FF2B5EF4-FFF2-40B4-BE49-F238E27FC236}">
                <a16:creationId xmlns:a16="http://schemas.microsoft.com/office/drawing/2014/main" id="{2309869B-8741-4874-8CF5-C0E89BFA0FC2}"/>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579B8B6F-5450-410C-94C8-D4C0A862F890}" type="slidenum">
              <a:rPr lang="ru-RU" altLang="ru-RU" sz="1200">
                <a:solidFill>
                  <a:schemeClr val="tx2"/>
                </a:solidFill>
                <a:latin typeface="Arial" panose="020B0604020202020204" pitchFamily="34" charset="0"/>
              </a:rPr>
              <a:pPr eaLnBrk="1" hangingPunct="1">
                <a:spcBef>
                  <a:spcPct val="0"/>
                </a:spcBef>
                <a:buFontTx/>
                <a:buNone/>
              </a:pPr>
              <a:t>4</a:t>
            </a:fld>
            <a:endParaRPr lang="ru-RU" altLang="ru-RU" sz="1200">
              <a:solidFill>
                <a:schemeClr val="tx2"/>
              </a:solidFill>
              <a:latin typeface="Arial" panose="020B0604020202020204" pitchFamily="34" charset="0"/>
            </a:endParaRPr>
          </a:p>
        </p:txBody>
      </p:sp>
      <p:pic>
        <p:nvPicPr>
          <p:cNvPr id="14341" name="Picture 2" descr="C:\Users\Никита\Desktop\i.jpg">
            <a:extLst>
              <a:ext uri="{FF2B5EF4-FFF2-40B4-BE49-F238E27FC236}">
                <a16:creationId xmlns:a16="http://schemas.microsoft.com/office/drawing/2014/main" id="{E8132130-A90D-4628-962A-D949E7326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005263"/>
            <a:ext cx="189388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a:extLst>
              <a:ext uri="{FF2B5EF4-FFF2-40B4-BE49-F238E27FC236}">
                <a16:creationId xmlns:a16="http://schemas.microsoft.com/office/drawing/2014/main" id="{949D1EA0-D072-4734-9ECE-CBE808384FB4}"/>
              </a:ext>
            </a:extLst>
          </p:cNvPr>
          <p:cNvSpPr>
            <a:spLocks noGrp="1"/>
          </p:cNvSpPr>
          <p:nvPr>
            <p:ph type="title"/>
          </p:nvPr>
        </p:nvSpPr>
        <p:spPr>
          <a:xfrm>
            <a:off x="500063" y="142875"/>
            <a:ext cx="8467725" cy="428625"/>
          </a:xfrm>
        </p:spPr>
        <p:txBody>
          <a:bodyPr rtlCol="0">
            <a:normAutofit fontScale="90000"/>
          </a:bodyPr>
          <a:lstStyle/>
          <a:p>
            <a:pPr fontAlgn="auto">
              <a:spcAft>
                <a:spcPts val="0"/>
              </a:spcAft>
              <a:defRPr/>
            </a:pPr>
            <a:r>
              <a:rPr lang="ru-RU" altLang="ru-RU" sz="2400" b="1">
                <a:latin typeface="Arial Black" panose="020B0A04020102020204" pitchFamily="34" charset="0"/>
              </a:rPr>
              <a:t>Сравнение групп методов организации работ</a:t>
            </a:r>
          </a:p>
        </p:txBody>
      </p:sp>
      <p:sp>
        <p:nvSpPr>
          <p:cNvPr id="54275" name="Номер слайда 3">
            <a:extLst>
              <a:ext uri="{FF2B5EF4-FFF2-40B4-BE49-F238E27FC236}">
                <a16:creationId xmlns:a16="http://schemas.microsoft.com/office/drawing/2014/main" id="{41DD101A-98A5-4955-B166-182CBDD9CDA4}"/>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B06BE5B1-FF0C-4F62-AC6B-D457EB0F34FF}" type="slidenum">
              <a:rPr lang="ru-RU" altLang="ru-RU" sz="1200">
                <a:solidFill>
                  <a:srgbClr val="898989"/>
                </a:solidFill>
                <a:latin typeface="Arial" panose="020B0604020202020204" pitchFamily="34" charset="0"/>
              </a:rPr>
              <a:pPr eaLnBrk="1" hangingPunct="1">
                <a:spcBef>
                  <a:spcPct val="0"/>
                </a:spcBef>
                <a:buFontTx/>
                <a:buNone/>
              </a:pPr>
              <a:t>40</a:t>
            </a:fld>
            <a:endParaRPr lang="ru-RU" altLang="ru-RU" sz="1200">
              <a:solidFill>
                <a:srgbClr val="898989"/>
              </a:solidFill>
              <a:latin typeface="Arial" panose="020B0604020202020204" pitchFamily="34" charset="0"/>
            </a:endParaRPr>
          </a:p>
        </p:txBody>
      </p:sp>
      <p:pic>
        <p:nvPicPr>
          <p:cNvPr id="54276" name="Picture 3">
            <a:extLst>
              <a:ext uri="{FF2B5EF4-FFF2-40B4-BE49-F238E27FC236}">
                <a16:creationId xmlns:a16="http://schemas.microsoft.com/office/drawing/2014/main" id="{B835B415-EB3E-468E-8E15-4ECCEBD00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765175"/>
            <a:ext cx="828675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a:extLst>
              <a:ext uri="{FF2B5EF4-FFF2-40B4-BE49-F238E27FC236}">
                <a16:creationId xmlns:a16="http://schemas.microsoft.com/office/drawing/2014/main" id="{2E54DF54-862E-4C66-9AE3-8B0D2CA19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6000750"/>
            <a:ext cx="7858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Прямоугольник 5">
            <a:extLst>
              <a:ext uri="{FF2B5EF4-FFF2-40B4-BE49-F238E27FC236}">
                <a16:creationId xmlns:a16="http://schemas.microsoft.com/office/drawing/2014/main" id="{EC6DF354-F4AB-4337-BB0F-0F91D5F446D3}"/>
              </a:ext>
            </a:extLst>
          </p:cNvPr>
          <p:cNvSpPr>
            <a:spLocks noChangeArrowheads="1"/>
          </p:cNvSpPr>
          <p:nvPr/>
        </p:nvSpPr>
        <p:spPr bwMode="auto">
          <a:xfrm>
            <a:off x="214313" y="6500813"/>
            <a:ext cx="8572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19100" indent="-382588">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000" i="1">
                <a:latin typeface="Arial" panose="020B0604020202020204" pitchFamily="34" charset="0"/>
              </a:rPr>
              <a:t>6. Определяется технологическая последовательность выполнения работ;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a:extLst>
              <a:ext uri="{FF2B5EF4-FFF2-40B4-BE49-F238E27FC236}">
                <a16:creationId xmlns:a16="http://schemas.microsoft.com/office/drawing/2014/main" id="{0A72286E-8AD1-4C07-A9EB-DE76DC76BEEF}"/>
              </a:ext>
            </a:extLst>
          </p:cNvPr>
          <p:cNvSpPr>
            <a:spLocks noGrp="1" noChangeArrowheads="1"/>
          </p:cNvSpPr>
          <p:nvPr>
            <p:ph type="title"/>
          </p:nvPr>
        </p:nvSpPr>
        <p:spPr>
          <a:xfrm>
            <a:off x="457200" y="274638"/>
            <a:ext cx="8229600" cy="850900"/>
          </a:xfrm>
        </p:spPr>
        <p:txBody>
          <a:bodyPr/>
          <a:lstStyle/>
          <a:p>
            <a:r>
              <a:rPr lang="ru-RU" altLang="ru-RU" sz="2400">
                <a:latin typeface="Arial Black" panose="020B0A04020102020204" pitchFamily="34" charset="0"/>
              </a:rPr>
              <a:t>Последовательность шагов календарного планирования</a:t>
            </a:r>
          </a:p>
        </p:txBody>
      </p:sp>
      <p:graphicFrame>
        <p:nvGraphicFramePr>
          <p:cNvPr id="5" name="Таблица 4">
            <a:extLst>
              <a:ext uri="{FF2B5EF4-FFF2-40B4-BE49-F238E27FC236}">
                <a16:creationId xmlns:a16="http://schemas.microsoft.com/office/drawing/2014/main" id="{07A6ADF4-6E8C-4D30-91D8-81F6653F49B7}"/>
              </a:ext>
            </a:extLst>
          </p:cNvPr>
          <p:cNvGraphicFramePr>
            <a:graphicFrameLocks noGrp="1"/>
          </p:cNvGraphicFramePr>
          <p:nvPr/>
        </p:nvGraphicFramePr>
        <p:xfrm>
          <a:off x="406400" y="1766888"/>
          <a:ext cx="8280400" cy="5091112"/>
        </p:xfrm>
        <a:graphic>
          <a:graphicData uri="http://schemas.openxmlformats.org/drawingml/2006/table">
            <a:tbl>
              <a:tblPr firstRow="1" firstCol="1" bandRow="1">
                <a:tableStyleId>{5C22544A-7EE6-4342-B048-85BDC9FD1C3A}</a:tableStyleId>
              </a:tblPr>
              <a:tblGrid>
                <a:gridCol w="4752230">
                  <a:extLst>
                    <a:ext uri="{9D8B030D-6E8A-4147-A177-3AD203B41FA5}">
                      <a16:colId xmlns:a16="http://schemas.microsoft.com/office/drawing/2014/main" val="20000"/>
                    </a:ext>
                  </a:extLst>
                </a:gridCol>
                <a:gridCol w="3528170">
                  <a:extLst>
                    <a:ext uri="{9D8B030D-6E8A-4147-A177-3AD203B41FA5}">
                      <a16:colId xmlns:a16="http://schemas.microsoft.com/office/drawing/2014/main" val="20001"/>
                    </a:ext>
                  </a:extLst>
                </a:gridCol>
              </a:tblGrid>
              <a:tr h="403973">
                <a:tc>
                  <a:txBody>
                    <a:bodyPr/>
                    <a:lstStyle/>
                    <a:p>
                      <a:pPr indent="180340" algn="l">
                        <a:lnSpc>
                          <a:spcPct val="130000"/>
                        </a:lnSpc>
                        <a:spcAft>
                          <a:spcPts val="0"/>
                        </a:spcAft>
                      </a:pPr>
                      <a:r>
                        <a:rPr lang="ru-RU" sz="1400" dirty="0">
                          <a:effectLst/>
                          <a:latin typeface="Arial" pitchFamily="34" charset="0"/>
                          <a:cs typeface="Arial" pitchFamily="34" charset="0"/>
                        </a:rPr>
                        <a:t>Шаг</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a:effectLst/>
                          <a:latin typeface="Arial" pitchFamily="34" charset="0"/>
                          <a:cs typeface="Arial" pitchFamily="34" charset="0"/>
                        </a:rPr>
                        <a:t>Содержательная сущность шага</a:t>
                      </a:r>
                      <a:endParaRPr lang="ru-RU" sz="140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0"/>
                  </a:ext>
                </a:extLst>
              </a:tr>
              <a:tr h="403973">
                <a:tc>
                  <a:txBody>
                    <a:bodyPr/>
                    <a:lstStyle/>
                    <a:p>
                      <a:pPr indent="180340" algn="l">
                        <a:lnSpc>
                          <a:spcPct val="130000"/>
                        </a:lnSpc>
                        <a:spcAft>
                          <a:spcPts val="0"/>
                        </a:spcAft>
                      </a:pPr>
                      <a:r>
                        <a:rPr lang="ru-RU" sz="1400" dirty="0">
                          <a:effectLst/>
                          <a:latin typeface="Arial" pitchFamily="34" charset="0"/>
                          <a:cs typeface="Arial" pitchFamily="34" charset="0"/>
                        </a:rPr>
                        <a:t>Разработка концепции и целей проекта</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a:effectLst/>
                          <a:latin typeface="Arial" pitchFamily="34" charset="0"/>
                          <a:cs typeface="Arial" pitchFamily="34" charset="0"/>
                        </a:rPr>
                        <a:t>Почему?</a:t>
                      </a:r>
                      <a:endParaRPr lang="ru-RU" sz="140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1"/>
                  </a:ext>
                </a:extLst>
              </a:tr>
              <a:tr h="403973">
                <a:tc>
                  <a:txBody>
                    <a:bodyPr/>
                    <a:lstStyle/>
                    <a:p>
                      <a:pPr indent="180340" algn="l">
                        <a:lnSpc>
                          <a:spcPct val="130000"/>
                        </a:lnSpc>
                        <a:spcAft>
                          <a:spcPts val="0"/>
                        </a:spcAft>
                      </a:pPr>
                      <a:r>
                        <a:rPr lang="ru-RU" sz="1400" dirty="0">
                          <a:effectLst/>
                          <a:latin typeface="Arial" pitchFamily="34" charset="0"/>
                          <a:cs typeface="Arial" pitchFamily="34" charset="0"/>
                        </a:rPr>
                        <a:t>Построение ИСР</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a:effectLst/>
                          <a:latin typeface="Arial" pitchFamily="34" charset="0"/>
                          <a:cs typeface="Arial" pitchFamily="34" charset="0"/>
                        </a:rPr>
                        <a:t>Что?</a:t>
                      </a:r>
                      <a:endParaRPr lang="ru-RU" sz="140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2"/>
                  </a:ext>
                </a:extLst>
              </a:tr>
              <a:tr h="588454">
                <a:tc>
                  <a:txBody>
                    <a:bodyPr/>
                    <a:lstStyle/>
                    <a:p>
                      <a:pPr marL="180975" indent="-1588" algn="l">
                        <a:lnSpc>
                          <a:spcPct val="130000"/>
                        </a:lnSpc>
                        <a:spcAft>
                          <a:spcPts val="0"/>
                        </a:spcAft>
                      </a:pPr>
                      <a:r>
                        <a:rPr lang="ru-RU" sz="1400" dirty="0">
                          <a:effectLst/>
                          <a:latin typeface="Arial" pitchFamily="34" charset="0"/>
                          <a:cs typeface="Arial" pitchFamily="34" charset="0"/>
                        </a:rPr>
                        <a:t>Построение ОСРР Назначение ответственных</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dirty="0">
                          <a:effectLst/>
                          <a:latin typeface="Arial" pitchFamily="34" charset="0"/>
                          <a:cs typeface="Arial" pitchFamily="34" charset="0"/>
                        </a:rPr>
                        <a:t>Кто?</a:t>
                      </a:r>
                      <a:endParaRPr lang="ru-RU" sz="1400" dirty="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3"/>
                  </a:ext>
                </a:extLst>
              </a:tr>
              <a:tr h="792165">
                <a:tc>
                  <a:txBody>
                    <a:bodyPr/>
                    <a:lstStyle/>
                    <a:p>
                      <a:pPr marL="180975" indent="-1588" algn="l">
                        <a:lnSpc>
                          <a:spcPct val="130000"/>
                        </a:lnSpc>
                        <a:spcAft>
                          <a:spcPts val="0"/>
                        </a:spcAft>
                      </a:pPr>
                      <a:r>
                        <a:rPr lang="ru-RU" sz="1400" dirty="0">
                          <a:effectLst/>
                          <a:latin typeface="Arial" pitchFamily="34" charset="0"/>
                          <a:cs typeface="Arial" pitchFamily="34" charset="0"/>
                        </a:rPr>
                        <a:t>Разработка стратегии реализации Определение основных вех</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dirty="0">
                          <a:effectLst/>
                          <a:latin typeface="Arial" pitchFamily="34" charset="0"/>
                          <a:cs typeface="Arial" pitchFamily="34" charset="0"/>
                        </a:rPr>
                        <a:t>Как?</a:t>
                      </a:r>
                      <a:endParaRPr lang="ru-RU" sz="1400" dirty="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4"/>
                  </a:ext>
                </a:extLst>
              </a:tr>
              <a:tr h="403973">
                <a:tc>
                  <a:txBody>
                    <a:bodyPr/>
                    <a:lstStyle/>
                    <a:p>
                      <a:pPr indent="180340" algn="l">
                        <a:lnSpc>
                          <a:spcPct val="130000"/>
                        </a:lnSpc>
                        <a:spcAft>
                          <a:spcPts val="0"/>
                        </a:spcAft>
                      </a:pPr>
                      <a:r>
                        <a:rPr lang="ru-RU" sz="1400" dirty="0">
                          <a:effectLst/>
                          <a:latin typeface="Arial" pitchFamily="34" charset="0"/>
                          <a:cs typeface="Arial" pitchFamily="34" charset="0"/>
                        </a:rPr>
                        <a:t>Разработка сетевых моделей</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dirty="0">
                          <a:effectLst/>
                          <a:latin typeface="Arial" pitchFamily="34" charset="0"/>
                          <a:cs typeface="Arial" pitchFamily="34" charset="0"/>
                        </a:rPr>
                        <a:t>Как?</a:t>
                      </a:r>
                      <a:endParaRPr lang="ru-RU" sz="1400" dirty="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5"/>
                  </a:ext>
                </a:extLst>
              </a:tr>
              <a:tr h="403973">
                <a:tc>
                  <a:txBody>
                    <a:bodyPr/>
                    <a:lstStyle/>
                    <a:p>
                      <a:pPr indent="180340" algn="l">
                        <a:lnSpc>
                          <a:spcPct val="130000"/>
                        </a:lnSpc>
                        <a:spcAft>
                          <a:spcPts val="0"/>
                        </a:spcAft>
                      </a:pPr>
                      <a:r>
                        <a:rPr lang="ru-RU" sz="1400" dirty="0">
                          <a:effectLst/>
                          <a:latin typeface="Arial" pitchFamily="34" charset="0"/>
                          <a:cs typeface="Arial" pitchFamily="34" charset="0"/>
                        </a:rPr>
                        <a:t>Расчет календарного графика по МКП</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dirty="0">
                          <a:effectLst/>
                          <a:latin typeface="Arial" pitchFamily="34" charset="0"/>
                          <a:cs typeface="Arial" pitchFamily="34" charset="0"/>
                        </a:rPr>
                        <a:t>Когда? Идеальные сроки</a:t>
                      </a:r>
                      <a:endParaRPr lang="ru-RU" sz="1400" dirty="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6"/>
                  </a:ext>
                </a:extLst>
              </a:tr>
              <a:tr h="845314">
                <a:tc>
                  <a:txBody>
                    <a:bodyPr/>
                    <a:lstStyle/>
                    <a:p>
                      <a:pPr marL="180975" indent="-1588" algn="l">
                        <a:lnSpc>
                          <a:spcPct val="130000"/>
                        </a:lnSpc>
                        <a:spcAft>
                          <a:spcPts val="0"/>
                        </a:spcAft>
                      </a:pPr>
                      <a:r>
                        <a:rPr lang="ru-RU" sz="1400" dirty="0">
                          <a:effectLst/>
                          <a:latin typeface="Arial" pitchFamily="34" charset="0"/>
                          <a:cs typeface="Arial" pitchFamily="34" charset="0"/>
                        </a:rPr>
                        <a:t>Расчет календарного графика с учетом ограничений на ресурсы</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dirty="0">
                          <a:effectLst/>
                          <a:latin typeface="Arial" pitchFamily="34" charset="0"/>
                          <a:cs typeface="Arial" pitchFamily="34" charset="0"/>
                        </a:rPr>
                        <a:t>Когда? Реальные сроки</a:t>
                      </a:r>
                      <a:endParaRPr lang="ru-RU" sz="1400" dirty="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7"/>
                  </a:ext>
                </a:extLst>
              </a:tr>
              <a:tr h="845314">
                <a:tc>
                  <a:txBody>
                    <a:bodyPr/>
                    <a:lstStyle/>
                    <a:p>
                      <a:pPr marL="180975" indent="-1588" algn="l">
                        <a:lnSpc>
                          <a:spcPct val="130000"/>
                        </a:lnSpc>
                        <a:spcAft>
                          <a:spcPts val="0"/>
                        </a:spcAft>
                      </a:pPr>
                      <a:r>
                        <a:rPr lang="ru-RU" sz="1400" dirty="0">
                          <a:effectLst/>
                          <a:latin typeface="Arial" pitchFamily="34" charset="0"/>
                          <a:cs typeface="Arial" pitchFamily="34" charset="0"/>
                        </a:rPr>
                        <a:t>Анализ стоимостной информации Разработка финансового плана</a:t>
                      </a:r>
                      <a:endParaRPr lang="ru-RU" sz="14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400" dirty="0">
                          <a:effectLst/>
                          <a:latin typeface="Arial" pitchFamily="34" charset="0"/>
                          <a:cs typeface="Arial" pitchFamily="34" charset="0"/>
                        </a:rPr>
                        <a:t>Сколько это будет стоить?</a:t>
                      </a:r>
                      <a:endParaRPr lang="ru-RU" sz="1400" dirty="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3">
            <a:extLst>
              <a:ext uri="{FF2B5EF4-FFF2-40B4-BE49-F238E27FC236}">
                <a16:creationId xmlns:a16="http://schemas.microsoft.com/office/drawing/2014/main" id="{4697ED54-2AE0-4501-8CAF-B96B4CDA0B83}"/>
              </a:ext>
            </a:extLst>
          </p:cNvPr>
          <p:cNvSpPr>
            <a:spLocks noGrp="1"/>
          </p:cNvSpPr>
          <p:nvPr>
            <p:ph type="title"/>
          </p:nvPr>
        </p:nvSpPr>
        <p:spPr>
          <a:xfrm>
            <a:off x="7938" y="0"/>
            <a:ext cx="6651625" cy="1125538"/>
          </a:xfrm>
        </p:spPr>
        <p:txBody>
          <a:bodyPr rtlCol="0">
            <a:normAutofit fontScale="90000"/>
          </a:bodyPr>
          <a:lstStyle/>
          <a:p>
            <a:pPr fontAlgn="auto">
              <a:spcAft>
                <a:spcPts val="0"/>
              </a:spcAft>
              <a:defRPr/>
            </a:pPr>
            <a:r>
              <a:rPr lang="ru-RU" altLang="ru-RU" sz="2400" b="1">
                <a:latin typeface="Arial Black" panose="020B0A04020102020204" pitchFamily="34" charset="0"/>
                <a:cs typeface="Arial" panose="020B0604020202020204" pitchFamily="34" charset="0"/>
              </a:rPr>
              <a:t>Шаг 1.</a:t>
            </a:r>
            <a:r>
              <a:rPr lang="ru-RU" altLang="ru-RU" sz="2400">
                <a:latin typeface="Arial Black" panose="020B0A04020102020204" pitchFamily="34" charset="0"/>
                <a:cs typeface="Arial" panose="020B0604020202020204" pitchFamily="34" charset="0"/>
              </a:rPr>
              <a:t> Разработка стратегии реализации проекта. Построение плана по вехам. </a:t>
            </a:r>
          </a:p>
        </p:txBody>
      </p:sp>
      <p:sp>
        <p:nvSpPr>
          <p:cNvPr id="56323" name="Содержимое 4">
            <a:extLst>
              <a:ext uri="{FF2B5EF4-FFF2-40B4-BE49-F238E27FC236}">
                <a16:creationId xmlns:a16="http://schemas.microsoft.com/office/drawing/2014/main" id="{5F3E2CB1-8E35-4FCD-9B52-53C66080013D}"/>
              </a:ext>
            </a:extLst>
          </p:cNvPr>
          <p:cNvSpPr>
            <a:spLocks noGrp="1" noChangeArrowheads="1"/>
          </p:cNvSpPr>
          <p:nvPr>
            <p:ph idx="1"/>
          </p:nvPr>
        </p:nvSpPr>
        <p:spPr>
          <a:xfrm>
            <a:off x="457200" y="1600200"/>
            <a:ext cx="8229600" cy="971550"/>
          </a:xfrm>
        </p:spPr>
        <p:txBody>
          <a:bodyPr/>
          <a:lstStyle/>
          <a:p>
            <a:pPr>
              <a:buFont typeface="Arial" panose="020B0604020202020204" pitchFamily="34" charset="0"/>
              <a:buNone/>
            </a:pPr>
            <a:r>
              <a:rPr lang="ru-RU" altLang="ru-RU" sz="1600">
                <a:latin typeface="Arial" panose="020B0604020202020204" pitchFamily="34" charset="0"/>
                <a:cs typeface="Arial" panose="020B0604020202020204" pitchFamily="34" charset="0"/>
              </a:rPr>
              <a:t>На этом этапе определяются основные реперные точки, т.е. те результаты и сроки, которые жестко контролируются руководством, и которые менеджер проекта менять не имеет права без согласования с заказчиком.</a:t>
            </a:r>
          </a:p>
        </p:txBody>
      </p:sp>
      <p:pic>
        <p:nvPicPr>
          <p:cNvPr id="56324" name="Picture 2" descr="18_1">
            <a:extLst>
              <a:ext uri="{FF2B5EF4-FFF2-40B4-BE49-F238E27FC236}">
                <a16:creationId xmlns:a16="http://schemas.microsoft.com/office/drawing/2014/main" id="{03670A6E-0CE0-42E2-9C81-215525F3D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571750"/>
            <a:ext cx="51339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a:extLst>
              <a:ext uri="{FF2B5EF4-FFF2-40B4-BE49-F238E27FC236}">
                <a16:creationId xmlns:a16="http://schemas.microsoft.com/office/drawing/2014/main" id="{E3002CAD-62B5-40A7-8020-EEECFB99F1DE}"/>
              </a:ext>
            </a:extLst>
          </p:cNvPr>
          <p:cNvSpPr>
            <a:spLocks noGrp="1" noChangeArrowheads="1"/>
          </p:cNvSpPr>
          <p:nvPr>
            <p:ph type="title"/>
          </p:nvPr>
        </p:nvSpPr>
        <p:spPr>
          <a:xfrm>
            <a:off x="428625" y="285750"/>
            <a:ext cx="8229600" cy="1143000"/>
          </a:xfrm>
        </p:spPr>
        <p:txBody>
          <a:bodyPr/>
          <a:lstStyle/>
          <a:p>
            <a:r>
              <a:rPr lang="ru-RU" altLang="ru-RU" sz="2400" b="1">
                <a:latin typeface="Arial Black" panose="020B0A04020102020204" pitchFamily="34" charset="0"/>
                <a:cs typeface="Arial" panose="020B0604020202020204" pitchFamily="34" charset="0"/>
              </a:rPr>
              <a:t>Шаг 2.</a:t>
            </a:r>
            <a:r>
              <a:rPr lang="ru-RU" altLang="ru-RU" sz="2400">
                <a:latin typeface="Arial Black" panose="020B0A04020102020204" pitchFamily="34" charset="0"/>
                <a:cs typeface="Arial" panose="020B0604020202020204" pitchFamily="34" charset="0"/>
              </a:rPr>
              <a:t> Разработка тактики реализации проекта. Построение сетевых моделей.</a:t>
            </a:r>
          </a:p>
        </p:txBody>
      </p:sp>
      <p:sp>
        <p:nvSpPr>
          <p:cNvPr id="57347" name="Содержимое 2">
            <a:extLst>
              <a:ext uri="{FF2B5EF4-FFF2-40B4-BE49-F238E27FC236}">
                <a16:creationId xmlns:a16="http://schemas.microsoft.com/office/drawing/2014/main" id="{3D7D7A4E-71A6-4A78-9E31-A87F1875B9D2}"/>
              </a:ext>
            </a:extLst>
          </p:cNvPr>
          <p:cNvSpPr>
            <a:spLocks noGrp="1" noChangeArrowheads="1"/>
          </p:cNvSpPr>
          <p:nvPr>
            <p:ph idx="1"/>
          </p:nvPr>
        </p:nvSpPr>
        <p:spPr>
          <a:xfrm>
            <a:off x="457200" y="1600200"/>
            <a:ext cx="8229600" cy="900113"/>
          </a:xfrm>
        </p:spPr>
        <p:txBody>
          <a:bodyPr/>
          <a:lstStyle/>
          <a:p>
            <a:pPr>
              <a:buFont typeface="Arial" panose="020B0604020202020204" pitchFamily="34" charset="0"/>
              <a:buNone/>
            </a:pPr>
            <a:r>
              <a:rPr lang="ru-RU" altLang="ru-RU" sz="1600">
                <a:latin typeface="Arial" panose="020B0604020202020204" pitchFamily="34" charset="0"/>
                <a:cs typeface="Arial" panose="020B0604020202020204" pitchFamily="34" charset="0"/>
              </a:rPr>
              <a:t>На данном этапе происходит определение последовательности выполнения работ, входящих в состав иерархической структуры работ (ИСР), результатом чего являются сетевой график.</a:t>
            </a:r>
          </a:p>
        </p:txBody>
      </p:sp>
      <p:pic>
        <p:nvPicPr>
          <p:cNvPr id="57348" name="Picture 2" descr="art18-15">
            <a:extLst>
              <a:ext uri="{FF2B5EF4-FFF2-40B4-BE49-F238E27FC236}">
                <a16:creationId xmlns:a16="http://schemas.microsoft.com/office/drawing/2014/main" id="{6B22109E-0A12-46F5-BA1C-F1B103E87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928938"/>
            <a:ext cx="52387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a:extLst>
              <a:ext uri="{FF2B5EF4-FFF2-40B4-BE49-F238E27FC236}">
                <a16:creationId xmlns:a16="http://schemas.microsoft.com/office/drawing/2014/main" id="{F57CC74C-7D0A-414D-A0DE-863F5D3B5508}"/>
              </a:ext>
            </a:extLst>
          </p:cNvPr>
          <p:cNvSpPr>
            <a:spLocks noGrp="1" noChangeArrowheads="1"/>
          </p:cNvSpPr>
          <p:nvPr>
            <p:ph type="title"/>
          </p:nvPr>
        </p:nvSpPr>
        <p:spPr>
          <a:xfrm>
            <a:off x="533400" y="274638"/>
            <a:ext cx="8153400" cy="725487"/>
          </a:xfrm>
        </p:spPr>
        <p:txBody>
          <a:bodyPr/>
          <a:lstStyle/>
          <a:p>
            <a:r>
              <a:rPr lang="ru-RU" altLang="ru-RU" sz="2400" b="1">
                <a:latin typeface="Arial Black" panose="020B0A04020102020204" pitchFamily="34" charset="0"/>
              </a:rPr>
              <a:t>Виды сетевых моделей</a:t>
            </a:r>
            <a:r>
              <a:rPr lang="ru-RU" altLang="ru-RU" sz="2400">
                <a:latin typeface="Arial Black" panose="020B0A04020102020204" pitchFamily="34" charset="0"/>
                <a:ea typeface="Times New Roman" panose="02020603050405020304" pitchFamily="18" charset="0"/>
                <a:cs typeface="Arial" panose="020B0604020202020204" pitchFamily="34" charset="0"/>
              </a:rPr>
              <a:t> </a:t>
            </a:r>
            <a:r>
              <a:rPr lang="ru-RU" altLang="ru-RU" sz="2400">
                <a:latin typeface="Arial" panose="020B0604020202020204" pitchFamily="34" charset="0"/>
                <a:ea typeface="Times New Roman" panose="02020603050405020304" pitchFamily="18" charset="0"/>
                <a:cs typeface="Arial" panose="020B0604020202020204" pitchFamily="34" charset="0"/>
              </a:rPr>
              <a:t>(классификация)</a:t>
            </a:r>
            <a:endParaRPr lang="ru-RU" altLang="ru-RU" sz="2400">
              <a:latin typeface="Arial" panose="020B0604020202020204" pitchFamily="34" charset="0"/>
              <a:cs typeface="Arial" panose="020B0604020202020204" pitchFamily="34" charset="0"/>
            </a:endParaRPr>
          </a:p>
        </p:txBody>
      </p:sp>
      <p:sp>
        <p:nvSpPr>
          <p:cNvPr id="50179" name="Содержимое 2">
            <a:extLst>
              <a:ext uri="{FF2B5EF4-FFF2-40B4-BE49-F238E27FC236}">
                <a16:creationId xmlns:a16="http://schemas.microsoft.com/office/drawing/2014/main" id="{FED3D71E-0B7F-47A9-833D-7D42B4B6BCED}"/>
              </a:ext>
            </a:extLst>
          </p:cNvPr>
          <p:cNvSpPr>
            <a:spLocks noGrp="1"/>
          </p:cNvSpPr>
          <p:nvPr>
            <p:ph idx="1"/>
          </p:nvPr>
        </p:nvSpPr>
        <p:spPr>
          <a:xfrm>
            <a:off x="323850" y="1700213"/>
            <a:ext cx="8291513" cy="2016125"/>
          </a:xfrm>
        </p:spPr>
        <p:txBody>
          <a:bodyPr rtlCol="0">
            <a:normAutofit fontScale="92500" lnSpcReduction="10000"/>
          </a:bodyPr>
          <a:lstStyle/>
          <a:p>
            <a:pPr fontAlgn="auto">
              <a:lnSpc>
                <a:spcPct val="80000"/>
              </a:lnSpc>
              <a:spcAft>
                <a:spcPts val="0"/>
              </a:spcAft>
              <a:buFont typeface="Wingdings" panose="05000000000000000000" pitchFamily="2" charset="2"/>
              <a:buNone/>
              <a:defRPr/>
            </a:pPr>
            <a:r>
              <a:rPr lang="ru-RU" altLang="ru-RU" sz="1600" dirty="0">
                <a:latin typeface="Arial" panose="020B0604020202020204" pitchFamily="34" charset="0"/>
                <a:cs typeface="Arial" panose="020B0604020202020204" pitchFamily="34" charset="0"/>
              </a:rPr>
              <a:t>Сетевые модели классифицируются:</a:t>
            </a:r>
          </a:p>
          <a:p>
            <a:pPr fontAlgn="auto">
              <a:lnSpc>
                <a:spcPct val="80000"/>
              </a:lnSpc>
              <a:spcAft>
                <a:spcPts val="0"/>
              </a:spcAft>
              <a:buFontTx/>
              <a:buNone/>
              <a:defRPr/>
            </a:pPr>
            <a:r>
              <a:rPr lang="ru-RU" altLang="ru-RU" sz="1600" dirty="0">
                <a:latin typeface="Arial" panose="020B0604020202020204" pitchFamily="34" charset="0"/>
                <a:cs typeface="Arial" panose="020B0604020202020204" pitchFamily="34" charset="0"/>
              </a:rPr>
              <a:t>- по характеру отображений: сети типа «работы-дуги», сети типа «работы-события», альтернативные сети;</a:t>
            </a:r>
          </a:p>
          <a:p>
            <a:pPr fontAlgn="auto">
              <a:lnSpc>
                <a:spcPct val="80000"/>
              </a:lnSpc>
              <a:spcAft>
                <a:spcPts val="0"/>
              </a:spcAft>
              <a:buFontTx/>
              <a:buNone/>
              <a:defRPr/>
            </a:pPr>
            <a:r>
              <a:rPr lang="ru-RU" altLang="ru-RU" sz="1600" dirty="0">
                <a:latin typeface="Arial" panose="020B0604020202020204" pitchFamily="34" charset="0"/>
                <a:cs typeface="Arial" panose="020B0604020202020204" pitchFamily="34" charset="0"/>
              </a:rPr>
              <a:t>- по форме отображения: графическая модель, цифровая модель;</a:t>
            </a:r>
          </a:p>
          <a:p>
            <a:pPr fontAlgn="auto">
              <a:lnSpc>
                <a:spcPct val="80000"/>
              </a:lnSpc>
              <a:spcAft>
                <a:spcPts val="0"/>
              </a:spcAft>
              <a:buFontTx/>
              <a:buNone/>
              <a:defRPr/>
            </a:pPr>
            <a:r>
              <a:rPr lang="ru-RU" altLang="ru-RU" sz="1600" dirty="0">
                <a:latin typeface="Arial" panose="020B0604020202020204" pitchFamily="34" charset="0"/>
                <a:cs typeface="Arial" panose="020B0604020202020204" pitchFamily="34" charset="0"/>
              </a:rPr>
              <a:t>- по числу технологически независимых комплексов работ: </a:t>
            </a:r>
            <a:r>
              <a:rPr lang="ru-RU" altLang="ru-RU" sz="1600" dirty="0" err="1">
                <a:latin typeface="Arial" panose="020B0604020202020204" pitchFamily="34" charset="0"/>
                <a:cs typeface="Arial" panose="020B0604020202020204" pitchFamily="34" charset="0"/>
              </a:rPr>
              <a:t>односетевая</a:t>
            </a:r>
            <a:r>
              <a:rPr lang="ru-RU" altLang="ru-RU" sz="1600" dirty="0">
                <a:latin typeface="Arial" panose="020B0604020202020204" pitchFamily="34" charset="0"/>
                <a:cs typeface="Arial" panose="020B0604020202020204" pitchFamily="34" charset="0"/>
              </a:rPr>
              <a:t> модель, </a:t>
            </a:r>
            <a:r>
              <a:rPr lang="ru-RU" altLang="ru-RU" sz="1600" dirty="0" err="1">
                <a:latin typeface="Arial" panose="020B0604020202020204" pitchFamily="34" charset="0"/>
                <a:cs typeface="Arial" panose="020B0604020202020204" pitchFamily="34" charset="0"/>
              </a:rPr>
              <a:t>многосетевая</a:t>
            </a:r>
            <a:r>
              <a:rPr lang="ru-RU" altLang="ru-RU" sz="1600" dirty="0">
                <a:latin typeface="Arial" panose="020B0604020202020204" pitchFamily="34" charset="0"/>
                <a:cs typeface="Arial" panose="020B0604020202020204" pitchFamily="34" charset="0"/>
              </a:rPr>
              <a:t> модель;</a:t>
            </a:r>
          </a:p>
          <a:p>
            <a:pPr fontAlgn="auto">
              <a:lnSpc>
                <a:spcPct val="80000"/>
              </a:lnSpc>
              <a:spcAft>
                <a:spcPts val="0"/>
              </a:spcAft>
              <a:buFontTx/>
              <a:buNone/>
              <a:defRPr/>
            </a:pPr>
            <a:r>
              <a:rPr lang="ru-RU" altLang="ru-RU" sz="1600" dirty="0">
                <a:latin typeface="Arial" panose="020B0604020202020204" pitchFamily="34" charset="0"/>
                <a:cs typeface="Arial" panose="020B0604020202020204" pitchFamily="34" charset="0"/>
              </a:rPr>
              <a:t>- по числу независимых целей: одноцелевая сеть, многоцелевая сеть, обобщенная сеть;</a:t>
            </a:r>
          </a:p>
          <a:p>
            <a:pPr fontAlgn="auto">
              <a:lnSpc>
                <a:spcPct val="80000"/>
              </a:lnSpc>
              <a:spcAft>
                <a:spcPts val="0"/>
              </a:spcAft>
              <a:buFontTx/>
              <a:buNone/>
              <a:defRPr/>
            </a:pPr>
            <a:r>
              <a:rPr lang="ru-RU" altLang="ru-RU" sz="1600" dirty="0">
                <a:latin typeface="Arial" panose="020B0604020202020204" pitchFamily="34" charset="0"/>
                <a:cs typeface="Arial" panose="020B0604020202020204" pitchFamily="34" charset="0"/>
              </a:rPr>
              <a:t>- по степени неопределенности параметров: детерминированная модель, вероятностная (стохастическая) модель;</a:t>
            </a:r>
          </a:p>
          <a:p>
            <a:pPr fontAlgn="auto">
              <a:lnSpc>
                <a:spcPct val="80000"/>
              </a:lnSpc>
              <a:spcAft>
                <a:spcPts val="0"/>
              </a:spcAft>
              <a:buFontTx/>
              <a:buNone/>
              <a:defRPr/>
            </a:pPr>
            <a:r>
              <a:rPr lang="ru-RU" altLang="ru-RU" sz="1600" dirty="0">
                <a:latin typeface="Arial" panose="020B0604020202020204" pitchFamily="34" charset="0"/>
                <a:cs typeface="Arial" panose="020B0604020202020204" pitchFamily="34" charset="0"/>
              </a:rPr>
              <a:t>- по типу искомого параметра: временной, ресурсный</a:t>
            </a:r>
          </a:p>
        </p:txBody>
      </p:sp>
      <p:sp>
        <p:nvSpPr>
          <p:cNvPr id="58372" name="Номер слайда 3">
            <a:extLst>
              <a:ext uri="{FF2B5EF4-FFF2-40B4-BE49-F238E27FC236}">
                <a16:creationId xmlns:a16="http://schemas.microsoft.com/office/drawing/2014/main" id="{878AD295-B0DE-4688-99B1-DFA88FDD4377}"/>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BC134001-CA79-48EF-804E-AA92DDFD0503}" type="slidenum">
              <a:rPr lang="ru-RU" altLang="ru-RU" sz="1200">
                <a:solidFill>
                  <a:srgbClr val="898989"/>
                </a:solidFill>
                <a:latin typeface="Arial" panose="020B0604020202020204" pitchFamily="34" charset="0"/>
              </a:rPr>
              <a:pPr eaLnBrk="1" hangingPunct="1">
                <a:spcBef>
                  <a:spcPct val="0"/>
                </a:spcBef>
                <a:buFontTx/>
                <a:buNone/>
              </a:pPr>
              <a:t>44</a:t>
            </a:fld>
            <a:endParaRPr lang="ru-RU" altLang="ru-RU" sz="1200">
              <a:solidFill>
                <a:srgbClr val="898989"/>
              </a:solidFill>
              <a:latin typeface="Arial" panose="020B0604020202020204" pitchFamily="34" charset="0"/>
            </a:endParaRPr>
          </a:p>
        </p:txBody>
      </p:sp>
      <p:graphicFrame>
        <p:nvGraphicFramePr>
          <p:cNvPr id="5" name="Таблица 4">
            <a:extLst>
              <a:ext uri="{FF2B5EF4-FFF2-40B4-BE49-F238E27FC236}">
                <a16:creationId xmlns:a16="http://schemas.microsoft.com/office/drawing/2014/main" id="{11496F49-4F51-4F06-A4C9-AB6246862215}"/>
              </a:ext>
            </a:extLst>
          </p:cNvPr>
          <p:cNvGraphicFramePr>
            <a:graphicFrameLocks noGrp="1"/>
          </p:cNvGraphicFramePr>
          <p:nvPr/>
        </p:nvGraphicFramePr>
        <p:xfrm>
          <a:off x="357188" y="3857625"/>
          <a:ext cx="4017962" cy="2487615"/>
        </p:xfrm>
        <a:graphic>
          <a:graphicData uri="http://schemas.openxmlformats.org/drawingml/2006/table">
            <a:tbl>
              <a:tblPr/>
              <a:tblGrid>
                <a:gridCol w="2033587">
                  <a:extLst>
                    <a:ext uri="{9D8B030D-6E8A-4147-A177-3AD203B41FA5}">
                      <a16:colId xmlns:a16="http://schemas.microsoft.com/office/drawing/2014/main" val="20000"/>
                    </a:ext>
                  </a:extLst>
                </a:gridCol>
                <a:gridCol w="1984375">
                  <a:extLst>
                    <a:ext uri="{9D8B030D-6E8A-4147-A177-3AD203B41FA5}">
                      <a16:colId xmlns:a16="http://schemas.microsoft.com/office/drawing/2014/main" val="20001"/>
                    </a:ext>
                  </a:extLst>
                </a:gridCol>
              </a:tblGrid>
              <a:tr h="303111">
                <a:tc>
                  <a:txBody>
                    <a:bodyPr/>
                    <a:lstStyle/>
                    <a:p>
                      <a:pPr marL="246063" marR="0" lvl="0" indent="0" algn="l" defTabSz="914400" rtl="0" eaLnBrk="1" fontAlgn="base" latinLnBrk="0" hangingPunct="1">
                        <a:lnSpc>
                          <a:spcPct val="115000"/>
                        </a:lnSpc>
                        <a:spcBef>
                          <a:spcPct val="0"/>
                        </a:spcBef>
                        <a:spcAft>
                          <a:spcPct val="0"/>
                        </a:spcAft>
                        <a:buClrTx/>
                        <a:buSzTx/>
                        <a:buFontTx/>
                        <a:buNone/>
                        <a:tabLst/>
                      </a:pPr>
                      <a:r>
                        <a:rPr kumimoji="0" lang="ru-RU" sz="1000" b="1" i="1" u="none" strike="noStrike" cap="none" normalizeH="0" baseline="0" dirty="0">
                          <a:ln>
                            <a:noFill/>
                          </a:ln>
                          <a:solidFill>
                            <a:schemeClr val="tx1"/>
                          </a:solidFill>
                          <a:effectLst/>
                          <a:latin typeface="Times New Roman" pitchFamily="18" charset="0"/>
                          <a:cs typeface="Times New Roman" pitchFamily="18" charset="0"/>
                        </a:rPr>
                        <a:t>Основные виды</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246063"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dirty="0">
                          <a:ln>
                            <a:noFill/>
                          </a:ln>
                          <a:solidFill>
                            <a:schemeClr val="tx1"/>
                          </a:solidFill>
                          <a:effectLst/>
                          <a:latin typeface="Times New Roman" pitchFamily="18" charset="0"/>
                          <a:cs typeface="Times New Roman" pitchFamily="18" charset="0"/>
                        </a:rPr>
                        <a:t>Классификационные признаки</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25400" marR="2540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1" u="none" strike="noStrike" cap="none" normalizeH="0" baseline="0">
                          <a:ln>
                            <a:noFill/>
                          </a:ln>
                          <a:solidFill>
                            <a:schemeClr val="tx1"/>
                          </a:solidFill>
                          <a:effectLst/>
                          <a:latin typeface="Times New Roman" pitchFamily="18" charset="0"/>
                          <a:cs typeface="Times New Roman" pitchFamily="18" charset="0"/>
                        </a:rPr>
                        <a:t>сетевых моделей</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Классификационные группировки</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0"/>
                  </a:ext>
                </a:extLst>
              </a:tr>
              <a:tr h="119023">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ts val="888"/>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Times New Roman" pitchFamily="18" charset="0"/>
                          <a:cs typeface="Times New Roman" pitchFamily="18" charset="0"/>
                        </a:rPr>
                        <a:t>Характер отображений</a:t>
                      </a:r>
                      <a:endParaRPr kumimoji="0" lang="ru-RU" sz="11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Сети типа "работы-дуги"</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1"/>
                  </a:ext>
                </a:extLst>
              </a:tr>
              <a:tr h="206307">
                <a:tc vMerge="1">
                  <a:txBody>
                    <a:bodyPr/>
                    <a:lstStyle/>
                    <a:p>
                      <a:endParaRPr lang="ru-RU"/>
                    </a:p>
                  </a:txBody>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Сети типа "работы-события"</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2"/>
                  </a:ext>
                </a:extLst>
              </a:tr>
              <a:tr h="330089">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Times New Roman" pitchFamily="18" charset="0"/>
                          <a:cs typeface="Times New Roman" pitchFamily="18" charset="0"/>
                        </a:rPr>
                        <a:t>Форма отображения</a:t>
                      </a:r>
                      <a:endParaRPr kumimoji="0" lang="ru-RU" sz="11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dirty="0">
                          <a:ln>
                            <a:noFill/>
                          </a:ln>
                          <a:solidFill>
                            <a:schemeClr val="tx1"/>
                          </a:solidFill>
                          <a:effectLst/>
                          <a:latin typeface="Times New Roman" pitchFamily="18" charset="0"/>
                          <a:cs typeface="Times New Roman" pitchFamily="18" charset="0"/>
                        </a:rPr>
                        <a:t>Графическая модель</a:t>
                      </a:r>
                    </a:p>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dirty="0">
                          <a:ln>
                            <a:noFill/>
                          </a:ln>
                          <a:solidFill>
                            <a:schemeClr val="tx1"/>
                          </a:solidFill>
                          <a:effectLst/>
                          <a:latin typeface="Times New Roman" pitchFamily="18" charset="0"/>
                          <a:cs typeface="Times New Roman" pitchFamily="18" charset="0"/>
                        </a:rPr>
                        <a:t>Цифровая модель</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3"/>
                  </a:ext>
                </a:extLst>
              </a:tr>
              <a:tr h="460221">
                <a:tc>
                  <a:txBody>
                    <a:bodyPr/>
                    <a:lstStyle/>
                    <a:p>
                      <a:pPr marL="0" marR="0" lvl="0" indent="0" algn="l" defTabSz="914400" rtl="0" eaLnBrk="1" fontAlgn="base" latinLnBrk="0" hangingPunct="1">
                        <a:lnSpc>
                          <a:spcPts val="963"/>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Times New Roman" pitchFamily="18" charset="0"/>
                          <a:cs typeface="Times New Roman" pitchFamily="18" charset="0"/>
                        </a:rPr>
                        <a:t>Число технологически независимых комплексов работ</a:t>
                      </a:r>
                      <a:endParaRPr kumimoji="0" lang="ru-RU" sz="11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dirty="0" err="1">
                          <a:ln>
                            <a:noFill/>
                          </a:ln>
                          <a:solidFill>
                            <a:schemeClr val="tx1"/>
                          </a:solidFill>
                          <a:effectLst/>
                          <a:latin typeface="Times New Roman" pitchFamily="18" charset="0"/>
                          <a:cs typeface="Times New Roman" pitchFamily="18" charset="0"/>
                        </a:rPr>
                        <a:t>Односетевая</a:t>
                      </a:r>
                      <a:r>
                        <a:rPr kumimoji="0" lang="ru-RU" sz="800" b="1" i="0" u="none" strike="noStrike" cap="none" normalizeH="0" baseline="0" dirty="0">
                          <a:ln>
                            <a:noFill/>
                          </a:ln>
                          <a:solidFill>
                            <a:schemeClr val="tx1"/>
                          </a:solidFill>
                          <a:effectLst/>
                          <a:latin typeface="Times New Roman" pitchFamily="18" charset="0"/>
                          <a:cs typeface="Times New Roman" pitchFamily="18" charset="0"/>
                        </a:rPr>
                        <a:t> модель</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4"/>
                  </a:ext>
                </a:extLst>
              </a:tr>
              <a:tr h="214241">
                <a:tc rowSpan="2">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Times New Roman" pitchFamily="18" charset="0"/>
                          <a:cs typeface="Times New Roman" pitchFamily="18" charset="0"/>
                        </a:rPr>
                        <a:t>Число независимых целей</a:t>
                      </a:r>
                      <a:endParaRPr kumimoji="0" lang="ru-RU" sz="11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Одноцелевая сеть</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5"/>
                  </a:ext>
                </a:extLst>
              </a:tr>
              <a:tr h="158697">
                <a:tc vMerge="1">
                  <a:txBody>
                    <a:bodyPr/>
                    <a:lstStyle/>
                    <a:p>
                      <a:endParaRPr lang="ru-RU"/>
                    </a:p>
                  </a:txBody>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Многоцелевая сеть</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6"/>
                  </a:ext>
                </a:extLst>
              </a:tr>
              <a:tr h="201546">
                <a:tc rowSpan="2">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Степень    неопределенности пара­метров</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Детерминированная модель</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7"/>
                  </a:ext>
                </a:extLst>
              </a:tr>
              <a:tr h="149175">
                <a:tc vMerge="1">
                  <a:txBody>
                    <a:bodyPr/>
                    <a:lstStyle/>
                    <a:p>
                      <a:endParaRPr lang="ru-RU"/>
                    </a:p>
                  </a:txBody>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Вероятностная (стохастическая) модель</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8"/>
                  </a:ext>
                </a:extLst>
              </a:tr>
              <a:tr h="134893">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Тип искомого параметра</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7F7F7F"/>
                    </a:solidFill>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a:ln>
                            <a:noFill/>
                          </a:ln>
                          <a:solidFill>
                            <a:schemeClr val="tx1"/>
                          </a:solidFill>
                          <a:effectLst/>
                          <a:latin typeface="Times New Roman" pitchFamily="18" charset="0"/>
                          <a:cs typeface="Times New Roman" pitchFamily="18" charset="0"/>
                        </a:rPr>
                        <a:t>Временной</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9"/>
                  </a:ext>
                </a:extLst>
              </a:tr>
              <a:tr h="210312">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7F7F7F"/>
                    </a:solidFill>
                  </a:tcPr>
                </a:tc>
                <a:tc>
                  <a:txBody>
                    <a:bodyPr/>
                    <a:lstStyle/>
                    <a:p>
                      <a:pPr marL="0" marR="0" lvl="0" indent="0" algn="l" defTabSz="914400" rtl="0" eaLnBrk="1" fontAlgn="base" latinLnBrk="0" hangingPunct="1">
                        <a:lnSpc>
                          <a:spcPts val="888"/>
                        </a:lnSpc>
                        <a:spcBef>
                          <a:spcPct val="0"/>
                        </a:spcBef>
                        <a:spcAft>
                          <a:spcPct val="0"/>
                        </a:spcAft>
                        <a:buClrTx/>
                        <a:buSzTx/>
                        <a:buFontTx/>
                        <a:buNone/>
                        <a:tabLst/>
                      </a:pPr>
                      <a:r>
                        <a:rPr kumimoji="0" lang="ru-RU" sz="800" b="1" i="0" u="none" strike="noStrike" cap="none" normalizeH="0" baseline="0" dirty="0">
                          <a:ln>
                            <a:noFill/>
                          </a:ln>
                          <a:solidFill>
                            <a:schemeClr val="tx1"/>
                          </a:solidFill>
                          <a:effectLst/>
                          <a:latin typeface="Times New Roman" pitchFamily="18" charset="0"/>
                          <a:cs typeface="Times New Roman" pitchFamily="18" charset="0"/>
                        </a:rPr>
                        <a:t>Ресурсный</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7F7F7F"/>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a:extLst>
              <a:ext uri="{FF2B5EF4-FFF2-40B4-BE49-F238E27FC236}">
                <a16:creationId xmlns:a16="http://schemas.microsoft.com/office/drawing/2014/main" id="{4AC13312-36B4-49ED-8167-5445BD4D4C05}"/>
              </a:ext>
            </a:extLst>
          </p:cNvPr>
          <p:cNvSpPr>
            <a:spLocks noGrp="1" noChangeArrowheads="1"/>
          </p:cNvSpPr>
          <p:nvPr>
            <p:ph type="title"/>
          </p:nvPr>
        </p:nvSpPr>
        <p:spPr>
          <a:xfrm>
            <a:off x="571500" y="142875"/>
            <a:ext cx="8153400" cy="654050"/>
          </a:xfrm>
        </p:spPr>
        <p:txBody>
          <a:bodyPr/>
          <a:lstStyle/>
          <a:p>
            <a:r>
              <a:rPr lang="ru-RU" altLang="ru-RU" sz="2400" b="1">
                <a:latin typeface="Arial Black" panose="020B0A04020102020204" pitchFamily="34" charset="0"/>
                <a:ea typeface="Times New Roman" panose="02020603050405020304" pitchFamily="18" charset="0"/>
                <a:cs typeface="Arial" panose="020B0604020202020204" pitchFamily="34" charset="0"/>
              </a:rPr>
              <a:t>Элементы сетевых графиков</a:t>
            </a:r>
          </a:p>
        </p:txBody>
      </p:sp>
      <p:sp>
        <p:nvSpPr>
          <p:cNvPr id="51203" name="Содержимое 2">
            <a:extLst>
              <a:ext uri="{FF2B5EF4-FFF2-40B4-BE49-F238E27FC236}">
                <a16:creationId xmlns:a16="http://schemas.microsoft.com/office/drawing/2014/main" id="{7251F811-F639-490B-9CEC-BD1C33E505AF}"/>
              </a:ext>
            </a:extLst>
          </p:cNvPr>
          <p:cNvSpPr>
            <a:spLocks noGrp="1"/>
          </p:cNvSpPr>
          <p:nvPr>
            <p:ph idx="1"/>
          </p:nvPr>
        </p:nvSpPr>
        <p:spPr>
          <a:xfrm>
            <a:off x="142875" y="1628775"/>
            <a:ext cx="8786813" cy="5086350"/>
          </a:xfrm>
        </p:spPr>
        <p:txBody>
          <a:bodyPr rtlCol="0">
            <a:normAutofit fontScale="92500" lnSpcReduction="10000"/>
          </a:bodyPr>
          <a:lstStyle/>
          <a:p>
            <a:pPr marL="176213" indent="-176213" fontAlgn="auto">
              <a:spcAft>
                <a:spcPts val="0"/>
              </a:spcAft>
              <a:buFont typeface="Wingdings" panose="05000000000000000000" pitchFamily="2" charset="2"/>
              <a:buNone/>
              <a:defRPr/>
            </a:pPr>
            <a:r>
              <a:rPr lang="ru-RU" altLang="ru-RU" sz="1400" i="1" dirty="0">
                <a:latin typeface="Arial" panose="020B0604020202020204" pitchFamily="34" charset="0"/>
                <a:cs typeface="Arial" panose="020B0604020202020204" pitchFamily="34" charset="0"/>
              </a:rPr>
              <a:t>Работа </a:t>
            </a:r>
            <a:r>
              <a:rPr lang="ru-RU" altLang="ru-RU" sz="1400" dirty="0">
                <a:latin typeface="Arial" panose="020B0604020202020204" pitchFamily="34" charset="0"/>
                <a:cs typeface="Arial" panose="020B0604020202020204" pitchFamily="34" charset="0"/>
              </a:rPr>
              <a:t>- </a:t>
            </a:r>
            <a:r>
              <a:rPr lang="ru-RU" altLang="ru-RU" sz="1400" i="1" dirty="0">
                <a:latin typeface="Arial" panose="020B0604020202020204" pitchFamily="34" charset="0"/>
                <a:cs typeface="Arial" panose="020B0604020202020204" pitchFamily="34" charset="0"/>
              </a:rPr>
              <a:t>это производственный процесс, требующий затрат времени и материальных ресурсов и приводящий к достижению определенных результатов </a:t>
            </a:r>
            <a:r>
              <a:rPr lang="ru-RU" altLang="ru-RU" sz="1400" dirty="0">
                <a:latin typeface="Arial" panose="020B0604020202020204" pitchFamily="34" charset="0"/>
                <a:cs typeface="Arial" panose="020B0604020202020204" pitchFamily="34" charset="0"/>
              </a:rPr>
              <a:t>Работу на СГ изображают одной сплошной стрелкой, длина которой не связана с продолжительностью работы. Под стрелкой указывают наименование работы, а над стрелкой - продолжительность работы в рабочих днях и, при необходимости количество рабочих в день или смену.</a:t>
            </a:r>
          </a:p>
          <a:p>
            <a:pPr marL="176213" indent="-176213" fontAlgn="auto">
              <a:spcAft>
                <a:spcPts val="0"/>
              </a:spcAft>
              <a:buFont typeface="Wingdings" panose="05000000000000000000" pitchFamily="2" charset="2"/>
              <a:buNone/>
              <a:defRPr/>
            </a:pPr>
            <a:r>
              <a:rPr lang="ru-RU" altLang="ru-RU" sz="1400" i="1" dirty="0">
                <a:latin typeface="Arial" panose="020B0604020202020204" pitchFamily="34" charset="0"/>
                <a:cs typeface="Arial" panose="020B0604020202020204" pitchFamily="34" charset="0"/>
              </a:rPr>
              <a:t>Ожидание - процесс, требующий только затрат времени и не  потребляющий никаких материальных ресурсов. </a:t>
            </a:r>
            <a:r>
              <a:rPr lang="ru-RU" altLang="ru-RU" sz="1400" dirty="0">
                <a:latin typeface="Arial" panose="020B0604020202020204" pitchFamily="34" charset="0"/>
                <a:cs typeface="Arial" panose="020B0604020202020204" pitchFamily="34" charset="0"/>
              </a:rPr>
              <a:t>Ожидание яв­ляется </a:t>
            </a:r>
            <a:r>
              <a:rPr lang="ru-RU" altLang="ru-RU" sz="1400" i="1" dirty="0">
                <a:latin typeface="Arial" panose="020B0604020202020204" pitchFamily="34" charset="0"/>
                <a:cs typeface="Arial" panose="020B0604020202020204" pitchFamily="34" charset="0"/>
              </a:rPr>
              <a:t>технологическим или организационным </a:t>
            </a:r>
            <a:r>
              <a:rPr lang="ru-RU" altLang="ru-RU" sz="1400" dirty="0">
                <a:latin typeface="Arial" panose="020B0604020202020204" pitchFamily="34" charset="0"/>
                <a:cs typeface="Arial" panose="020B0604020202020204" pitchFamily="34" charset="0"/>
              </a:rPr>
              <a:t>перерывом между работами, непосредственно выполняемыми друг за другом. </a:t>
            </a:r>
          </a:p>
          <a:p>
            <a:pPr marL="176213" indent="-176213" fontAlgn="auto">
              <a:spcAft>
                <a:spcPts val="0"/>
              </a:spcAft>
              <a:buFont typeface="Wingdings" panose="05000000000000000000" pitchFamily="2" charset="2"/>
              <a:buNone/>
              <a:defRPr/>
            </a:pPr>
            <a:r>
              <a:rPr lang="ru-RU" altLang="ru-RU" sz="1400" i="1" dirty="0">
                <a:latin typeface="Arial" panose="020B0604020202020204" pitchFamily="34" charset="0"/>
                <a:cs typeface="Arial" panose="020B0604020202020204" pitchFamily="34" charset="0"/>
              </a:rPr>
              <a:t>Зависимость </a:t>
            </a:r>
            <a:r>
              <a:rPr lang="ru-RU" altLang="ru-RU" sz="1400" dirty="0">
                <a:latin typeface="Arial" panose="020B0604020202020204" pitchFamily="34" charset="0"/>
                <a:cs typeface="Arial" panose="020B0604020202020204" pitchFamily="34" charset="0"/>
              </a:rPr>
              <a:t>(фиктивная работа) </a:t>
            </a:r>
            <a:r>
              <a:rPr lang="ru-RU" altLang="ru-RU" sz="1400" i="1" dirty="0">
                <a:latin typeface="Arial" panose="020B0604020202020204" pitchFamily="34" charset="0"/>
                <a:cs typeface="Arial" panose="020B0604020202020204" pitchFamily="34" charset="0"/>
              </a:rPr>
              <a:t>вводится для отражения технологической и организационной взаимосвязи работ и не требует ни времени, ни ресурсов. </a:t>
            </a:r>
            <a:endParaRPr lang="ru-RU" altLang="ru-RU" sz="1400" dirty="0">
              <a:latin typeface="Arial" panose="020B0604020202020204" pitchFamily="34" charset="0"/>
              <a:cs typeface="Arial" panose="020B0604020202020204" pitchFamily="34" charset="0"/>
            </a:endParaRPr>
          </a:p>
          <a:p>
            <a:pPr marL="176213" indent="-176213" fontAlgn="auto">
              <a:spcAft>
                <a:spcPts val="0"/>
              </a:spcAft>
              <a:buFont typeface="Wingdings" panose="05000000000000000000" pitchFamily="2" charset="2"/>
              <a:buNone/>
              <a:defRPr/>
            </a:pPr>
            <a:r>
              <a:rPr lang="ru-RU" altLang="ru-RU" sz="1400" i="1" dirty="0">
                <a:latin typeface="Arial" panose="020B0604020202020204" pitchFamily="34" charset="0"/>
                <a:cs typeface="Arial" panose="020B0604020202020204" pitchFamily="34" charset="0"/>
              </a:rPr>
              <a:t>Событие - это факт окончания одной или нескольких работ, необходимый и достаточный для начала следующих работ. </a:t>
            </a:r>
            <a:endParaRPr lang="ru-RU" altLang="ru-RU" sz="1400" dirty="0">
              <a:latin typeface="Arial" panose="020B0604020202020204" pitchFamily="34" charset="0"/>
              <a:cs typeface="Arial" panose="020B0604020202020204" pitchFamily="34" charset="0"/>
            </a:endParaRPr>
          </a:p>
          <a:p>
            <a:pPr marL="176213" indent="-176213" fontAlgn="auto">
              <a:spcAft>
                <a:spcPts val="0"/>
              </a:spcAft>
              <a:buFont typeface="Wingdings" panose="05000000000000000000" pitchFamily="2" charset="2"/>
              <a:buNone/>
              <a:defRPr/>
            </a:pPr>
            <a:r>
              <a:rPr lang="ru-RU" altLang="ru-RU" sz="1400" i="1" dirty="0">
                <a:latin typeface="Arial" panose="020B0604020202020204" pitchFamily="34" charset="0"/>
                <a:cs typeface="Arial" panose="020B0604020202020204" pitchFamily="34" charset="0"/>
              </a:rPr>
              <a:t>Начальное событие </a:t>
            </a:r>
            <a:r>
              <a:rPr lang="ru-RU" altLang="ru-RU" sz="1400" dirty="0">
                <a:latin typeface="Arial" panose="020B0604020202020204" pitchFamily="34" charset="0"/>
                <a:cs typeface="Arial" panose="020B0604020202020204" pitchFamily="34" charset="0"/>
              </a:rPr>
              <a:t>определяет начало данной работы и является конечным для предшествующих работ. </a:t>
            </a:r>
            <a:r>
              <a:rPr lang="ru-RU" altLang="ru-RU" sz="1400" i="1" dirty="0">
                <a:latin typeface="Arial" panose="020B0604020202020204" pitchFamily="34" charset="0"/>
                <a:cs typeface="Arial" panose="020B0604020202020204" pitchFamily="34" charset="0"/>
              </a:rPr>
              <a:t>Конечное событие </a:t>
            </a:r>
            <a:r>
              <a:rPr lang="ru-RU" altLang="ru-RU" sz="1400" dirty="0">
                <a:latin typeface="Arial" panose="020B0604020202020204" pitchFamily="34" charset="0"/>
                <a:cs typeface="Arial" panose="020B0604020202020204" pitchFamily="34" charset="0"/>
              </a:rPr>
              <a:t>определяет окончание данной работы и является начальным для последующих работ. </a:t>
            </a:r>
            <a:r>
              <a:rPr lang="ru-RU" altLang="ru-RU" sz="1400" i="1" dirty="0">
                <a:latin typeface="Arial" panose="020B0604020202020204" pitchFamily="34" charset="0"/>
                <a:cs typeface="Arial" panose="020B0604020202020204" pitchFamily="34" charset="0"/>
              </a:rPr>
              <a:t>Исходное событие </a:t>
            </a:r>
            <a:r>
              <a:rPr lang="ru-RU" altLang="ru-RU" sz="1400" dirty="0">
                <a:latin typeface="Arial" panose="020B0604020202020204" pitchFamily="34" charset="0"/>
                <a:cs typeface="Arial" panose="020B0604020202020204" pitchFamily="34" charset="0"/>
              </a:rPr>
              <a:t>- событие, которое не имеет предшествующих работ в рамках рассматриваемого СГ. </a:t>
            </a:r>
            <a:r>
              <a:rPr lang="ru-RU" altLang="ru-RU" sz="1400" i="1" dirty="0">
                <a:latin typeface="Arial" panose="020B0604020202020204" pitchFamily="34" charset="0"/>
                <a:cs typeface="Arial" panose="020B0604020202020204" pitchFamily="34" charset="0"/>
              </a:rPr>
              <a:t>Завершающее событие </a:t>
            </a:r>
            <a:r>
              <a:rPr lang="ru-RU" altLang="ru-RU" sz="1400" dirty="0">
                <a:latin typeface="Arial" panose="020B0604020202020204" pitchFamily="34" charset="0"/>
                <a:cs typeface="Arial" panose="020B0604020202020204" pitchFamily="34" charset="0"/>
              </a:rPr>
              <a:t>- событие, которое не имеет последующих работ в рамках рассматриваемого СГ. </a:t>
            </a:r>
          </a:p>
          <a:p>
            <a:pPr marL="176213" indent="-176213" fontAlgn="auto">
              <a:spcAft>
                <a:spcPts val="0"/>
              </a:spcAft>
              <a:buFont typeface="Wingdings" panose="05000000000000000000" pitchFamily="2" charset="2"/>
              <a:buNone/>
              <a:defRPr/>
            </a:pPr>
            <a:r>
              <a:rPr lang="ru-RU" altLang="ru-RU" sz="1400" i="1" dirty="0">
                <a:latin typeface="Arial" panose="020B0604020202020204" pitchFamily="34" charset="0"/>
                <a:cs typeface="Arial" panose="020B0604020202020204" pitchFamily="34" charset="0"/>
              </a:rPr>
              <a:t>Путь - непрерывная последовательность работ в СГ. </a:t>
            </a:r>
            <a:r>
              <a:rPr lang="ru-RU" altLang="ru-RU" sz="1400" dirty="0">
                <a:latin typeface="Arial" panose="020B0604020202020204" pitchFamily="34" charset="0"/>
                <a:cs typeface="Arial" panose="020B0604020202020204" pitchFamily="34" charset="0"/>
              </a:rPr>
              <a:t>Его длину определяют суммой продолжительности составляющих его работ. В СГ между исходными и завершающими событиями имеется несколько пу­тей. Путь от исходного до завершающего события сетевого графика называют </a:t>
            </a:r>
            <a:r>
              <a:rPr lang="ru-RU" altLang="ru-RU" sz="1400" i="1" dirty="0">
                <a:latin typeface="Arial" panose="020B0604020202020204" pitchFamily="34" charset="0"/>
                <a:cs typeface="Arial" panose="020B0604020202020204" pitchFamily="34" charset="0"/>
              </a:rPr>
              <a:t>полным путем. </a:t>
            </a:r>
            <a:r>
              <a:rPr lang="ru-RU" altLang="ru-RU" sz="1400" dirty="0">
                <a:latin typeface="Arial" panose="020B0604020202020204" pitchFamily="34" charset="0"/>
                <a:cs typeface="Arial" panose="020B0604020202020204" pitchFamily="34" charset="0"/>
              </a:rPr>
              <a:t>Путь может быть также </a:t>
            </a:r>
            <a:r>
              <a:rPr lang="ru-RU" altLang="ru-RU" sz="1400" i="1" dirty="0">
                <a:latin typeface="Arial" panose="020B0604020202020204" pitchFamily="34" charset="0"/>
                <a:cs typeface="Arial" panose="020B0604020202020204" pitchFamily="34" charset="0"/>
              </a:rPr>
              <a:t>предшествующим - </a:t>
            </a:r>
            <a:r>
              <a:rPr lang="ru-RU" altLang="ru-RU" sz="1400" dirty="0">
                <a:latin typeface="Arial" panose="020B0604020202020204" pitchFamily="34" charset="0"/>
                <a:cs typeface="Arial" panose="020B0604020202020204" pitchFamily="34" charset="0"/>
              </a:rPr>
              <a:t>это участок полного пути от исходного события графика до данного, а также </a:t>
            </a:r>
            <a:r>
              <a:rPr lang="ru-RU" altLang="ru-RU" sz="1400" i="1" dirty="0">
                <a:latin typeface="Arial" panose="020B0604020202020204" pitchFamily="34" charset="0"/>
                <a:cs typeface="Arial" panose="020B0604020202020204" pitchFamily="34" charset="0"/>
              </a:rPr>
              <a:t>последующим </a:t>
            </a:r>
            <a:r>
              <a:rPr lang="ru-RU" altLang="ru-RU" sz="1400" dirty="0">
                <a:latin typeface="Arial" panose="020B0604020202020204" pitchFamily="34" charset="0"/>
                <a:cs typeface="Arial" panose="020B0604020202020204" pitchFamily="34" charset="0"/>
              </a:rPr>
              <a:t>- от данного события до любого последующего. </a:t>
            </a:r>
          </a:p>
          <a:p>
            <a:pPr marL="176213" indent="-176213" fontAlgn="auto">
              <a:spcAft>
                <a:spcPts val="0"/>
              </a:spcAft>
              <a:buFont typeface="Wingdings" panose="05000000000000000000" pitchFamily="2" charset="2"/>
              <a:buNone/>
              <a:defRPr/>
            </a:pPr>
            <a:r>
              <a:rPr lang="ru-RU" altLang="ru-RU" sz="1400" dirty="0">
                <a:latin typeface="Arial" panose="020B0604020202020204" pitchFamily="34" charset="0"/>
                <a:cs typeface="Arial" panose="020B0604020202020204" pitchFamily="34" charset="0"/>
              </a:rPr>
              <a:t>Пути, продолжительность которых несколько меньше </a:t>
            </a:r>
          </a:p>
          <a:p>
            <a:pPr marL="176213" indent="-176213" fontAlgn="auto">
              <a:spcAft>
                <a:spcPts val="0"/>
              </a:spcAft>
              <a:buFont typeface="Wingdings" panose="05000000000000000000" pitchFamily="2" charset="2"/>
              <a:buNone/>
              <a:defRPr/>
            </a:pPr>
            <a:r>
              <a:rPr lang="ru-RU" altLang="ru-RU" sz="1400" dirty="0">
                <a:latin typeface="Arial" panose="020B0604020202020204" pitchFamily="34" charset="0"/>
                <a:cs typeface="Arial" panose="020B0604020202020204" pitchFamily="34" charset="0"/>
              </a:rPr>
              <a:t>продолжительности критического пути на заданную </a:t>
            </a:r>
          </a:p>
          <a:p>
            <a:pPr marL="176213" indent="-176213" fontAlgn="auto">
              <a:spcAft>
                <a:spcPts val="0"/>
              </a:spcAft>
              <a:buFont typeface="Wingdings" panose="05000000000000000000" pitchFamily="2" charset="2"/>
              <a:buNone/>
              <a:defRPr/>
            </a:pPr>
            <a:r>
              <a:rPr lang="ru-RU" altLang="ru-RU" sz="1400" dirty="0">
                <a:latin typeface="Arial" panose="020B0604020202020204" pitchFamily="34" charset="0"/>
                <a:cs typeface="Arial" panose="020B0604020202020204" pitchFamily="34" charset="0"/>
              </a:rPr>
              <a:t>величину, называют </a:t>
            </a:r>
            <a:r>
              <a:rPr lang="ru-RU" altLang="ru-RU" sz="1400" i="1" dirty="0">
                <a:latin typeface="Arial" panose="020B0604020202020204" pitchFamily="34" charset="0"/>
                <a:cs typeface="Arial" panose="020B0604020202020204" pitchFamily="34" charset="0"/>
              </a:rPr>
              <a:t>подкритическими. </a:t>
            </a:r>
            <a:endParaRPr lang="ru-RU" altLang="ru-RU" sz="1400" dirty="0">
              <a:latin typeface="Arial" panose="020B0604020202020204" pitchFamily="34" charset="0"/>
              <a:cs typeface="Arial" panose="020B0604020202020204" pitchFamily="34" charset="0"/>
            </a:endParaRPr>
          </a:p>
        </p:txBody>
      </p:sp>
      <p:sp>
        <p:nvSpPr>
          <p:cNvPr id="59396" name="Номер слайда 3">
            <a:extLst>
              <a:ext uri="{FF2B5EF4-FFF2-40B4-BE49-F238E27FC236}">
                <a16:creationId xmlns:a16="http://schemas.microsoft.com/office/drawing/2014/main" id="{20B1DB94-9F42-465B-9BBC-E84695CD34C4}"/>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A18EFBA5-ABF9-491C-8307-D2144497AA52}" type="slidenum">
              <a:rPr lang="ru-RU" altLang="ru-RU" sz="1200">
                <a:solidFill>
                  <a:srgbClr val="898989"/>
                </a:solidFill>
                <a:latin typeface="Arial" panose="020B0604020202020204" pitchFamily="34" charset="0"/>
              </a:rPr>
              <a:pPr eaLnBrk="1" hangingPunct="1">
                <a:spcBef>
                  <a:spcPct val="0"/>
                </a:spcBef>
                <a:buFontTx/>
                <a:buNone/>
              </a:pPr>
              <a:t>45</a:t>
            </a:fld>
            <a:endParaRPr lang="ru-RU" altLang="ru-RU" sz="1200">
              <a:solidFill>
                <a:srgbClr val="898989"/>
              </a:solidFill>
              <a:latin typeface="Arial" panose="020B0604020202020204" pitchFamily="34" charset="0"/>
            </a:endParaRPr>
          </a:p>
        </p:txBody>
      </p:sp>
      <p:pic>
        <p:nvPicPr>
          <p:cNvPr id="59397" name="Рисунок 4" descr="[без имени]_3103200912375900">
            <a:extLst>
              <a:ext uri="{FF2B5EF4-FFF2-40B4-BE49-F238E27FC236}">
                <a16:creationId xmlns:a16="http://schemas.microsoft.com/office/drawing/2014/main" id="{3C345207-BCA8-4EC9-B2A4-1BB7B4885630}"/>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l="57092" t="64444" r="18213" b="26961"/>
          <a:stretch>
            <a:fillRect/>
          </a:stretch>
        </p:blipFill>
        <p:spPr bwMode="auto">
          <a:xfrm>
            <a:off x="4737100" y="5757863"/>
            <a:ext cx="44069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3CFB80F8-633D-4EDF-BCDF-CD42EBF3E24A}"/>
              </a:ext>
            </a:extLst>
          </p:cNvPr>
          <p:cNvSpPr>
            <a:spLocks noGrp="1" noChangeArrowheads="1"/>
          </p:cNvSpPr>
          <p:nvPr>
            <p:ph type="title"/>
          </p:nvPr>
        </p:nvSpPr>
        <p:spPr>
          <a:xfrm>
            <a:off x="142875" y="142875"/>
            <a:ext cx="8543925" cy="725488"/>
          </a:xfrm>
        </p:spPr>
        <p:txBody>
          <a:bodyPr/>
          <a:lstStyle/>
          <a:p>
            <a:r>
              <a:rPr lang="ru-RU" altLang="ru-RU" sz="2400" b="1">
                <a:latin typeface="Arial Black" panose="020B0A04020102020204" pitchFamily="34" charset="0"/>
              </a:rPr>
              <a:t>Изображение работ и событий</a:t>
            </a:r>
            <a:endParaRPr lang="ru-RU" altLang="ru-RU" sz="2400">
              <a:latin typeface="Arial Black" panose="020B0A04020102020204" pitchFamily="34" charset="0"/>
            </a:endParaRPr>
          </a:p>
        </p:txBody>
      </p:sp>
      <p:sp>
        <p:nvSpPr>
          <p:cNvPr id="60419" name="Номер слайда 2">
            <a:extLst>
              <a:ext uri="{FF2B5EF4-FFF2-40B4-BE49-F238E27FC236}">
                <a16:creationId xmlns:a16="http://schemas.microsoft.com/office/drawing/2014/main" id="{8C7B33CD-961C-4A22-AB6C-53AADC5FA065}"/>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54873DF7-6835-4ED2-8E83-D7AB9F90FA26}" type="slidenum">
              <a:rPr lang="ru-RU" altLang="ru-RU" sz="1200">
                <a:solidFill>
                  <a:srgbClr val="898989"/>
                </a:solidFill>
                <a:latin typeface="Arial" panose="020B0604020202020204" pitchFamily="34" charset="0"/>
              </a:rPr>
              <a:pPr eaLnBrk="1" hangingPunct="1">
                <a:spcBef>
                  <a:spcPct val="0"/>
                </a:spcBef>
                <a:buFontTx/>
                <a:buNone/>
              </a:pPr>
              <a:t>46</a:t>
            </a:fld>
            <a:endParaRPr lang="ru-RU" altLang="ru-RU" sz="1200">
              <a:solidFill>
                <a:srgbClr val="898989"/>
              </a:solidFill>
              <a:latin typeface="Arial" panose="020B0604020202020204" pitchFamily="34" charset="0"/>
            </a:endParaRPr>
          </a:p>
        </p:txBody>
      </p:sp>
      <p:pic>
        <p:nvPicPr>
          <p:cNvPr id="60420" name="Picture 3">
            <a:extLst>
              <a:ext uri="{FF2B5EF4-FFF2-40B4-BE49-F238E27FC236}">
                <a16:creationId xmlns:a16="http://schemas.microsoft.com/office/drawing/2014/main" id="{795B2363-C2C4-4920-94D0-46C791CD2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857250"/>
            <a:ext cx="828675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a:extLst>
              <a:ext uri="{FF2B5EF4-FFF2-40B4-BE49-F238E27FC236}">
                <a16:creationId xmlns:a16="http://schemas.microsoft.com/office/drawing/2014/main" id="{DE66098E-3FA6-4952-BF48-0A215AD0D233}"/>
              </a:ext>
            </a:extLst>
          </p:cNvPr>
          <p:cNvSpPr>
            <a:spLocks noGrp="1" noChangeArrowheads="1"/>
          </p:cNvSpPr>
          <p:nvPr>
            <p:ph type="title"/>
          </p:nvPr>
        </p:nvSpPr>
        <p:spPr>
          <a:xfrm>
            <a:off x="571500" y="142875"/>
            <a:ext cx="8153400" cy="654050"/>
          </a:xfrm>
        </p:spPr>
        <p:txBody>
          <a:bodyPr/>
          <a:lstStyle/>
          <a:p>
            <a:r>
              <a:rPr lang="ru-RU" altLang="ru-RU" sz="2400" b="1">
                <a:latin typeface="Arial Black" panose="020B0A04020102020204" pitchFamily="34" charset="0"/>
              </a:rPr>
              <a:t>Разбивка работ на части</a:t>
            </a:r>
          </a:p>
        </p:txBody>
      </p:sp>
      <p:sp>
        <p:nvSpPr>
          <p:cNvPr id="61443" name="Номер слайда 2">
            <a:extLst>
              <a:ext uri="{FF2B5EF4-FFF2-40B4-BE49-F238E27FC236}">
                <a16:creationId xmlns:a16="http://schemas.microsoft.com/office/drawing/2014/main" id="{8DF6EB9A-CA88-4FE7-ADD6-7CF75F123693}"/>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4293B36D-5F6E-41C6-8015-0306B9319276}" type="slidenum">
              <a:rPr lang="ru-RU" altLang="ru-RU" sz="1200">
                <a:solidFill>
                  <a:srgbClr val="898989"/>
                </a:solidFill>
                <a:latin typeface="Arial" panose="020B0604020202020204" pitchFamily="34" charset="0"/>
              </a:rPr>
              <a:pPr eaLnBrk="1" hangingPunct="1">
                <a:spcBef>
                  <a:spcPct val="0"/>
                </a:spcBef>
                <a:buFontTx/>
                <a:buNone/>
              </a:pPr>
              <a:t>47</a:t>
            </a:fld>
            <a:endParaRPr lang="ru-RU" altLang="ru-RU" sz="1200">
              <a:solidFill>
                <a:srgbClr val="898989"/>
              </a:solidFill>
              <a:latin typeface="Arial" panose="020B0604020202020204" pitchFamily="34" charset="0"/>
            </a:endParaRPr>
          </a:p>
        </p:txBody>
      </p:sp>
      <p:pic>
        <p:nvPicPr>
          <p:cNvPr id="61444" name="Picture 3">
            <a:extLst>
              <a:ext uri="{FF2B5EF4-FFF2-40B4-BE49-F238E27FC236}">
                <a16:creationId xmlns:a16="http://schemas.microsoft.com/office/drawing/2014/main" id="{11CB6137-C78C-425C-B92C-4097B7DDB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857250"/>
            <a:ext cx="84296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a:extLst>
              <a:ext uri="{FF2B5EF4-FFF2-40B4-BE49-F238E27FC236}">
                <a16:creationId xmlns:a16="http://schemas.microsoft.com/office/drawing/2014/main" id="{63C5BF4C-DCA6-4839-B68B-7F4CB8A5607B}"/>
              </a:ext>
            </a:extLst>
          </p:cNvPr>
          <p:cNvSpPr>
            <a:spLocks noGrp="1" noChangeArrowheads="1"/>
          </p:cNvSpPr>
          <p:nvPr>
            <p:ph type="title"/>
          </p:nvPr>
        </p:nvSpPr>
        <p:spPr>
          <a:xfrm>
            <a:off x="142875" y="274638"/>
            <a:ext cx="8786813" cy="1143000"/>
          </a:xfrm>
        </p:spPr>
        <p:txBody>
          <a:bodyPr/>
          <a:lstStyle/>
          <a:p>
            <a:r>
              <a:rPr lang="ru-RU" altLang="ru-RU" sz="2400" b="1">
                <a:latin typeface="Arial Black" panose="020B0A04020102020204" pitchFamily="34" charset="0"/>
              </a:rPr>
              <a:t>Приёмы построения сетевых графиков вида «вершина-событие»</a:t>
            </a:r>
          </a:p>
        </p:txBody>
      </p:sp>
      <p:sp>
        <p:nvSpPr>
          <p:cNvPr id="62467" name="Номер слайда 2">
            <a:extLst>
              <a:ext uri="{FF2B5EF4-FFF2-40B4-BE49-F238E27FC236}">
                <a16:creationId xmlns:a16="http://schemas.microsoft.com/office/drawing/2014/main" id="{2596C8B3-6CFB-4A00-92E8-0578459AE27B}"/>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9AD66379-EA9F-40B1-99BA-93AD2BDC2604}" type="slidenum">
              <a:rPr lang="ru-RU" altLang="ru-RU" sz="1200">
                <a:solidFill>
                  <a:srgbClr val="898989"/>
                </a:solidFill>
                <a:latin typeface="Arial" panose="020B0604020202020204" pitchFamily="34" charset="0"/>
              </a:rPr>
              <a:pPr eaLnBrk="1" hangingPunct="1">
                <a:spcBef>
                  <a:spcPct val="0"/>
                </a:spcBef>
                <a:buFontTx/>
                <a:buNone/>
              </a:pPr>
              <a:t>48</a:t>
            </a:fld>
            <a:endParaRPr lang="ru-RU" altLang="ru-RU" sz="1200">
              <a:solidFill>
                <a:srgbClr val="898989"/>
              </a:solidFill>
              <a:latin typeface="Arial" panose="020B0604020202020204" pitchFamily="34" charset="0"/>
            </a:endParaRPr>
          </a:p>
        </p:txBody>
      </p:sp>
      <p:pic>
        <p:nvPicPr>
          <p:cNvPr id="62468" name="Picture 2" descr="5">
            <a:extLst>
              <a:ext uri="{FF2B5EF4-FFF2-40B4-BE49-F238E27FC236}">
                <a16:creationId xmlns:a16="http://schemas.microsoft.com/office/drawing/2014/main" id="{AD5B1FBB-DC50-4410-ADE4-A50FBB0CE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43063"/>
            <a:ext cx="85725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B872DEBD-7CD7-4149-9849-F6DCEFC0F1BC}"/>
              </a:ext>
            </a:extLst>
          </p:cNvPr>
          <p:cNvSpPr>
            <a:spLocks noGrp="1" noChangeArrowheads="1"/>
          </p:cNvSpPr>
          <p:nvPr>
            <p:ph sz="half" idx="1"/>
          </p:nvPr>
        </p:nvSpPr>
        <p:spPr>
          <a:xfrm>
            <a:off x="457200" y="1628775"/>
            <a:ext cx="4038600" cy="5040313"/>
          </a:xfrm>
        </p:spPr>
        <p:txBody>
          <a:bodyPr rtlCol="0">
            <a:normAutofit fontScale="70000" lnSpcReduction="20000"/>
          </a:bodyPr>
          <a:lstStyle/>
          <a:p>
            <a:pPr fontAlgn="auto">
              <a:lnSpc>
                <a:spcPct val="80000"/>
              </a:lnSpc>
              <a:spcAft>
                <a:spcPts val="0"/>
              </a:spcAft>
              <a:buFont typeface="+mj-lt"/>
              <a:buAutoNum type="arabicPeriod"/>
              <a:defRPr/>
            </a:pPr>
            <a:r>
              <a:rPr lang="en-US" i="1" dirty="0" err="1">
                <a:latin typeface="Times New Roman" panose="02020603050405020304" pitchFamily="18" charset="0"/>
                <a:cs typeface="Times New Roman" panose="02020603050405020304" pitchFamily="18" charset="0"/>
              </a:rPr>
              <a: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код данной работы</a:t>
            </a:r>
          </a:p>
          <a:p>
            <a:pPr fontAlgn="auto">
              <a:lnSpc>
                <a:spcPct val="80000"/>
              </a:lnSpc>
              <a:spcAft>
                <a:spcPts val="0"/>
              </a:spcAft>
              <a:buFont typeface="+mj-lt"/>
              <a:buAutoNum type="arabicPeriod"/>
              <a:defRPr/>
            </a:pPr>
            <a:r>
              <a:rPr lang="ru-RU"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 код начального события данной работы </a:t>
            </a:r>
            <a:endParaRPr lang="ru-RU"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ru-RU"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код конечного события данной работы </a:t>
            </a:r>
            <a:endParaRPr lang="ru-RU"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ru-RU"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ru-RU"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i</a:t>
            </a:r>
            <a:r>
              <a:rPr lang="ru-RU" i="1"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код работ, предшествующих данной работе</a:t>
            </a:r>
            <a:endParaRPr lang="ru-RU"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ru-RU"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 </a:t>
            </a:r>
            <a:r>
              <a:rPr lang="ru-RU" dirty="0">
                <a:latin typeface="Times New Roman" panose="02020603050405020304" pitchFamily="18" charset="0"/>
                <a:cs typeface="Times New Roman" panose="02020603050405020304" pitchFamily="18" charset="0"/>
              </a:rPr>
              <a:t>- код событий, предшествующих начальному событию данной работы     </a:t>
            </a:r>
          </a:p>
          <a:p>
            <a:pPr fontAlgn="auto">
              <a:lnSpc>
                <a:spcPct val="80000"/>
              </a:lnSpc>
              <a:spcAft>
                <a:spcPts val="0"/>
              </a:spcAft>
              <a:buFont typeface="+mj-lt"/>
              <a:buAutoNum type="arabicPeriod"/>
              <a:defRPr/>
            </a:pP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 </a:t>
            </a:r>
            <a:r>
              <a:rPr lang="ru-RU" dirty="0">
                <a:latin typeface="Times New Roman" panose="02020603050405020304" pitchFamily="18" charset="0"/>
                <a:cs typeface="Times New Roman" panose="02020603050405020304" pitchFamily="18" charset="0"/>
              </a:rPr>
              <a:t>- код работ, последующих за конечным событием данной работы </a:t>
            </a:r>
            <a:endParaRPr lang="ru-RU"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ru-RU" i="1" dirty="0">
                <a:latin typeface="Times New Roman" panose="02020603050405020304" pitchFamily="18" charset="0"/>
                <a:cs typeface="Times New Roman" panose="02020603050405020304" pitchFamily="18" charset="0"/>
              </a:rPr>
              <a:t> к - </a:t>
            </a:r>
            <a:r>
              <a:rPr lang="ru-RU" dirty="0">
                <a:latin typeface="Times New Roman" panose="02020603050405020304" pitchFamily="18" charset="0"/>
                <a:cs typeface="Times New Roman" panose="02020603050405020304" pitchFamily="18" charset="0"/>
              </a:rPr>
              <a:t>код событий, последующих конечному событию данной работы </a:t>
            </a:r>
            <a:endParaRPr lang="en-US"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путь</a:t>
            </a:r>
            <a:endParaRPr lang="ru-RU"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en-US" i="1" dirty="0">
                <a:latin typeface="Times New Roman" panose="02020603050405020304" pitchFamily="18" charset="0"/>
                <a:cs typeface="Times New Roman" panose="02020603050405020304" pitchFamily="18" charset="0"/>
              </a:rPr>
              <a:t>L</a:t>
            </a:r>
            <a:r>
              <a:rPr lang="ru-RU" i="1" dirty="0">
                <a:latin typeface="Times New Roman" panose="02020603050405020304" pitchFamily="18" charset="0"/>
                <a:cs typeface="Times New Roman" panose="02020603050405020304" pitchFamily="18" charset="0"/>
              </a:rPr>
              <a:t>к</a:t>
            </a:r>
            <a:r>
              <a:rPr lang="en-US" i="1" dirty="0">
                <a:latin typeface="Times New Roman" panose="02020603050405020304" pitchFamily="18" charset="0"/>
                <a:cs typeface="Times New Roman" panose="02020603050405020304" pitchFamily="18" charset="0"/>
              </a:rPr>
              <a:t>p</a:t>
            </a:r>
            <a:r>
              <a:rPr lang="ru-RU" i="1"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критический путь </a:t>
            </a:r>
            <a:endParaRPr lang="en-US"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en-US" i="1" dirty="0" err="1">
                <a:latin typeface="Times New Roman" panose="02020603050405020304" pitchFamily="18" charset="0"/>
                <a:cs typeface="Times New Roman" panose="02020603050405020304" pitchFamily="18" charset="0"/>
              </a:rPr>
              <a:t>tL</a:t>
            </a:r>
            <a:r>
              <a:rPr lang="ru-RU" dirty="0">
                <a:latin typeface="Times New Roman" panose="02020603050405020304" pitchFamily="18" charset="0"/>
                <a:cs typeface="Times New Roman" panose="02020603050405020304" pitchFamily="18" charset="0"/>
              </a:rPr>
              <a:t> - продолжительность пути</a:t>
            </a:r>
            <a:endParaRPr lang="en-US"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en-US" i="1" dirty="0" err="1">
                <a:latin typeface="Times New Roman" panose="02020603050405020304" pitchFamily="18" charset="0"/>
                <a:cs typeface="Times New Roman" panose="02020603050405020304" pitchFamily="18" charset="0"/>
              </a:rPr>
              <a:t>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 - продолжительность работы </a:t>
            </a:r>
            <a:endParaRPr lang="en-US" i="1" dirty="0">
              <a:latin typeface="Times New Roman" panose="02020603050405020304" pitchFamily="18" charset="0"/>
              <a:cs typeface="Times New Roman" panose="02020603050405020304" pitchFamily="18" charset="0"/>
            </a:endParaRPr>
          </a:p>
        </p:txBody>
      </p:sp>
      <p:sp>
        <p:nvSpPr>
          <p:cNvPr id="31748" name="Rectangle 4">
            <a:extLst>
              <a:ext uri="{FF2B5EF4-FFF2-40B4-BE49-F238E27FC236}">
                <a16:creationId xmlns:a16="http://schemas.microsoft.com/office/drawing/2014/main" id="{F045B129-B43B-4604-85E1-1AAF17E33B3A}"/>
              </a:ext>
            </a:extLst>
          </p:cNvPr>
          <p:cNvSpPr>
            <a:spLocks noGrp="1" noChangeArrowheads="1"/>
          </p:cNvSpPr>
          <p:nvPr>
            <p:ph sz="half" idx="2"/>
          </p:nvPr>
        </p:nvSpPr>
        <p:spPr>
          <a:xfrm>
            <a:off x="4648200" y="1484313"/>
            <a:ext cx="4038600" cy="5040312"/>
          </a:xfrm>
        </p:spPr>
        <p:txBody>
          <a:bodyPr rtlCol="0">
            <a:normAutofit fontScale="85000" lnSpcReduction="20000"/>
          </a:bodyPr>
          <a:lstStyle/>
          <a:p>
            <a:pPr fontAlgn="auto">
              <a:lnSpc>
                <a:spcPct val="80000"/>
              </a:lnSpc>
              <a:spcAft>
                <a:spcPts val="0"/>
              </a:spcAft>
              <a:buFont typeface="+mj-lt"/>
              <a:buAutoNum type="arabicPeriod"/>
              <a:defRPr/>
            </a:pPr>
            <a:r>
              <a:rPr lang="en-US" i="1" dirty="0">
                <a:latin typeface="Times New Roman" panose="02020603050405020304" pitchFamily="18" charset="0"/>
                <a:cs typeface="Times New Roman" panose="02020603050405020304" pitchFamily="18" charset="0"/>
              </a:rPr>
              <a:t>TL</a:t>
            </a:r>
            <a:r>
              <a:rPr lang="ru-RU" i="1" dirty="0" err="1">
                <a:latin typeface="Times New Roman" panose="02020603050405020304" pitchFamily="18" charset="0"/>
                <a:cs typeface="Times New Roman" panose="02020603050405020304" pitchFamily="18" charset="0"/>
              </a:rPr>
              <a:t>кр</a:t>
            </a:r>
            <a:r>
              <a:rPr lang="ru-RU" dirty="0">
                <a:latin typeface="Times New Roman" panose="02020603050405020304" pitchFamily="18" charset="0"/>
                <a:cs typeface="Times New Roman" panose="02020603050405020304" pitchFamily="18" charset="0"/>
              </a:rPr>
              <a:t>- продолжительность критического пути и критический срок </a:t>
            </a:r>
          </a:p>
          <a:p>
            <a:pPr fontAlgn="auto">
              <a:lnSpc>
                <a:spcPct val="80000"/>
              </a:lnSpc>
              <a:spcAft>
                <a:spcPts val="0"/>
              </a:spcAft>
              <a:buFont typeface="+mj-lt"/>
              <a:buAutoNum type="arabicPeriod"/>
              <a:defRPr/>
            </a:pPr>
            <a:r>
              <a:rPr lang="en-US" i="1" dirty="0">
                <a:latin typeface="Times New Roman" panose="02020603050405020304" pitchFamily="18" charset="0"/>
                <a:cs typeface="Times New Roman" panose="02020603050405020304" pitchFamily="18" charset="0"/>
              </a:rPr>
              <a:t>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р.н. </a:t>
            </a:r>
            <a:r>
              <a:rPr lang="ru-RU" dirty="0">
                <a:latin typeface="Times New Roman" panose="02020603050405020304" pitchFamily="18" charset="0"/>
                <a:cs typeface="Times New Roman" panose="02020603050405020304" pitchFamily="18" charset="0"/>
              </a:rPr>
              <a:t>-раннее начало работы </a:t>
            </a:r>
            <a:endParaRPr lang="en-US"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en-US" i="1" dirty="0">
                <a:latin typeface="Times New Roman" panose="02020603050405020304" pitchFamily="18" charset="0"/>
                <a:cs typeface="Times New Roman" panose="02020603050405020304" pitchFamily="18" charset="0"/>
              </a:rPr>
              <a:t>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р.о. </a:t>
            </a:r>
            <a:r>
              <a:rPr lang="ru-RU" dirty="0">
                <a:latin typeface="Times New Roman" panose="02020603050405020304" pitchFamily="18" charset="0"/>
                <a:cs typeface="Times New Roman" panose="02020603050405020304" pitchFamily="18" charset="0"/>
              </a:rPr>
              <a:t>- раннее окончание работы </a:t>
            </a:r>
            <a:endParaRPr lang="ru-RU"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ru-RU" i="1" dirty="0">
                <a:latin typeface="Times New Roman" panose="02020603050405020304" pitchFamily="18" charset="0"/>
                <a:cs typeface="Times New Roman" panose="02020603050405020304" pitchFamily="18" charset="0"/>
              </a:rPr>
              <a:t>Т</a:t>
            </a:r>
            <a:r>
              <a:rPr lang="en-US" i="1" dirty="0" err="1">
                <a:latin typeface="Times New Roman" panose="02020603050405020304" pitchFamily="18" charset="0"/>
                <a:cs typeface="Times New Roman" panose="02020603050405020304" pitchFamily="18" charset="0"/>
              </a:rPr>
              <a:t>i</a:t>
            </a:r>
            <a:r>
              <a:rPr lang="ru-RU" i="1" dirty="0" err="1">
                <a:latin typeface="Times New Roman" panose="02020603050405020304" pitchFamily="18" charset="0"/>
                <a:cs typeface="Times New Roman" panose="02020603050405020304" pitchFamily="18" charset="0"/>
              </a:rPr>
              <a:t>р</a:t>
            </a:r>
            <a:r>
              <a:rPr lang="ru-RU" i="1"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ранний срок свершения события </a:t>
            </a:r>
            <a:r>
              <a:rPr lang="en-US" i="1" dirty="0" err="1">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endParaRPr lang="ru-RU"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ru-RU" i="1" dirty="0">
                <a:latin typeface="Times New Roman" panose="02020603050405020304" pitchFamily="18" charset="0"/>
                <a:cs typeface="Times New Roman" panose="02020603050405020304" pitchFamily="18" charset="0"/>
              </a:rPr>
              <a:t>Т</a:t>
            </a:r>
            <a:r>
              <a:rPr lang="en-US" i="1" dirty="0" err="1">
                <a:latin typeface="Times New Roman" panose="02020603050405020304" pitchFamily="18" charset="0"/>
                <a:cs typeface="Times New Roman" panose="02020603050405020304" pitchFamily="18" charset="0"/>
              </a:rPr>
              <a: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п.н. - </a:t>
            </a:r>
            <a:r>
              <a:rPr lang="ru-RU" dirty="0">
                <a:latin typeface="Times New Roman" panose="02020603050405020304" pitchFamily="18" charset="0"/>
                <a:cs typeface="Times New Roman" panose="02020603050405020304" pitchFamily="18" charset="0"/>
              </a:rPr>
              <a:t>позднее начало работы </a:t>
            </a:r>
            <a:r>
              <a:rPr lang="en-US" i="1" dirty="0" err="1">
                <a:latin typeface="Times New Roman" panose="02020603050405020304" pitchFamily="18" charset="0"/>
                <a:cs typeface="Times New Roman" panose="02020603050405020304" pitchFamily="18" charset="0"/>
              </a:rPr>
              <a: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 </a:t>
            </a:r>
          </a:p>
          <a:p>
            <a:pPr fontAlgn="auto">
              <a:lnSpc>
                <a:spcPct val="80000"/>
              </a:lnSpc>
              <a:spcAft>
                <a:spcPts val="0"/>
              </a:spcAft>
              <a:buFont typeface="+mj-lt"/>
              <a:buAutoNum type="arabicPeriod"/>
              <a:defRPr/>
            </a:pPr>
            <a:r>
              <a:rPr lang="en-US" i="1" dirty="0">
                <a:latin typeface="Times New Roman" panose="02020603050405020304" pitchFamily="18" charset="0"/>
                <a:cs typeface="Times New Roman" panose="02020603050405020304" pitchFamily="18" charset="0"/>
              </a:rPr>
              <a:t>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 позднее окончание работы </a:t>
            </a:r>
            <a:r>
              <a:rPr lang="en-US" i="1" dirty="0" err="1">
                <a:latin typeface="Times New Roman" panose="02020603050405020304" pitchFamily="18" charset="0"/>
                <a:cs typeface="Times New Roman" panose="02020603050405020304" pitchFamily="18" charset="0"/>
              </a:rPr>
              <a: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 </a:t>
            </a:r>
            <a:endParaRPr lang="ru-RU" i="1" dirty="0">
              <a:latin typeface="Times New Roman" panose="02020603050405020304" pitchFamily="18" charset="0"/>
              <a:cs typeface="Times New Roman" panose="02020603050405020304" pitchFamily="18" charset="0"/>
            </a:endParaRPr>
          </a:p>
          <a:p>
            <a:pPr fontAlgn="auto">
              <a:lnSpc>
                <a:spcPct val="80000"/>
              </a:lnSpc>
              <a:spcAft>
                <a:spcPts val="0"/>
              </a:spcAft>
              <a:buFont typeface="+mj-lt"/>
              <a:buAutoNum type="arabicPeriod"/>
              <a:defRPr/>
            </a:pPr>
            <a:r>
              <a:rPr lang="ru-RU" i="1" dirty="0" err="1">
                <a:latin typeface="Times New Roman" panose="02020603050405020304" pitchFamily="18" charset="0"/>
                <a:cs typeface="Times New Roman" panose="02020603050405020304" pitchFamily="18" charset="0"/>
              </a:rPr>
              <a:t>Тп</a:t>
            </a:r>
            <a:r>
              <a:rPr lang="en-US" i="1" dirty="0">
                <a:latin typeface="Times New Roman" panose="02020603050405020304" pitchFamily="18" charset="0"/>
                <a:cs typeface="Times New Roman" panose="02020603050405020304" pitchFamily="18" charset="0"/>
              </a:rPr>
              <a:t>j </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поздний срок свершения события </a:t>
            </a:r>
            <a:r>
              <a:rPr lang="en-US" i="1" dirty="0">
                <a:latin typeface="Times New Roman" panose="02020603050405020304" pitchFamily="18" charset="0"/>
                <a:cs typeface="Times New Roman" panose="02020603050405020304" pitchFamily="18" charset="0"/>
              </a:rPr>
              <a:t>j</a:t>
            </a:r>
          </a:p>
          <a:p>
            <a:pPr fontAlgn="auto">
              <a:lnSpc>
                <a:spcPct val="80000"/>
              </a:lnSpc>
              <a:spcAft>
                <a:spcPts val="0"/>
              </a:spcAft>
              <a:buFont typeface="+mj-lt"/>
              <a:buAutoNum type="arabicPeriod"/>
              <a:defRPr/>
            </a:pPr>
            <a:r>
              <a:rPr lang="en-US" i="1" dirty="0" err="1">
                <a:latin typeface="Times New Roman" panose="02020603050405020304" pitchFamily="18" charset="0"/>
                <a:cs typeface="Times New Roman" panose="02020603050405020304" pitchFamily="18" charset="0"/>
              </a:rPr>
              <a:t>Ri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общий (полный) резерв времени работы </a:t>
            </a:r>
            <a:r>
              <a:rPr lang="en-US" i="1" dirty="0" err="1">
                <a:latin typeface="Times New Roman" panose="02020603050405020304" pitchFamily="18" charset="0"/>
                <a:cs typeface="Times New Roman" panose="02020603050405020304" pitchFamily="18" charset="0"/>
              </a:rPr>
              <a: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p>
          <a:p>
            <a:pPr fontAlgn="auto">
              <a:lnSpc>
                <a:spcPct val="80000"/>
              </a:lnSpc>
              <a:spcAft>
                <a:spcPts val="0"/>
              </a:spcAft>
              <a:buFont typeface="+mj-lt"/>
              <a:buAutoNum type="arabicPeriod"/>
              <a:defRPr/>
            </a:pPr>
            <a:r>
              <a:rPr lang="en-US" i="1" dirty="0" err="1">
                <a:latin typeface="Times New Roman" panose="02020603050405020304" pitchFamily="18" charset="0"/>
                <a:cs typeface="Times New Roman" panose="02020603050405020304" pitchFamily="18" charset="0"/>
              </a:rPr>
              <a:t>Ri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r>
              <a:rPr lang="ru-RU" i="1"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частный (свободный) резерв времени работы </a:t>
            </a:r>
            <a:r>
              <a:rPr lang="en-US" i="1" dirty="0" err="1">
                <a:latin typeface="Times New Roman" panose="02020603050405020304" pitchFamily="18" charset="0"/>
                <a:cs typeface="Times New Roman" panose="02020603050405020304" pitchFamily="18" charset="0"/>
              </a:rPr>
              <a:t>i</a:t>
            </a: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j</a:t>
            </a:r>
            <a:endParaRPr lang="ru-RU" dirty="0">
              <a:latin typeface="Times New Roman" panose="02020603050405020304" pitchFamily="18" charset="0"/>
              <a:cs typeface="Times New Roman" panose="02020603050405020304" pitchFamily="18" charset="0"/>
            </a:endParaRPr>
          </a:p>
        </p:txBody>
      </p:sp>
      <p:sp>
        <p:nvSpPr>
          <p:cNvPr id="63492" name="Rectangle 2">
            <a:extLst>
              <a:ext uri="{FF2B5EF4-FFF2-40B4-BE49-F238E27FC236}">
                <a16:creationId xmlns:a16="http://schemas.microsoft.com/office/drawing/2014/main" id="{D8C47E94-9875-4C27-8534-EB19C7091E44}"/>
              </a:ext>
            </a:extLst>
          </p:cNvPr>
          <p:cNvSpPr>
            <a:spLocks noGrp="1" noChangeArrowheads="1"/>
          </p:cNvSpPr>
          <p:nvPr>
            <p:ph type="title"/>
          </p:nvPr>
        </p:nvSpPr>
        <p:spPr>
          <a:xfrm>
            <a:off x="457200" y="274638"/>
            <a:ext cx="8229600" cy="490537"/>
          </a:xfrm>
        </p:spPr>
        <p:txBody>
          <a:bodyPr/>
          <a:lstStyle/>
          <a:p>
            <a:r>
              <a:rPr lang="ru-RU" altLang="ru-RU" sz="2400" b="1">
                <a:latin typeface="Arial Black" panose="020B0A04020102020204" pitchFamily="34" charset="0"/>
              </a:rPr>
              <a:t>Расчетные параметры Сетевого Графика</a:t>
            </a:r>
          </a:p>
        </p:txBody>
      </p:sp>
      <p:sp>
        <p:nvSpPr>
          <p:cNvPr id="63493" name="Номер слайда 1">
            <a:extLst>
              <a:ext uri="{FF2B5EF4-FFF2-40B4-BE49-F238E27FC236}">
                <a16:creationId xmlns:a16="http://schemas.microsoft.com/office/drawing/2014/main" id="{7028A6D1-5B57-4506-A7A7-4754CD9355D7}"/>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B4CC3585-BFB3-49C8-AA04-F4F3CB1FDE33}" type="slidenum">
              <a:rPr lang="ru-RU" altLang="ru-RU" sz="1200">
                <a:solidFill>
                  <a:srgbClr val="898989"/>
                </a:solidFill>
                <a:latin typeface="Arial" panose="020B0604020202020204" pitchFamily="34" charset="0"/>
              </a:rPr>
              <a:pPr eaLnBrk="1" hangingPunct="1">
                <a:spcBef>
                  <a:spcPct val="0"/>
                </a:spcBef>
                <a:buFontTx/>
                <a:buNone/>
              </a:pPr>
              <a:t>49</a:t>
            </a:fld>
            <a:endParaRPr lang="ru-RU" altLang="ru-RU" sz="1200">
              <a:solidFill>
                <a:srgbClr val="898989"/>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ADF6EF46-266A-42BB-9534-A8353A986B9C}"/>
              </a:ext>
            </a:extLst>
          </p:cNvPr>
          <p:cNvSpPr>
            <a:spLocks noGrp="1" noChangeArrowheads="1"/>
          </p:cNvSpPr>
          <p:nvPr>
            <p:ph type="title"/>
          </p:nvPr>
        </p:nvSpPr>
        <p:spPr>
          <a:xfrm>
            <a:off x="457200" y="274638"/>
            <a:ext cx="8229600" cy="561975"/>
          </a:xfrm>
        </p:spPr>
        <p:txBody>
          <a:bodyPr/>
          <a:lstStyle/>
          <a:p>
            <a:r>
              <a:rPr lang="ru-RU" altLang="ru-RU" sz="2400">
                <a:latin typeface="Arial Black" panose="020B0A04020102020204" pitchFamily="34" charset="0"/>
                <a:cs typeface="Arial" panose="020B0604020202020204" pitchFamily="34" charset="0"/>
              </a:rPr>
              <a:t>Рекомендуемая литература </a:t>
            </a:r>
            <a:r>
              <a:rPr lang="ru-RU" altLang="ru-RU" sz="2400">
                <a:latin typeface="Arial" panose="020B0604020202020204" pitchFamily="34" charset="0"/>
                <a:cs typeface="Arial" panose="020B0604020202020204" pitchFamily="34" charset="0"/>
              </a:rPr>
              <a:t>(продолжение)</a:t>
            </a:r>
            <a:endParaRPr lang="ru-RU" altLang="ru-RU" sz="2400"/>
          </a:p>
        </p:txBody>
      </p:sp>
      <p:sp>
        <p:nvSpPr>
          <p:cNvPr id="15363" name="TextBox 3">
            <a:extLst>
              <a:ext uri="{FF2B5EF4-FFF2-40B4-BE49-F238E27FC236}">
                <a16:creationId xmlns:a16="http://schemas.microsoft.com/office/drawing/2014/main" id="{25A2069C-34A8-476B-B288-18998180BC91}"/>
              </a:ext>
            </a:extLst>
          </p:cNvPr>
          <p:cNvSpPr txBox="1">
            <a:spLocks noChangeArrowheads="1"/>
          </p:cNvSpPr>
          <p:nvPr/>
        </p:nvSpPr>
        <p:spPr bwMode="auto">
          <a:xfrm>
            <a:off x="611188" y="1844675"/>
            <a:ext cx="8286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400">
                <a:latin typeface="Arial" panose="020B0604020202020204" pitchFamily="34" charset="0"/>
                <a:cs typeface="Arial" panose="020B0604020202020204" pitchFamily="34" charset="0"/>
              </a:rPr>
              <a:t>39. Бирюков А.Н. Основы организации, управления и экономики в строительстве. Учебное пособие – Федеральное агентство специального строительства: Москва, 2012, 426с.</a:t>
            </a:r>
          </a:p>
          <a:p>
            <a:pPr eaLnBrk="1" hangingPunct="1">
              <a:spcBef>
                <a:spcPct val="0"/>
              </a:spcBef>
              <a:buFontTx/>
              <a:buNone/>
            </a:pPr>
            <a:r>
              <a:rPr lang="ru-RU" altLang="ru-RU" sz="1400">
                <a:latin typeface="Arial" panose="020B0604020202020204" pitchFamily="34" charset="0"/>
                <a:cs typeface="Arial" panose="020B0604020202020204" pitchFamily="34" charset="0"/>
              </a:rPr>
              <a:t>40.</a:t>
            </a:r>
            <a:r>
              <a:rPr lang="en-US" altLang="ru-RU" sz="1400">
                <a:latin typeface="Arial" panose="020B0604020202020204" pitchFamily="34" charset="0"/>
                <a:cs typeface="Arial" panose="020B0604020202020204" pitchFamily="34" charset="0"/>
              </a:rPr>
              <a:t>http://sci-book.com/menedjment/detalizatsiya-proekta-konkretnyih-35546.html</a:t>
            </a:r>
            <a:endParaRPr lang="ru-RU" altLang="ru-RU" sz="1400">
              <a:latin typeface="Arial" panose="020B0604020202020204" pitchFamily="34" charset="0"/>
              <a:cs typeface="Arial" panose="020B0604020202020204" pitchFamily="34" charset="0"/>
            </a:endParaRPr>
          </a:p>
          <a:p>
            <a:pPr eaLnBrk="1" hangingPunct="1">
              <a:spcBef>
                <a:spcPct val="0"/>
              </a:spcBef>
              <a:buFontTx/>
              <a:buNone/>
            </a:pPr>
            <a:r>
              <a:rPr lang="ru-RU" altLang="ru-RU" sz="1400">
                <a:latin typeface="Arial" panose="020B0604020202020204" pitchFamily="34" charset="0"/>
                <a:cs typeface="Arial" panose="020B0604020202020204" pitchFamily="34" charset="0"/>
              </a:rPr>
              <a:t>41.</a:t>
            </a:r>
            <a:r>
              <a:rPr lang="en-US" altLang="ru-RU" sz="1400">
                <a:latin typeface="Arial" panose="020B0604020202020204" pitchFamily="34" charset="0"/>
                <a:cs typeface="Arial" panose="020B0604020202020204" pitchFamily="34" charset="0"/>
              </a:rPr>
              <a:t>http://www.pmtoday.ru/project-management/planning/art-of-project-scheduling.html</a:t>
            </a:r>
            <a:endParaRPr lang="ru-RU" altLang="ru-RU" sz="1400">
              <a:latin typeface="Arial" panose="020B0604020202020204" pitchFamily="34" charset="0"/>
              <a:cs typeface="Arial" panose="020B0604020202020204" pitchFamily="34" charset="0"/>
            </a:endParaRPr>
          </a:p>
          <a:p>
            <a:pPr eaLnBrk="1" hangingPunct="1">
              <a:spcBef>
                <a:spcPct val="0"/>
              </a:spcBef>
              <a:buFontTx/>
              <a:buNone/>
            </a:pPr>
            <a:r>
              <a:rPr lang="ru-RU" altLang="ru-RU" sz="1400">
                <a:latin typeface="Arial" panose="020B0604020202020204" pitchFamily="34" charset="0"/>
                <a:cs typeface="Arial" panose="020B0604020202020204" pitchFamily="34" charset="0"/>
              </a:rPr>
              <a:t>42.http://www.m-economy.ru/art.php3?artid=18345</a:t>
            </a:r>
          </a:p>
          <a:p>
            <a:pPr eaLnBrk="1" hangingPunct="1">
              <a:spcBef>
                <a:spcPct val="0"/>
              </a:spcBef>
              <a:buFontTx/>
              <a:buNone/>
            </a:pPr>
            <a:r>
              <a:rPr lang="ru-RU" altLang="ru-RU" sz="1400">
                <a:latin typeface="Arial" panose="020B0604020202020204" pitchFamily="34" charset="0"/>
                <a:cs typeface="Arial" panose="020B0604020202020204" pitchFamily="34" charset="0"/>
              </a:rPr>
              <a:t>43.http://vestnik-eu24h.ru/V_Primorske_Lenoblast_budet_postroen_neftepererabatyivayuschiy_zavod_moschnostyu_7_millionov_tonn_v_god</a:t>
            </a:r>
          </a:p>
          <a:p>
            <a:pPr eaLnBrk="1" hangingPunct="1">
              <a:spcBef>
                <a:spcPct val="0"/>
              </a:spcBef>
              <a:buFontTx/>
              <a:buNone/>
            </a:pPr>
            <a:r>
              <a:rPr lang="ru-RU" altLang="ru-RU" sz="1400">
                <a:latin typeface="Arial" panose="020B0604020202020204" pitchFamily="34" charset="0"/>
                <a:cs typeface="Arial" panose="020B0604020202020204" pitchFamily="34" charset="0"/>
              </a:rPr>
              <a:t>44.http://www.baltfriends.ru/pub_local</a:t>
            </a:r>
            <a:endParaRPr lang="ru-RU" altLang="ru-RU" sz="1400">
              <a:latin typeface="Georgia" panose="02040502050405020303" pitchFamily="18"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18C006D-0AEA-4743-BEBF-071F319DD0DA}"/>
              </a:ext>
            </a:extLst>
          </p:cNvPr>
          <p:cNvSpPr>
            <a:spLocks noGrp="1" noChangeArrowheads="1"/>
          </p:cNvSpPr>
          <p:nvPr>
            <p:ph type="title"/>
          </p:nvPr>
        </p:nvSpPr>
        <p:spPr>
          <a:xfrm>
            <a:off x="468313" y="188913"/>
            <a:ext cx="8229600" cy="1096962"/>
          </a:xfrm>
        </p:spPr>
        <p:txBody>
          <a:bodyPr/>
          <a:lstStyle/>
          <a:p>
            <a:r>
              <a:rPr lang="ru-RU" altLang="ru-RU" sz="2400" b="1">
                <a:latin typeface="Arial Black" panose="020B0A04020102020204" pitchFamily="34" charset="0"/>
              </a:rPr>
              <a:t>Расчет сетевого графика аналитическим методом</a:t>
            </a:r>
            <a:endParaRPr lang="ru-RU" altLang="ru-RU" sz="4000">
              <a:latin typeface="Arial Black" panose="020B0A04020102020204" pitchFamily="34" charset="0"/>
            </a:endParaRPr>
          </a:p>
        </p:txBody>
      </p:sp>
      <p:sp>
        <p:nvSpPr>
          <p:cNvPr id="64515" name="Rectangle 3">
            <a:extLst>
              <a:ext uri="{FF2B5EF4-FFF2-40B4-BE49-F238E27FC236}">
                <a16:creationId xmlns:a16="http://schemas.microsoft.com/office/drawing/2014/main" id="{C88E0909-6DA9-4B90-A22E-247E0861B212}"/>
              </a:ext>
            </a:extLst>
          </p:cNvPr>
          <p:cNvSpPr>
            <a:spLocks noGrp="1" noChangeArrowheads="1"/>
          </p:cNvSpPr>
          <p:nvPr>
            <p:ph idx="1"/>
          </p:nvPr>
        </p:nvSpPr>
        <p:spPr>
          <a:xfrm>
            <a:off x="714375" y="1600200"/>
            <a:ext cx="7972425" cy="4525963"/>
          </a:xfrm>
        </p:spPr>
        <p:txBody>
          <a:bodyPr/>
          <a:lstStyle/>
          <a:p>
            <a:pPr>
              <a:buFont typeface="Constantia" panose="02030602050306030303" pitchFamily="18" charset="0"/>
              <a:buAutoNum type="arabicPeriod"/>
            </a:pP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р.о.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р.н.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endParaRPr lang="ru-RU" altLang="ru-RU" sz="2800" i="1">
              <a:latin typeface="Arial" panose="020B0604020202020204" pitchFamily="34" charset="0"/>
              <a:cs typeface="Arial" panose="020B0604020202020204" pitchFamily="34" charset="0"/>
            </a:endParaRPr>
          </a:p>
          <a:p>
            <a:pPr>
              <a:buFont typeface="Constantia" panose="02030602050306030303" pitchFamily="18" charset="0"/>
              <a:buAutoNum type="arabicPeriod"/>
            </a:pPr>
            <a:r>
              <a:rPr lang="ru-RU" altLang="ru-RU" sz="2800" i="1">
                <a:latin typeface="Arial" panose="020B0604020202020204" pitchFamily="34" charset="0"/>
                <a:cs typeface="Arial" panose="020B0604020202020204" pitchFamily="34" charset="0"/>
              </a:rPr>
              <a:t>Т</a:t>
            </a:r>
            <a:r>
              <a:rPr lang="en-US" altLang="ru-RU" sz="2800" i="1">
                <a:latin typeface="Arial" panose="020B0604020202020204" pitchFamily="34" charset="0"/>
                <a:cs typeface="Arial" panose="020B0604020202020204" pitchFamily="34" charset="0"/>
              </a:rPr>
              <a: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п.н.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п.о.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endParaRPr lang="ru-RU" altLang="ru-RU" sz="2800" i="1">
              <a:latin typeface="Arial" panose="020B0604020202020204" pitchFamily="34" charset="0"/>
              <a:cs typeface="Arial" panose="020B0604020202020204" pitchFamily="34" charset="0"/>
            </a:endParaRPr>
          </a:p>
          <a:p>
            <a:pPr>
              <a:buFont typeface="Constantia" panose="02030602050306030303" pitchFamily="18" charset="0"/>
              <a:buAutoNum type="arabicPeriod"/>
            </a:pPr>
            <a:endParaRPr lang="ru-RU" altLang="ru-RU" sz="2800" i="1">
              <a:latin typeface="Arial" panose="020B0604020202020204" pitchFamily="34" charset="0"/>
              <a:cs typeface="Arial" panose="020B0604020202020204" pitchFamily="34" charset="0"/>
            </a:endParaRPr>
          </a:p>
          <a:p>
            <a:pPr>
              <a:buFont typeface="Constantia" panose="02030602050306030303" pitchFamily="18" charset="0"/>
              <a:buAutoNum type="arabicPeriod"/>
            </a:pPr>
            <a:r>
              <a:rPr lang="en-US" altLang="ru-RU" sz="2800" i="1">
                <a:latin typeface="Arial" panose="020B0604020202020204" pitchFamily="34" charset="0"/>
                <a:cs typeface="Arial" panose="020B0604020202020204" pitchFamily="34" charset="0"/>
              </a:rPr>
              <a:t>Ri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  = Т</a:t>
            </a:r>
            <a:r>
              <a:rPr lang="en-US" altLang="ru-RU" sz="2800" i="1">
                <a:latin typeface="Arial" panose="020B0604020202020204" pitchFamily="34" charset="0"/>
                <a:cs typeface="Arial" panose="020B0604020202020204" pitchFamily="34" charset="0"/>
              </a:rPr>
              <a: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п.н.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р.н.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п.о.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р.о,</a:t>
            </a:r>
          </a:p>
          <a:p>
            <a:pPr>
              <a:buFont typeface="Wingdings" panose="05000000000000000000" pitchFamily="2" charset="2"/>
              <a:buNone/>
            </a:pPr>
            <a:r>
              <a:rPr lang="ru-RU" altLang="ru-RU" sz="2800">
                <a:latin typeface="Arial" panose="020B0604020202020204" pitchFamily="34" charset="0"/>
                <a:cs typeface="Arial" panose="020B0604020202020204" pitchFamily="34" charset="0"/>
              </a:rPr>
              <a:t>или</a:t>
            </a:r>
            <a:r>
              <a:rPr lang="ru-RU" altLang="ru-RU" sz="2800" i="1">
                <a:latin typeface="Arial" panose="020B0604020202020204" pitchFamily="34" charset="0"/>
                <a:cs typeface="Arial" panose="020B0604020202020204" pitchFamily="34" charset="0"/>
              </a:rPr>
              <a:t> </a:t>
            </a:r>
            <a:r>
              <a:rPr lang="en-US" altLang="ru-RU" sz="2800" i="1">
                <a:latin typeface="Arial" panose="020B0604020202020204" pitchFamily="34" charset="0"/>
                <a:cs typeface="Arial" panose="020B0604020202020204" pitchFamily="34" charset="0"/>
              </a:rPr>
              <a:t>Ri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п.о.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р.н.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endParaRPr lang="ru-RU" altLang="ru-RU" sz="2800" i="1">
              <a:latin typeface="Arial" panose="020B0604020202020204" pitchFamily="34" charset="0"/>
              <a:cs typeface="Arial" panose="020B0604020202020204" pitchFamily="34" charset="0"/>
            </a:endParaRPr>
          </a:p>
          <a:p>
            <a:pPr>
              <a:buFont typeface="Wingdings" panose="05000000000000000000" pitchFamily="2" charset="2"/>
              <a:buNone/>
            </a:pPr>
            <a:r>
              <a:rPr lang="ru-RU" altLang="ru-RU" sz="2800" i="1">
                <a:latin typeface="Arial" panose="020B0604020202020204" pitchFamily="34" charset="0"/>
                <a:cs typeface="Arial" panose="020B0604020202020204" pitchFamily="34" charset="0"/>
              </a:rPr>
              <a:t>4. </a:t>
            </a:r>
            <a:r>
              <a:rPr lang="en-US" altLang="ru-RU" sz="2800" i="1">
                <a:latin typeface="Arial" panose="020B0604020202020204" pitchFamily="34" charset="0"/>
                <a:cs typeface="Arial" panose="020B0604020202020204" pitchFamily="34" charset="0"/>
              </a:rPr>
              <a:t>ri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 = </a:t>
            </a:r>
            <a:r>
              <a:rPr lang="en-US" altLang="ru-RU" sz="2800" i="1">
                <a:latin typeface="Arial" panose="020B0604020202020204" pitchFamily="34" charset="0"/>
                <a:cs typeface="Arial" panose="020B0604020202020204" pitchFamily="34" charset="0"/>
              </a:rPr>
              <a:t>Tj</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k</a:t>
            </a:r>
            <a:r>
              <a:rPr lang="ru-RU" altLang="ru-RU" sz="2800" i="1">
                <a:latin typeface="Arial" panose="020B0604020202020204" pitchFamily="34" charset="0"/>
                <a:cs typeface="Arial" panose="020B0604020202020204" pitchFamily="34" charset="0"/>
              </a:rPr>
              <a:t>р.н. – </a:t>
            </a:r>
            <a:r>
              <a:rPr lang="en-US" altLang="ru-RU" sz="2800" i="1">
                <a:latin typeface="Arial" panose="020B0604020202020204" pitchFamily="34" charset="0"/>
                <a:cs typeface="Arial" panose="020B0604020202020204" pitchFamily="34" charset="0"/>
              </a:rPr>
              <a:t>Ti</a:t>
            </a:r>
            <a:r>
              <a:rPr lang="ru-RU" altLang="ru-RU" sz="2800" i="1">
                <a:latin typeface="Arial" panose="020B0604020202020204" pitchFamily="34" charset="0"/>
                <a:cs typeface="Arial" panose="020B0604020202020204" pitchFamily="34" charset="0"/>
              </a:rPr>
              <a:t>-</a:t>
            </a:r>
            <a:r>
              <a:rPr lang="en-US" altLang="ru-RU" sz="2800" i="1">
                <a:latin typeface="Arial" panose="020B0604020202020204" pitchFamily="34" charset="0"/>
                <a:cs typeface="Arial" panose="020B0604020202020204" pitchFamily="34" charset="0"/>
              </a:rPr>
              <a:t>j</a:t>
            </a:r>
            <a:r>
              <a:rPr lang="ru-RU" altLang="ru-RU" sz="2800" i="1">
                <a:latin typeface="Arial" panose="020B0604020202020204" pitchFamily="34" charset="0"/>
                <a:cs typeface="Arial" panose="020B0604020202020204" pitchFamily="34" charset="0"/>
              </a:rPr>
              <a:t>р.о. </a:t>
            </a:r>
          </a:p>
        </p:txBody>
      </p:sp>
      <p:sp>
        <p:nvSpPr>
          <p:cNvPr id="64516" name="Номер слайда 1">
            <a:extLst>
              <a:ext uri="{FF2B5EF4-FFF2-40B4-BE49-F238E27FC236}">
                <a16:creationId xmlns:a16="http://schemas.microsoft.com/office/drawing/2014/main" id="{696421BD-8367-4674-A25D-49001D63B238}"/>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4D1F94D4-5DAA-4A61-9AA0-0CB7151F9A35}" type="slidenum">
              <a:rPr lang="ru-RU" altLang="ru-RU" sz="1200">
                <a:solidFill>
                  <a:srgbClr val="898989"/>
                </a:solidFill>
                <a:latin typeface="Arial" panose="020B0604020202020204" pitchFamily="34" charset="0"/>
              </a:rPr>
              <a:pPr eaLnBrk="1" hangingPunct="1">
                <a:spcBef>
                  <a:spcPct val="0"/>
                </a:spcBef>
                <a:buFontTx/>
                <a:buNone/>
              </a:pPr>
              <a:t>50</a:t>
            </a:fld>
            <a:endParaRPr lang="ru-RU" altLang="ru-RU" sz="1200">
              <a:solidFill>
                <a:srgbClr val="898989"/>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a:extLst>
              <a:ext uri="{FF2B5EF4-FFF2-40B4-BE49-F238E27FC236}">
                <a16:creationId xmlns:a16="http://schemas.microsoft.com/office/drawing/2014/main" id="{4CE91216-42E2-4C79-B13C-F04084615AC7}"/>
              </a:ext>
            </a:extLst>
          </p:cNvPr>
          <p:cNvSpPr>
            <a:spLocks noGrp="1" noChangeArrowheads="1"/>
          </p:cNvSpPr>
          <p:nvPr>
            <p:ph type="title"/>
          </p:nvPr>
        </p:nvSpPr>
        <p:spPr>
          <a:xfrm>
            <a:off x="214313" y="142875"/>
            <a:ext cx="8715375" cy="796925"/>
          </a:xfrm>
        </p:spPr>
        <p:txBody>
          <a:bodyPr/>
          <a:lstStyle/>
          <a:p>
            <a:r>
              <a:rPr lang="ru-RU" altLang="ru-RU" sz="2400" b="1">
                <a:latin typeface="Arial Black" panose="020B0A04020102020204" pitchFamily="34" charset="0"/>
              </a:rPr>
              <a:t>Расчет сетевого графика методом потенциалов</a:t>
            </a:r>
            <a:endParaRPr lang="ru-RU" altLang="ru-RU" sz="2400">
              <a:latin typeface="Arial Black" panose="020B0A04020102020204" pitchFamily="34" charset="0"/>
            </a:endParaRPr>
          </a:p>
        </p:txBody>
      </p:sp>
      <p:sp>
        <p:nvSpPr>
          <p:cNvPr id="65539" name="Номер слайда 2">
            <a:extLst>
              <a:ext uri="{FF2B5EF4-FFF2-40B4-BE49-F238E27FC236}">
                <a16:creationId xmlns:a16="http://schemas.microsoft.com/office/drawing/2014/main" id="{FCA323E7-2528-40CF-BC45-EF182EB3693F}"/>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934C2CB5-5394-4B6C-A127-890E07E0F6E3}" type="slidenum">
              <a:rPr lang="ru-RU" altLang="ru-RU" sz="1200">
                <a:solidFill>
                  <a:srgbClr val="898989"/>
                </a:solidFill>
                <a:latin typeface="Arial" panose="020B0604020202020204" pitchFamily="34" charset="0"/>
              </a:rPr>
              <a:pPr eaLnBrk="1" hangingPunct="1">
                <a:spcBef>
                  <a:spcPct val="0"/>
                </a:spcBef>
                <a:buFontTx/>
                <a:buNone/>
              </a:pPr>
              <a:t>51</a:t>
            </a:fld>
            <a:endParaRPr lang="ru-RU" altLang="ru-RU" sz="1200">
              <a:solidFill>
                <a:srgbClr val="898989"/>
              </a:solidFill>
              <a:latin typeface="Arial" panose="020B0604020202020204" pitchFamily="34" charset="0"/>
            </a:endParaRPr>
          </a:p>
        </p:txBody>
      </p:sp>
      <p:pic>
        <p:nvPicPr>
          <p:cNvPr id="65540" name="Рисунок 49">
            <a:extLst>
              <a:ext uri="{FF2B5EF4-FFF2-40B4-BE49-F238E27FC236}">
                <a16:creationId xmlns:a16="http://schemas.microsoft.com/office/drawing/2014/main" id="{E5FA06A1-52F3-4296-9414-41616A726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1071563"/>
            <a:ext cx="41814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a:extLst>
              <a:ext uri="{FF2B5EF4-FFF2-40B4-BE49-F238E27FC236}">
                <a16:creationId xmlns:a16="http://schemas.microsoft.com/office/drawing/2014/main" id="{6A47A0A2-7F6D-410E-8527-9EB14B4A2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785938"/>
            <a:ext cx="47148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a:extLst>
              <a:ext uri="{FF2B5EF4-FFF2-40B4-BE49-F238E27FC236}">
                <a16:creationId xmlns:a16="http://schemas.microsoft.com/office/drawing/2014/main" id="{23ED57C7-0A7C-4BC7-B410-6028F5CB5890}"/>
              </a:ext>
            </a:extLst>
          </p:cNvPr>
          <p:cNvSpPr>
            <a:spLocks noGrp="1"/>
          </p:cNvSpPr>
          <p:nvPr>
            <p:ph type="title"/>
          </p:nvPr>
        </p:nvSpPr>
        <p:spPr>
          <a:xfrm>
            <a:off x="357188" y="428625"/>
            <a:ext cx="3643312" cy="1071563"/>
          </a:xfrm>
        </p:spPr>
        <p:txBody>
          <a:bodyPr rtlCol="0">
            <a:normAutofit fontScale="90000"/>
          </a:bodyPr>
          <a:lstStyle/>
          <a:p>
            <a:pPr fontAlgn="auto">
              <a:spcAft>
                <a:spcPts val="0"/>
              </a:spcAft>
              <a:defRPr/>
            </a:pPr>
            <a:r>
              <a:rPr lang="ru-RU" altLang="ru-RU" sz="2400" b="1">
                <a:latin typeface="Arial Black" panose="020B0A04020102020204" pitchFamily="34" charset="0"/>
              </a:rPr>
              <a:t>Расчет сетевого графика секторным методом</a:t>
            </a:r>
            <a:endParaRPr lang="ru-RU" altLang="ru-RU" sz="2400">
              <a:latin typeface="Arial Black" panose="020B0A04020102020204" pitchFamily="34" charset="0"/>
            </a:endParaRPr>
          </a:p>
        </p:txBody>
      </p:sp>
      <p:sp>
        <p:nvSpPr>
          <p:cNvPr id="66563" name="Номер слайда 2">
            <a:extLst>
              <a:ext uri="{FF2B5EF4-FFF2-40B4-BE49-F238E27FC236}">
                <a16:creationId xmlns:a16="http://schemas.microsoft.com/office/drawing/2014/main" id="{0651DC2D-1B50-4518-823B-39010263A680}"/>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407AC17C-0119-4F5C-B64F-350C3C12403E}" type="slidenum">
              <a:rPr lang="ru-RU" altLang="ru-RU" sz="1200">
                <a:solidFill>
                  <a:srgbClr val="898989"/>
                </a:solidFill>
                <a:latin typeface="Arial" panose="020B0604020202020204" pitchFamily="34" charset="0"/>
              </a:rPr>
              <a:pPr eaLnBrk="1" hangingPunct="1">
                <a:spcBef>
                  <a:spcPct val="0"/>
                </a:spcBef>
                <a:buFontTx/>
                <a:buNone/>
              </a:pPr>
              <a:t>52</a:t>
            </a:fld>
            <a:endParaRPr lang="ru-RU" altLang="ru-RU" sz="1200">
              <a:solidFill>
                <a:srgbClr val="898989"/>
              </a:solidFill>
              <a:latin typeface="Arial" panose="020B0604020202020204" pitchFamily="34" charset="0"/>
            </a:endParaRPr>
          </a:p>
        </p:txBody>
      </p:sp>
      <p:pic>
        <p:nvPicPr>
          <p:cNvPr id="66564" name="Picture 4">
            <a:extLst>
              <a:ext uri="{FF2B5EF4-FFF2-40B4-BE49-F238E27FC236}">
                <a16:creationId xmlns:a16="http://schemas.microsoft.com/office/drawing/2014/main" id="{5BA6643C-58F3-4D66-9828-52BC2BF39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071813"/>
            <a:ext cx="40719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Прямоугольник 5">
            <a:extLst>
              <a:ext uri="{FF2B5EF4-FFF2-40B4-BE49-F238E27FC236}">
                <a16:creationId xmlns:a16="http://schemas.microsoft.com/office/drawing/2014/main" id="{62F9D4BB-54C6-49A5-A687-CB8B3A3D6F4E}"/>
              </a:ext>
            </a:extLst>
          </p:cNvPr>
          <p:cNvSpPr>
            <a:spLocks noChangeArrowheads="1"/>
          </p:cNvSpPr>
          <p:nvPr/>
        </p:nvSpPr>
        <p:spPr bwMode="auto">
          <a:xfrm>
            <a:off x="4286250" y="142875"/>
            <a:ext cx="4643438"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100">
                <a:latin typeface="Arial" panose="020B0604020202020204" pitchFamily="34" charset="0"/>
              </a:rPr>
              <a:t>У исходного события под чертой (в знаменателе) ставят нуль. </a:t>
            </a:r>
          </a:p>
          <a:p>
            <a:pPr eaLnBrk="1" hangingPunct="1">
              <a:spcBef>
                <a:spcPct val="0"/>
              </a:spcBef>
              <a:buFontTx/>
              <a:buNone/>
            </a:pPr>
            <a:r>
              <a:rPr lang="ru-RU" altLang="ru-RU" sz="1100">
                <a:latin typeface="Arial" panose="020B0604020202020204" pitchFamily="34" charset="0"/>
              </a:rPr>
              <a:t>Для каждого следующего события в знаменателе записы­вают число, равное сумме значения раннего срока свер­шения предыдущего события и продолжительности ра­боты. Так, для события 2 записывают 2 (0+2=2), для со­бытия 4 записываем 8 (2+6=8) и т. д.</a:t>
            </a:r>
          </a:p>
          <a:p>
            <a:pPr eaLnBrk="1" hangingPunct="1">
              <a:spcBef>
                <a:spcPct val="0"/>
              </a:spcBef>
              <a:buFontTx/>
              <a:buNone/>
            </a:pPr>
            <a:r>
              <a:rPr lang="ru-RU" altLang="ru-RU" sz="1100">
                <a:latin typeface="Arial" panose="020B0604020202020204" pitchFamily="34" charset="0"/>
              </a:rPr>
              <a:t>Если в событие входят две работы или больше, то рассчитывают значение каждой из них, записывая над стрелкой, но в знаменатель переносят только максимальное значение  из всех полученных. Например, в событие 5 входят работы 2-5 и 2-3 (через зависимость). Первый путь дает значение 2 + 3 = 5, второй-2 + 5 = 7. Принимают максимальное = 7 и записывают в знаменатель. В событие 11 входят  4 работы, но из них записывают максимальное значение 39.   </a:t>
            </a:r>
          </a:p>
          <a:p>
            <a:pPr eaLnBrk="1" hangingPunct="1">
              <a:spcBef>
                <a:spcPct val="0"/>
              </a:spcBef>
              <a:buFontTx/>
              <a:buNone/>
            </a:pPr>
            <a:r>
              <a:rPr lang="ru-RU" altLang="ru-RU" sz="1100">
                <a:latin typeface="Arial" panose="020B0604020202020204" pitchFamily="34" charset="0"/>
              </a:rPr>
              <a:t>В завершающем событии значение, вписанное в знамена­тель, определяющее длину критического пути, переносят над чертой (в числитель).</a:t>
            </a:r>
          </a:p>
          <a:p>
            <a:pPr eaLnBrk="1" hangingPunct="1">
              <a:spcBef>
                <a:spcPct val="0"/>
              </a:spcBef>
              <a:buFontTx/>
              <a:buNone/>
            </a:pPr>
            <a:r>
              <a:rPr lang="ru-RU" altLang="ru-RU" sz="1100">
                <a:latin typeface="Arial" panose="020B0604020202020204" pitchFamily="34" charset="0"/>
              </a:rPr>
              <a:t>Значение числителей определяют, ведя расчет от завершающего события к исходному, вычитая из значения поздних сроков свершения конечного события продолжительность предшествующих им работ. В отличие от расчета ранних сроков (знаменатель), если из события выходят две работы или более, принимают не максимальное, а минимальное значение. Например, из события 7 выходят две работы со значе­ниями 17 и 32; принимают минимальное = 17.</a:t>
            </a:r>
          </a:p>
          <a:p>
            <a:pPr eaLnBrk="1" hangingPunct="1">
              <a:spcBef>
                <a:spcPct val="0"/>
              </a:spcBef>
              <a:buFontTx/>
              <a:buNone/>
            </a:pPr>
            <a:r>
              <a:rPr lang="ru-RU" altLang="ru-RU" sz="1100">
                <a:latin typeface="Arial" panose="020B0604020202020204" pitchFamily="34" charset="0"/>
              </a:rPr>
              <a:t>Критический  путь проходит через события, в которых значения в числителе и знаменателе совпадают. Полный и частный резерв времени для работ критического пути равен нулю.</a:t>
            </a:r>
          </a:p>
          <a:p>
            <a:pPr eaLnBrk="1" hangingPunct="1">
              <a:spcBef>
                <a:spcPct val="0"/>
              </a:spcBef>
              <a:buFontTx/>
              <a:buNone/>
            </a:pPr>
            <a:r>
              <a:rPr lang="ru-RU" altLang="ru-RU" sz="1100">
                <a:latin typeface="Arial" panose="020B0604020202020204" pitchFamily="34" charset="0"/>
              </a:rPr>
              <a:t> Общий резерв времени для любой работы определяют вычитанием из значений числителя (конечного события данной работы) суммы значений знаменателя (начального события данной работы)  и ее продолжительности. Так, для работы 9-10 полный резерв  равен 34 (числитель конечного события) - 21 (знаменатель начального события) - 4 (продолжительность работы) = 9. Резерв времени события равен разности значений числителя   и   знаменателя.   Соответственно   для события 10 полный резерв равен 34 (числитель) – 25 (знаменатель) = 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5">
            <a:extLst>
              <a:ext uri="{FF2B5EF4-FFF2-40B4-BE49-F238E27FC236}">
                <a16:creationId xmlns:a16="http://schemas.microsoft.com/office/drawing/2014/main" id="{A5E25710-01BB-4DCD-8EDA-D5D0AE868BE1}"/>
              </a:ext>
            </a:extLst>
          </p:cNvPr>
          <p:cNvSpPr>
            <a:spLocks noGrp="1" noChangeArrowheads="1"/>
          </p:cNvSpPr>
          <p:nvPr>
            <p:ph type="title"/>
          </p:nvPr>
        </p:nvSpPr>
        <p:spPr>
          <a:xfrm>
            <a:off x="214313" y="214313"/>
            <a:ext cx="2752725" cy="3868737"/>
          </a:xfrm>
        </p:spPr>
        <p:txBody>
          <a:bodyPr/>
          <a:lstStyle/>
          <a:p>
            <a:r>
              <a:rPr lang="ru-RU" altLang="ru-RU" sz="2400" b="1">
                <a:latin typeface="Arial Black" panose="020B0A04020102020204" pitchFamily="34" charset="0"/>
              </a:rPr>
              <a:t>Расчет отдельных параметров сетевого графика</a:t>
            </a:r>
            <a:endParaRPr lang="ru-RU" altLang="ru-RU" sz="2400">
              <a:latin typeface="Arial Black" panose="020B0A04020102020204" pitchFamily="34" charset="0"/>
            </a:endParaRPr>
          </a:p>
        </p:txBody>
      </p:sp>
      <p:sp>
        <p:nvSpPr>
          <p:cNvPr id="67587" name="Номер слайда 4">
            <a:extLst>
              <a:ext uri="{FF2B5EF4-FFF2-40B4-BE49-F238E27FC236}">
                <a16:creationId xmlns:a16="http://schemas.microsoft.com/office/drawing/2014/main" id="{4D0C690F-C37F-4D8C-A83B-4C5EE7A2D883}"/>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D3F64A15-ED3C-4969-A523-B1D9B5ED88DE}" type="slidenum">
              <a:rPr lang="ru-RU" altLang="ru-RU" sz="1200">
                <a:solidFill>
                  <a:srgbClr val="898989"/>
                </a:solidFill>
                <a:latin typeface="Arial" panose="020B0604020202020204" pitchFamily="34" charset="0"/>
              </a:rPr>
              <a:pPr eaLnBrk="1" hangingPunct="1">
                <a:spcBef>
                  <a:spcPct val="0"/>
                </a:spcBef>
                <a:buFontTx/>
                <a:buNone/>
              </a:pPr>
              <a:t>53</a:t>
            </a:fld>
            <a:endParaRPr lang="ru-RU" altLang="ru-RU" sz="1200">
              <a:solidFill>
                <a:srgbClr val="898989"/>
              </a:solidFill>
              <a:latin typeface="Arial" panose="020B0604020202020204" pitchFamily="34" charset="0"/>
            </a:endParaRPr>
          </a:p>
        </p:txBody>
      </p:sp>
      <p:pic>
        <p:nvPicPr>
          <p:cNvPr id="67588" name="Picture 3">
            <a:extLst>
              <a:ext uri="{FF2B5EF4-FFF2-40B4-BE49-F238E27FC236}">
                <a16:creationId xmlns:a16="http://schemas.microsoft.com/office/drawing/2014/main" id="{96AFDCDE-7683-40FA-8F02-A03AE01D0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14313"/>
            <a:ext cx="585787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a:extLst>
              <a:ext uri="{FF2B5EF4-FFF2-40B4-BE49-F238E27FC236}">
                <a16:creationId xmlns:a16="http://schemas.microsoft.com/office/drawing/2014/main" id="{0B91970E-1906-4CE6-A783-FB3EF49E7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5857875"/>
            <a:ext cx="8286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3">
            <a:extLst>
              <a:ext uri="{FF2B5EF4-FFF2-40B4-BE49-F238E27FC236}">
                <a16:creationId xmlns:a16="http://schemas.microsoft.com/office/drawing/2014/main" id="{34E708BE-7445-4CDE-82A4-3EA53DC45806}"/>
              </a:ext>
            </a:extLst>
          </p:cNvPr>
          <p:cNvSpPr txBox="1">
            <a:spLocks noChangeArrowheads="1"/>
          </p:cNvSpPr>
          <p:nvPr/>
        </p:nvSpPr>
        <p:spPr bwMode="auto">
          <a:xfrm>
            <a:off x="468313" y="857250"/>
            <a:ext cx="84248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Arial" panose="020B0604020202020204" pitchFamily="34" charset="0"/>
                <a:cs typeface="Arial" panose="020B0604020202020204" pitchFamily="34" charset="0"/>
              </a:rPr>
              <a:t>– это динамическая модель процесса выполнения комплекса работ, которая отражает технологическую взаимосвязь работ и их конечные цели.</a:t>
            </a:r>
          </a:p>
          <a:p>
            <a:pPr eaLnBrk="1" hangingPunct="1">
              <a:spcBef>
                <a:spcPct val="0"/>
              </a:spcBef>
              <a:buFontTx/>
              <a:buNone/>
            </a:pPr>
            <a:endParaRPr lang="ru-RU" altLang="ru-RU" sz="1800">
              <a:latin typeface="Arial" panose="020B0604020202020204" pitchFamily="34" charset="0"/>
              <a:cs typeface="Arial" panose="020B0604020202020204" pitchFamily="34" charset="0"/>
            </a:endParaRPr>
          </a:p>
          <a:p>
            <a:pPr eaLnBrk="1" hangingPunct="1">
              <a:spcBef>
                <a:spcPct val="0"/>
              </a:spcBef>
              <a:buFontTx/>
              <a:buNone/>
            </a:pPr>
            <a:r>
              <a:rPr lang="ru-RU" altLang="ru-RU" sz="1800">
                <a:latin typeface="Arial" panose="020B0604020202020204" pitchFamily="34" charset="0"/>
                <a:cs typeface="Arial" panose="020B0604020202020204" pitchFamily="34" charset="0"/>
              </a:rPr>
              <a:t>Сетевые графики (модели) являются специфической основой метода регулярного обеспечения руководителей разработок (строек, проектных, строительных организаций) информацией о ходе работ. Эта информация составляется на основе анализа сетевого графика и указывает критические и потенциально критические моменты в процессе выполнения разработок, а также их возможное воздействие на плановые сроки. </a:t>
            </a:r>
          </a:p>
        </p:txBody>
      </p:sp>
      <p:pic>
        <p:nvPicPr>
          <p:cNvPr id="68611" name="Picture 2" descr="Пример сетевой график строительства - примеры нормативных документов">
            <a:extLst>
              <a:ext uri="{FF2B5EF4-FFF2-40B4-BE49-F238E27FC236}">
                <a16:creationId xmlns:a16="http://schemas.microsoft.com/office/drawing/2014/main" id="{A38B3CAA-48E7-47FA-A822-95638A584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43288"/>
            <a:ext cx="8424862"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Прямоугольник 1">
            <a:extLst>
              <a:ext uri="{FF2B5EF4-FFF2-40B4-BE49-F238E27FC236}">
                <a16:creationId xmlns:a16="http://schemas.microsoft.com/office/drawing/2014/main" id="{376AA2BD-C6C2-4B9D-BC19-99A14D03C13A}"/>
              </a:ext>
            </a:extLst>
          </p:cNvPr>
          <p:cNvSpPr>
            <a:spLocks noChangeArrowheads="1"/>
          </p:cNvSpPr>
          <p:nvPr/>
        </p:nvSpPr>
        <p:spPr bwMode="auto">
          <a:xfrm>
            <a:off x="468313" y="384175"/>
            <a:ext cx="8424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2400" b="1">
                <a:solidFill>
                  <a:srgbClr val="000000"/>
                </a:solidFill>
                <a:latin typeface="Arial Black" panose="020B0A04020102020204" pitchFamily="34" charset="0"/>
                <a:cs typeface="Arial" panose="020B0604020202020204" pitchFamily="34" charset="0"/>
              </a:rPr>
              <a:t>Сетевая модель </a:t>
            </a:r>
            <a:endParaRPr lang="ru-RU" altLang="ru-RU" sz="2400">
              <a:latin typeface="Arial Black" panose="020B0A04020102020204" pitchFamily="34" charset="0"/>
              <a:cs typeface="Arial" panose="020B0604020202020204" pitchFamily="34" charset="0"/>
            </a:endParaRPr>
          </a:p>
        </p:txBody>
      </p:sp>
      <p:sp>
        <p:nvSpPr>
          <p:cNvPr id="68613" name="Номер слайда 5">
            <a:extLst>
              <a:ext uri="{FF2B5EF4-FFF2-40B4-BE49-F238E27FC236}">
                <a16:creationId xmlns:a16="http://schemas.microsoft.com/office/drawing/2014/main" id="{B021EF90-FE36-4435-B3C2-091593990046}"/>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20B4C0B3-6CAC-45DC-8532-A11F974D6EFD}" type="slidenum">
              <a:rPr lang="ru-RU" altLang="ru-RU" sz="1200">
                <a:solidFill>
                  <a:srgbClr val="898989"/>
                </a:solidFill>
                <a:latin typeface="Arial" panose="020B0604020202020204" pitchFamily="34" charset="0"/>
              </a:rPr>
              <a:pPr eaLnBrk="1" hangingPunct="1">
                <a:spcBef>
                  <a:spcPct val="0"/>
                </a:spcBef>
                <a:buFontTx/>
                <a:buNone/>
              </a:pPr>
              <a:t>54</a:t>
            </a:fld>
            <a:endParaRPr lang="ru-RU" altLang="ru-RU" sz="1200">
              <a:solidFill>
                <a:srgbClr val="898989"/>
              </a:solidFill>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a:extLst>
              <a:ext uri="{FF2B5EF4-FFF2-40B4-BE49-F238E27FC236}">
                <a16:creationId xmlns:a16="http://schemas.microsoft.com/office/drawing/2014/main" id="{8C9F84B2-D9F9-490B-A53D-703E4EEE450D}"/>
              </a:ext>
            </a:extLst>
          </p:cNvPr>
          <p:cNvSpPr>
            <a:spLocks noGrp="1" noChangeArrowheads="1"/>
          </p:cNvSpPr>
          <p:nvPr>
            <p:ph type="title"/>
          </p:nvPr>
        </p:nvSpPr>
        <p:spPr>
          <a:xfrm>
            <a:off x="7938" y="0"/>
            <a:ext cx="6651625" cy="1125538"/>
          </a:xfrm>
        </p:spPr>
        <p:txBody>
          <a:bodyPr/>
          <a:lstStyle/>
          <a:p>
            <a:r>
              <a:rPr lang="ru-RU" altLang="ru-RU" sz="2400" b="1">
                <a:latin typeface="Arial Black" panose="020B0A04020102020204" pitchFamily="34" charset="0"/>
                <a:cs typeface="Arial" panose="020B0604020202020204" pitchFamily="34" charset="0"/>
              </a:rPr>
              <a:t>Шаг 3.</a:t>
            </a:r>
            <a:r>
              <a:rPr lang="ru-RU" altLang="ru-RU" sz="2400">
                <a:latin typeface="Arial Black" panose="020B0A04020102020204" pitchFamily="34" charset="0"/>
                <a:cs typeface="Arial" panose="020B0604020202020204" pitchFamily="34" charset="0"/>
              </a:rPr>
              <a:t> Разработка идеального календарного графика работ.</a:t>
            </a:r>
          </a:p>
        </p:txBody>
      </p:sp>
      <p:sp>
        <p:nvSpPr>
          <p:cNvPr id="69635" name="Содержимое 2">
            <a:extLst>
              <a:ext uri="{FF2B5EF4-FFF2-40B4-BE49-F238E27FC236}">
                <a16:creationId xmlns:a16="http://schemas.microsoft.com/office/drawing/2014/main" id="{B10F3EF4-B0BD-4AE7-BC83-E739E3BFFBD5}"/>
              </a:ext>
            </a:extLst>
          </p:cNvPr>
          <p:cNvSpPr>
            <a:spLocks noGrp="1" noChangeArrowheads="1"/>
          </p:cNvSpPr>
          <p:nvPr>
            <p:ph idx="1"/>
          </p:nvPr>
        </p:nvSpPr>
        <p:spPr>
          <a:xfrm>
            <a:off x="457200" y="1600200"/>
            <a:ext cx="8229600" cy="3341688"/>
          </a:xfrm>
        </p:spPr>
        <p:txBody>
          <a:bodyPr/>
          <a:lstStyle/>
          <a:p>
            <a:pPr>
              <a:buFont typeface="Arial" panose="020B0604020202020204" pitchFamily="34" charset="0"/>
              <a:buNone/>
            </a:pPr>
            <a:r>
              <a:rPr lang="ru-RU" altLang="ru-RU" sz="1600">
                <a:latin typeface="Arial" panose="020B0604020202020204" pitchFamily="34" charset="0"/>
                <a:cs typeface="Arial" panose="020B0604020202020204" pitchFamily="34" charset="0"/>
              </a:rPr>
              <a:t>После разработки сетевой модели проекта наступает этап построения «идеального» календарного графика работ, при построении которого менеджер проекта делает по каждой работе «идеальные» оценки длительности их выполнения. При определении «идеальных» оценок длительности работ пренебрегают ограничениями ресурсов и учитывают только технологические ограничения и нормативы. Результаты определения длительности работ вводят в сетевую модель и определяют общую продолжительность проекта.</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Имея сетевую модель, менеджер должен ее оптимизировать и уменьшить общую длительность проекта. Это возможно за счет:</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 сокращения времени выполнения отдельных работ,</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 организации их параллельного выполнения, </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 устранения временных разрывов.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a:extLst>
              <a:ext uri="{FF2B5EF4-FFF2-40B4-BE49-F238E27FC236}">
                <a16:creationId xmlns:a16="http://schemas.microsoft.com/office/drawing/2014/main" id="{6F458B04-ABFA-4024-B41A-55D4D84EDC88}"/>
              </a:ext>
            </a:extLst>
          </p:cNvPr>
          <p:cNvSpPr>
            <a:spLocks noGrp="1"/>
          </p:cNvSpPr>
          <p:nvPr>
            <p:ph type="title"/>
          </p:nvPr>
        </p:nvSpPr>
        <p:spPr>
          <a:xfrm>
            <a:off x="7938" y="0"/>
            <a:ext cx="6651625" cy="1125538"/>
          </a:xfrm>
        </p:spPr>
        <p:txBody>
          <a:bodyPr rtlCol="0">
            <a:normAutofit fontScale="90000"/>
          </a:bodyPr>
          <a:lstStyle/>
          <a:p>
            <a:pPr fontAlgn="auto">
              <a:spcAft>
                <a:spcPts val="0"/>
              </a:spcAft>
              <a:defRPr/>
            </a:pPr>
            <a:r>
              <a:rPr lang="ru-RU" altLang="ru-RU" sz="2400">
                <a:latin typeface="Arial Black" panose="020B0A04020102020204" pitchFamily="34" charset="0"/>
              </a:rPr>
              <a:t>Входные и выходные данные для выполнения расчета по методу критического пути (МКП)</a:t>
            </a:r>
          </a:p>
        </p:txBody>
      </p:sp>
      <p:graphicFrame>
        <p:nvGraphicFramePr>
          <p:cNvPr id="4" name="Объект 3">
            <a:extLst>
              <a:ext uri="{FF2B5EF4-FFF2-40B4-BE49-F238E27FC236}">
                <a16:creationId xmlns:a16="http://schemas.microsoft.com/office/drawing/2014/main" id="{338F155F-AED8-446B-91E4-0809AA456DBF}"/>
              </a:ext>
            </a:extLst>
          </p:cNvPr>
          <p:cNvGraphicFramePr>
            <a:graphicFrameLocks noGrp="1"/>
          </p:cNvGraphicFramePr>
          <p:nvPr>
            <p:ph idx="1"/>
          </p:nvPr>
        </p:nvGraphicFramePr>
        <p:xfrm>
          <a:off x="250825" y="1557338"/>
          <a:ext cx="8713787" cy="5197476"/>
        </p:xfrm>
        <a:graphic>
          <a:graphicData uri="http://schemas.openxmlformats.org/drawingml/2006/table">
            <a:tbl>
              <a:tblPr firstRow="1" firstCol="1" bandRow="1">
                <a:tableStyleId>{5C22544A-7EE6-4342-B048-85BDC9FD1C3A}</a:tableStyleId>
              </a:tblPr>
              <a:tblGrid>
                <a:gridCol w="3055093">
                  <a:extLst>
                    <a:ext uri="{9D8B030D-6E8A-4147-A177-3AD203B41FA5}">
                      <a16:colId xmlns:a16="http://schemas.microsoft.com/office/drawing/2014/main" val="20000"/>
                    </a:ext>
                  </a:extLst>
                </a:gridCol>
                <a:gridCol w="2829347">
                  <a:extLst>
                    <a:ext uri="{9D8B030D-6E8A-4147-A177-3AD203B41FA5}">
                      <a16:colId xmlns:a16="http://schemas.microsoft.com/office/drawing/2014/main" val="20001"/>
                    </a:ext>
                  </a:extLst>
                </a:gridCol>
                <a:gridCol w="2829347">
                  <a:extLst>
                    <a:ext uri="{9D8B030D-6E8A-4147-A177-3AD203B41FA5}">
                      <a16:colId xmlns:a16="http://schemas.microsoft.com/office/drawing/2014/main" val="20002"/>
                    </a:ext>
                  </a:extLst>
                </a:gridCol>
              </a:tblGrid>
              <a:tr h="413184">
                <a:tc>
                  <a:txBody>
                    <a:bodyPr/>
                    <a:lstStyle/>
                    <a:p>
                      <a:pPr indent="180340" algn="l">
                        <a:lnSpc>
                          <a:spcPct val="130000"/>
                        </a:lnSpc>
                        <a:spcAft>
                          <a:spcPts val="0"/>
                        </a:spcAft>
                      </a:pPr>
                      <a:r>
                        <a:rPr lang="ru-RU" sz="1600" dirty="0">
                          <a:effectLst/>
                          <a:latin typeface="Arial" pitchFamily="34" charset="0"/>
                          <a:cs typeface="Arial" pitchFamily="34" charset="0"/>
                        </a:rPr>
                        <a:t>Тип данных</a:t>
                      </a:r>
                      <a:endParaRPr lang="ru-RU" sz="16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a:effectLst/>
                          <a:latin typeface="Arial" pitchFamily="34" charset="0"/>
                          <a:cs typeface="Arial" pitchFamily="34" charset="0"/>
                        </a:rPr>
                        <a:t>Прямой проход</a:t>
                      </a:r>
                      <a:endParaRPr lang="ru-RU" sz="160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a:effectLst/>
                          <a:latin typeface="Arial" pitchFamily="34" charset="0"/>
                          <a:cs typeface="Arial" pitchFamily="34" charset="0"/>
                        </a:rPr>
                        <a:t>Обратный проход</a:t>
                      </a:r>
                      <a:endParaRPr lang="ru-RU" sz="160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0"/>
                  </a:ext>
                </a:extLst>
              </a:tr>
              <a:tr h="413184">
                <a:tc>
                  <a:txBody>
                    <a:bodyPr/>
                    <a:lstStyle/>
                    <a:p>
                      <a:pPr indent="180340" algn="l">
                        <a:lnSpc>
                          <a:spcPct val="130000"/>
                        </a:lnSpc>
                        <a:spcAft>
                          <a:spcPts val="0"/>
                        </a:spcAft>
                      </a:pPr>
                      <a:r>
                        <a:rPr lang="ru-RU" sz="1600" dirty="0">
                          <a:effectLst/>
                          <a:latin typeface="Arial" pitchFamily="34" charset="0"/>
                          <a:cs typeface="Arial" pitchFamily="34" charset="0"/>
                        </a:rPr>
                        <a:t>Входные данные</a:t>
                      </a:r>
                      <a:endParaRPr lang="ru-RU" sz="16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dirty="0">
                          <a:effectLst/>
                          <a:latin typeface="Arial" pitchFamily="34" charset="0"/>
                          <a:cs typeface="Arial" pitchFamily="34" charset="0"/>
                        </a:rPr>
                        <a:t>Работы Предшественники</a:t>
                      </a:r>
                      <a:endParaRPr lang="ru-RU" sz="16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a:effectLst/>
                          <a:latin typeface="Arial" pitchFamily="34" charset="0"/>
                          <a:cs typeface="Arial" pitchFamily="34" charset="0"/>
                        </a:rPr>
                        <a:t>Работы Предшественники</a:t>
                      </a:r>
                      <a:endParaRPr lang="ru-RU" sz="160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1"/>
                  </a:ext>
                </a:extLst>
              </a:tr>
              <a:tr h="413184">
                <a:tc>
                  <a:txBody>
                    <a:bodyPr/>
                    <a:lstStyle/>
                    <a:p>
                      <a:pPr indent="180340" algn="l">
                        <a:lnSpc>
                          <a:spcPct val="130000"/>
                        </a:lnSpc>
                        <a:spcAft>
                          <a:spcPts val="0"/>
                        </a:spcAft>
                      </a:pPr>
                      <a:r>
                        <a:rPr lang="ru-RU" sz="1600" dirty="0">
                          <a:effectLst/>
                          <a:latin typeface="Arial" pitchFamily="34" charset="0"/>
                          <a:cs typeface="Arial" pitchFamily="34" charset="0"/>
                        </a:rPr>
                        <a:t>Продолжительности</a:t>
                      </a:r>
                      <a:endParaRPr lang="ru-RU" sz="16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dirty="0">
                          <a:effectLst/>
                          <a:latin typeface="Arial" pitchFamily="34" charset="0"/>
                          <a:cs typeface="Arial" pitchFamily="34" charset="0"/>
                        </a:rPr>
                        <a:t>Продолжительности</a:t>
                      </a:r>
                      <a:endParaRPr lang="ru-RU" sz="1600" dirty="0">
                        <a:effectLst/>
                        <a:latin typeface="Arial" pitchFamily="34" charset="0"/>
                        <a:ea typeface="Times New Roman"/>
                        <a:cs typeface="Arial" pitchFamily="34" charset="0"/>
                      </a:endParaRPr>
                    </a:p>
                  </a:txBody>
                  <a:tcPr marL="0" marR="0" marT="0" marB="0" anchor="ctr"/>
                </a:tc>
                <a:tc>
                  <a:txBody>
                    <a:bodyPr/>
                    <a:lstStyle/>
                    <a:p>
                      <a:pPr algn="l"/>
                      <a:endParaRPr lang="ru-RU" sz="1600">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2"/>
                  </a:ext>
                </a:extLst>
              </a:tr>
              <a:tr h="413184">
                <a:tc>
                  <a:txBody>
                    <a:bodyPr/>
                    <a:lstStyle/>
                    <a:p>
                      <a:pPr indent="180340" algn="l">
                        <a:lnSpc>
                          <a:spcPct val="130000"/>
                        </a:lnSpc>
                        <a:spcAft>
                          <a:spcPts val="0"/>
                        </a:spcAft>
                      </a:pPr>
                      <a:r>
                        <a:rPr lang="ru-RU" sz="1600" dirty="0">
                          <a:effectLst/>
                          <a:latin typeface="Arial" pitchFamily="34" charset="0"/>
                          <a:cs typeface="Arial" pitchFamily="34" charset="0"/>
                        </a:rPr>
                        <a:t>Начальная дата проекта</a:t>
                      </a:r>
                      <a:endParaRPr lang="ru-RU" sz="16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dirty="0">
                          <a:effectLst/>
                          <a:latin typeface="Arial" pitchFamily="34" charset="0"/>
                          <a:cs typeface="Arial" pitchFamily="34" charset="0"/>
                        </a:rPr>
                        <a:t>Конечная дата проекта</a:t>
                      </a:r>
                      <a:endParaRPr lang="ru-RU" sz="1600" dirty="0">
                        <a:effectLst/>
                        <a:latin typeface="Arial" pitchFamily="34" charset="0"/>
                        <a:ea typeface="Times New Roman"/>
                        <a:cs typeface="Arial" pitchFamily="34" charset="0"/>
                      </a:endParaRPr>
                    </a:p>
                  </a:txBody>
                  <a:tcPr marL="0" marR="0" marT="0" marB="0" anchor="ctr"/>
                </a:tc>
                <a:tc>
                  <a:txBody>
                    <a:bodyPr/>
                    <a:lstStyle/>
                    <a:p>
                      <a:pPr algn="l"/>
                      <a:endParaRPr lang="ru-RU" sz="1600">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3"/>
                  </a:ext>
                </a:extLst>
              </a:tr>
              <a:tr h="864588">
                <a:tc>
                  <a:txBody>
                    <a:bodyPr/>
                    <a:lstStyle/>
                    <a:p>
                      <a:pPr indent="180340" algn="l">
                        <a:lnSpc>
                          <a:spcPct val="130000"/>
                        </a:lnSpc>
                        <a:spcAft>
                          <a:spcPts val="0"/>
                        </a:spcAft>
                      </a:pPr>
                      <a:r>
                        <a:rPr lang="ru-RU" sz="1600">
                          <a:effectLst/>
                          <a:latin typeface="Arial" pitchFamily="34" charset="0"/>
                          <a:cs typeface="Arial" pitchFamily="34" charset="0"/>
                        </a:rPr>
                        <a:t>Выходные данные</a:t>
                      </a:r>
                      <a:endParaRPr lang="ru-RU" sz="160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dirty="0">
                          <a:effectLst/>
                          <a:latin typeface="Arial" pitchFamily="34" charset="0"/>
                          <a:cs typeface="Arial" pitchFamily="34" charset="0"/>
                        </a:rPr>
                        <a:t>Ранние даты начала и окончания - для всех работ.</a:t>
                      </a:r>
                      <a:endParaRPr lang="ru-RU" sz="1600" dirty="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dirty="0">
                          <a:effectLst/>
                          <a:latin typeface="Arial" pitchFamily="34" charset="0"/>
                          <a:cs typeface="Arial" pitchFamily="34" charset="0"/>
                        </a:rPr>
                        <a:t>Поздние даты начала и окончания - для всех работ.</a:t>
                      </a:r>
                      <a:endParaRPr lang="ru-RU" sz="1600" dirty="0">
                        <a:effectLst/>
                        <a:latin typeface="Arial" pitchFamily="34" charset="0"/>
                        <a:ea typeface="Times New Roman"/>
                        <a:cs typeface="Arial" pitchFamily="34" charset="0"/>
                      </a:endParaRPr>
                    </a:p>
                  </a:txBody>
                  <a:tcPr marL="0" marR="0" marT="0" marB="0" anchor="ctr"/>
                </a:tc>
                <a:extLst>
                  <a:ext uri="{0D108BD9-81ED-4DB2-BD59-A6C34878D82A}">
                    <a16:rowId xmlns:a16="http://schemas.microsoft.com/office/drawing/2014/main" val="10004"/>
                  </a:ext>
                </a:extLst>
              </a:tr>
              <a:tr h="864588">
                <a:tc>
                  <a:txBody>
                    <a:bodyPr/>
                    <a:lstStyle/>
                    <a:p>
                      <a:pPr indent="180340" algn="l">
                        <a:lnSpc>
                          <a:spcPct val="130000"/>
                        </a:lnSpc>
                        <a:spcAft>
                          <a:spcPts val="0"/>
                        </a:spcAft>
                      </a:pPr>
                      <a:r>
                        <a:rPr lang="ru-RU" sz="1600">
                          <a:effectLst/>
                          <a:latin typeface="Arial" pitchFamily="34" charset="0"/>
                          <a:cs typeface="Arial" pitchFamily="34" charset="0"/>
                        </a:rPr>
                        <a:t>Дата окончания проекта</a:t>
                      </a:r>
                      <a:endParaRPr lang="ru-RU" sz="1600">
                        <a:effectLst/>
                        <a:latin typeface="Arial" pitchFamily="34" charset="0"/>
                        <a:ea typeface="Times New Roman"/>
                        <a:cs typeface="Arial" pitchFamily="34" charset="0"/>
                      </a:endParaRPr>
                    </a:p>
                  </a:txBody>
                  <a:tcPr marL="0" marR="0" marT="0" marB="0" anchor="ctr"/>
                </a:tc>
                <a:tc>
                  <a:txBody>
                    <a:bodyPr/>
                    <a:lstStyle/>
                    <a:p>
                      <a:pPr indent="180340" algn="l">
                        <a:lnSpc>
                          <a:spcPct val="130000"/>
                        </a:lnSpc>
                        <a:spcAft>
                          <a:spcPts val="0"/>
                        </a:spcAft>
                      </a:pPr>
                      <a:r>
                        <a:rPr lang="ru-RU" sz="1600" dirty="0">
                          <a:effectLst/>
                          <a:latin typeface="Arial" pitchFamily="34" charset="0"/>
                          <a:cs typeface="Arial" pitchFamily="34" charset="0"/>
                        </a:rPr>
                        <a:t>Позднейшая дата начала проекта</a:t>
                      </a:r>
                      <a:endParaRPr lang="ru-RU" sz="1600" dirty="0">
                        <a:effectLst/>
                        <a:latin typeface="Arial" pitchFamily="34" charset="0"/>
                        <a:ea typeface="Times New Roman"/>
                        <a:cs typeface="Arial" pitchFamily="34" charset="0"/>
                      </a:endParaRPr>
                    </a:p>
                  </a:txBody>
                  <a:tcPr marL="0" marR="0" marT="0" marB="0" anchor="ctr"/>
                </a:tc>
                <a:tc>
                  <a:txBody>
                    <a:bodyPr/>
                    <a:lstStyle/>
                    <a:p>
                      <a:pPr algn="l"/>
                      <a:endParaRPr lang="ru-RU" sz="1600" dirty="0">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5"/>
                  </a:ext>
                </a:extLst>
              </a:tr>
              <a:tr h="864588">
                <a:tc>
                  <a:txBody>
                    <a:bodyPr/>
                    <a:lstStyle/>
                    <a:p>
                      <a:pPr algn="l"/>
                      <a:endParaRPr lang="ru-RU" sz="1600">
                        <a:effectLst/>
                        <a:latin typeface="Arial" pitchFamily="34" charset="0"/>
                        <a:cs typeface="Arial" pitchFamily="34" charset="0"/>
                      </a:endParaRPr>
                    </a:p>
                  </a:txBody>
                  <a:tcPr marL="0" marR="0" marT="0" marB="0" anchor="ctr"/>
                </a:tc>
                <a:tc>
                  <a:txBody>
                    <a:bodyPr/>
                    <a:lstStyle/>
                    <a:p>
                      <a:pPr indent="180340" algn="l">
                        <a:lnSpc>
                          <a:spcPct val="130000"/>
                        </a:lnSpc>
                        <a:spcAft>
                          <a:spcPts val="0"/>
                        </a:spcAft>
                      </a:pPr>
                      <a:r>
                        <a:rPr lang="ru-RU" sz="1600" dirty="0">
                          <a:effectLst/>
                          <a:latin typeface="Arial" pitchFamily="34" charset="0"/>
                          <a:cs typeface="Arial" pitchFamily="34" charset="0"/>
                        </a:rPr>
                        <a:t>Величина резерва - для всех работ</a:t>
                      </a:r>
                      <a:endParaRPr lang="ru-RU" sz="1600" dirty="0">
                        <a:effectLst/>
                        <a:latin typeface="Arial" pitchFamily="34" charset="0"/>
                        <a:ea typeface="Times New Roman"/>
                        <a:cs typeface="Arial" pitchFamily="34" charset="0"/>
                      </a:endParaRPr>
                    </a:p>
                  </a:txBody>
                  <a:tcPr marL="0" marR="0" marT="0" marB="0" anchor="ctr"/>
                </a:tc>
                <a:tc>
                  <a:txBody>
                    <a:bodyPr/>
                    <a:lstStyle/>
                    <a:p>
                      <a:pPr algn="l"/>
                      <a:endParaRPr lang="ru-RU" sz="1600" dirty="0">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6"/>
                  </a:ext>
                </a:extLst>
              </a:tr>
              <a:tr h="950976">
                <a:tc>
                  <a:txBody>
                    <a:bodyPr/>
                    <a:lstStyle/>
                    <a:p>
                      <a:pPr indent="180340" algn="l">
                        <a:lnSpc>
                          <a:spcPct val="130000"/>
                        </a:lnSpc>
                        <a:spcAft>
                          <a:spcPts val="0"/>
                        </a:spcAft>
                      </a:pPr>
                      <a:r>
                        <a:rPr lang="ru-RU" sz="1600">
                          <a:effectLst/>
                          <a:latin typeface="Arial" pitchFamily="34" charset="0"/>
                          <a:cs typeface="Arial" pitchFamily="34" charset="0"/>
                        </a:rPr>
                        <a:t>Критические работы (величина временного резерва = 0)</a:t>
                      </a:r>
                      <a:endParaRPr lang="ru-RU" sz="1600">
                        <a:effectLst/>
                        <a:latin typeface="Arial" pitchFamily="34" charset="0"/>
                        <a:ea typeface="Times New Roman"/>
                        <a:cs typeface="Arial" pitchFamily="34" charset="0"/>
                      </a:endParaRPr>
                    </a:p>
                  </a:txBody>
                  <a:tcPr marL="0" marR="0" marT="0" marB="0" anchor="ctr"/>
                </a:tc>
                <a:tc>
                  <a:txBody>
                    <a:bodyPr/>
                    <a:lstStyle/>
                    <a:p>
                      <a:pPr algn="l"/>
                      <a:endParaRPr lang="ru-RU" sz="1600">
                        <a:effectLst/>
                        <a:latin typeface="Arial" pitchFamily="34" charset="0"/>
                        <a:cs typeface="Arial" pitchFamily="34" charset="0"/>
                      </a:endParaRPr>
                    </a:p>
                  </a:txBody>
                  <a:tcPr marL="0" marR="0" marT="0" marB="0" anchor="ctr"/>
                </a:tc>
                <a:tc>
                  <a:txBody>
                    <a:bodyPr/>
                    <a:lstStyle/>
                    <a:p>
                      <a:pPr algn="l"/>
                      <a:endParaRPr lang="ru-RU" sz="1600" dirty="0">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3">
            <a:extLst>
              <a:ext uri="{FF2B5EF4-FFF2-40B4-BE49-F238E27FC236}">
                <a16:creationId xmlns:a16="http://schemas.microsoft.com/office/drawing/2014/main" id="{03889A04-AF83-44A6-931F-3EC50B6975BA}"/>
              </a:ext>
            </a:extLst>
          </p:cNvPr>
          <p:cNvSpPr>
            <a:spLocks noGrp="1"/>
          </p:cNvSpPr>
          <p:nvPr>
            <p:ph type="title"/>
          </p:nvPr>
        </p:nvSpPr>
        <p:spPr>
          <a:xfrm>
            <a:off x="285750" y="142875"/>
            <a:ext cx="8858250" cy="725488"/>
          </a:xfrm>
        </p:spPr>
        <p:txBody>
          <a:bodyPr rtlCol="0">
            <a:normAutofit fontScale="90000"/>
          </a:bodyPr>
          <a:lstStyle/>
          <a:p>
            <a:pPr fontAlgn="auto">
              <a:spcAft>
                <a:spcPts val="0"/>
              </a:spcAft>
              <a:defRPr/>
            </a:pPr>
            <a:r>
              <a:rPr lang="ru-RU" altLang="ru-RU" sz="2400" b="1">
                <a:latin typeface="Arial Black" panose="020B0A04020102020204" pitchFamily="34" charset="0"/>
              </a:rPr>
              <a:t>Примерная схема проектирования потока </a:t>
            </a:r>
            <a:r>
              <a:rPr lang="ru-RU" altLang="ru-RU" sz="2400" b="1">
                <a:latin typeface="Arial" panose="020B0604020202020204" pitchFamily="34" charset="0"/>
                <a:cs typeface="Arial" panose="020B0604020202020204" pitchFamily="34" charset="0"/>
              </a:rPr>
              <a:t>(пример)</a:t>
            </a:r>
            <a:endParaRPr lang="ru-RU" altLang="ru-RU" sz="2400">
              <a:latin typeface="Arial" panose="020B0604020202020204" pitchFamily="34" charset="0"/>
              <a:cs typeface="Arial" panose="020B0604020202020204" pitchFamily="34" charset="0"/>
            </a:endParaRPr>
          </a:p>
        </p:txBody>
      </p:sp>
      <p:pic>
        <p:nvPicPr>
          <p:cNvPr id="71683" name="Рисунок 3" descr="53-53641-x410.jpg">
            <a:extLst>
              <a:ext uri="{FF2B5EF4-FFF2-40B4-BE49-F238E27FC236}">
                <a16:creationId xmlns:a16="http://schemas.microsoft.com/office/drawing/2014/main" id="{FE50AA75-4B30-4F50-B803-6A6D45C2DD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071563"/>
            <a:ext cx="8001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4">
            <a:extLst>
              <a:ext uri="{FF2B5EF4-FFF2-40B4-BE49-F238E27FC236}">
                <a16:creationId xmlns:a16="http://schemas.microsoft.com/office/drawing/2014/main" id="{48455580-7CD8-4AC8-B774-E2C28174134A}"/>
              </a:ext>
            </a:extLst>
          </p:cNvPr>
          <p:cNvSpPr>
            <a:spLocks noGrp="1" noChangeArrowheads="1"/>
          </p:cNvSpPr>
          <p:nvPr>
            <p:ph type="title"/>
          </p:nvPr>
        </p:nvSpPr>
        <p:spPr>
          <a:xfrm>
            <a:off x="142875" y="142875"/>
            <a:ext cx="8858250" cy="1285875"/>
          </a:xfrm>
        </p:spPr>
        <p:txBody>
          <a:bodyPr/>
          <a:lstStyle/>
          <a:p>
            <a:r>
              <a:rPr lang="ru-RU" altLang="ru-RU" sz="2400" b="1">
                <a:latin typeface="Arial Black" panose="020B0A04020102020204" pitchFamily="34" charset="0"/>
              </a:rPr>
              <a:t>Технология разработки и принятия решений по организации строительного производства на основе долговременных потоков</a:t>
            </a:r>
          </a:p>
        </p:txBody>
      </p:sp>
      <p:sp>
        <p:nvSpPr>
          <p:cNvPr id="72707" name="Номер слайда 3">
            <a:extLst>
              <a:ext uri="{FF2B5EF4-FFF2-40B4-BE49-F238E27FC236}">
                <a16:creationId xmlns:a16="http://schemas.microsoft.com/office/drawing/2014/main" id="{ABBDE8B7-B047-4487-BEC0-7F634D5C0436}"/>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8C897D9A-0231-431B-BB83-5231047529B5}" type="slidenum">
              <a:rPr lang="ru-RU" altLang="ru-RU" sz="1200">
                <a:solidFill>
                  <a:srgbClr val="898989"/>
                </a:solidFill>
                <a:latin typeface="Arial" panose="020B0604020202020204" pitchFamily="34" charset="0"/>
              </a:rPr>
              <a:pPr eaLnBrk="1" hangingPunct="1">
                <a:spcBef>
                  <a:spcPct val="0"/>
                </a:spcBef>
                <a:buFontTx/>
                <a:buNone/>
              </a:pPr>
              <a:t>58</a:t>
            </a:fld>
            <a:endParaRPr lang="ru-RU" altLang="ru-RU" sz="1200">
              <a:solidFill>
                <a:srgbClr val="898989"/>
              </a:solidFill>
              <a:latin typeface="Arial" panose="020B0604020202020204" pitchFamily="34" charset="0"/>
            </a:endParaRPr>
          </a:p>
        </p:txBody>
      </p:sp>
      <p:pic>
        <p:nvPicPr>
          <p:cNvPr id="72708" name="Рисунок 5" descr="2">
            <a:extLst>
              <a:ext uri="{FF2B5EF4-FFF2-40B4-BE49-F238E27FC236}">
                <a16:creationId xmlns:a16="http://schemas.microsoft.com/office/drawing/2014/main" id="{022622CE-4914-4884-B5EE-15C1A54CA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62" b="6380"/>
          <a:stretch>
            <a:fillRect/>
          </a:stretch>
        </p:blipFill>
        <p:spPr bwMode="auto">
          <a:xfrm>
            <a:off x="142875" y="1428750"/>
            <a:ext cx="8572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2">
            <a:extLst>
              <a:ext uri="{FF2B5EF4-FFF2-40B4-BE49-F238E27FC236}">
                <a16:creationId xmlns:a16="http://schemas.microsoft.com/office/drawing/2014/main" id="{F5CDC598-00F6-440A-8A5D-0E5CAEDB1B4A}"/>
              </a:ext>
            </a:extLst>
          </p:cNvPr>
          <p:cNvSpPr txBox="1">
            <a:spLocks noChangeArrowheads="1"/>
          </p:cNvSpPr>
          <p:nvPr/>
        </p:nvSpPr>
        <p:spPr bwMode="auto">
          <a:xfrm>
            <a:off x="500063" y="1000125"/>
            <a:ext cx="82153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lnSpc>
                <a:spcPct val="150000"/>
              </a:lnSpc>
              <a:spcBef>
                <a:spcPct val="0"/>
              </a:spcBef>
              <a:buFontTx/>
              <a:buAutoNum type="arabicPeriod"/>
            </a:pPr>
            <a:r>
              <a:rPr lang="ru-RU" altLang="ru-RU" sz="1400">
                <a:latin typeface="Arial" panose="020B0604020202020204" pitchFamily="34" charset="0"/>
                <a:cs typeface="Arial" panose="020B0604020202020204" pitchFamily="34" charset="0"/>
              </a:rPr>
              <a:t>Записываем продолжительности работ бригад на каждой захватке </a:t>
            </a:r>
            <a:r>
              <a:rPr lang="en-US" altLang="ru-RU" sz="1400">
                <a:latin typeface="Arial" panose="020B0604020202020204" pitchFamily="34" charset="0"/>
                <a:cs typeface="Arial" panose="020B0604020202020204" pitchFamily="34" charset="0"/>
              </a:rPr>
              <a:t> tij</a:t>
            </a:r>
          </a:p>
          <a:p>
            <a:pPr eaLnBrk="1" hangingPunct="1">
              <a:lnSpc>
                <a:spcPct val="150000"/>
              </a:lnSpc>
              <a:spcBef>
                <a:spcPct val="0"/>
              </a:spcBef>
              <a:buFontTx/>
              <a:buAutoNum type="arabicPeriod"/>
            </a:pPr>
            <a:r>
              <a:rPr lang="ru-RU" altLang="ru-RU" sz="1400">
                <a:latin typeface="Arial" panose="020B0604020202020204" pitchFamily="34" charset="0"/>
                <a:cs typeface="Arial" panose="020B0604020202020204" pitchFamily="34" charset="0"/>
              </a:rPr>
              <a:t>Определяем  продолжительность  потока </a:t>
            </a:r>
            <a:r>
              <a:rPr lang="ru-RU" altLang="ru-RU" sz="1400">
                <a:latin typeface="Arial" panose="020B0604020202020204" pitchFamily="34" charset="0"/>
                <a:cs typeface="Arial" panose="020B0604020202020204" pitchFamily="34" charset="0"/>
                <a:sym typeface="Symbol" panose="05050102010706020507" pitchFamily="18" charset="2"/>
              </a:rPr>
              <a:t> </a:t>
            </a:r>
            <a:r>
              <a:rPr lang="en-US" altLang="ru-RU" sz="1400">
                <a:latin typeface="Arial" panose="020B0604020202020204" pitchFamily="34" charset="0"/>
                <a:cs typeface="Arial" panose="020B0604020202020204" pitchFamily="34" charset="0"/>
              </a:rPr>
              <a:t>tij</a:t>
            </a:r>
            <a:endParaRPr lang="ru-RU" altLang="ru-RU" sz="1400">
              <a:latin typeface="Arial" panose="020B0604020202020204" pitchFamily="34" charset="0"/>
              <a:cs typeface="Arial" panose="020B0604020202020204" pitchFamily="34" charset="0"/>
            </a:endParaRPr>
          </a:p>
          <a:p>
            <a:pPr eaLnBrk="1" hangingPunct="1">
              <a:lnSpc>
                <a:spcPct val="150000"/>
              </a:lnSpc>
              <a:spcBef>
                <a:spcPct val="0"/>
              </a:spcBef>
              <a:buFontTx/>
              <a:buAutoNum type="arabicPeriod"/>
            </a:pPr>
            <a:r>
              <a:rPr lang="ru-RU" altLang="ru-RU" sz="1400">
                <a:latin typeface="Arial" panose="020B0604020202020204" pitchFamily="34" charset="0"/>
                <a:cs typeface="Arial" panose="020B0604020202020204" pitchFamily="34" charset="0"/>
              </a:rPr>
              <a:t>Определяем</a:t>
            </a:r>
            <a:r>
              <a:rPr lang="ru-RU" altLang="ru-RU" sz="1400" b="1">
                <a:latin typeface="Arial" panose="020B0604020202020204" pitchFamily="34" charset="0"/>
                <a:cs typeface="Arial" panose="020B0604020202020204" pitchFamily="34" charset="0"/>
              </a:rPr>
              <a:t> </a:t>
            </a:r>
            <a:r>
              <a:rPr lang="ru-RU" altLang="ru-RU" sz="1400">
                <a:latin typeface="Arial" panose="020B0604020202020204" pitchFamily="34" charset="0"/>
                <a:cs typeface="Arial" panose="020B0604020202020204" pitchFamily="34" charset="0"/>
              </a:rPr>
              <a:t>места критических сближений каждой пары смежных потоков</a:t>
            </a:r>
          </a:p>
          <a:p>
            <a:pPr eaLnBrk="1" hangingPunct="1">
              <a:spcBef>
                <a:spcPct val="0"/>
              </a:spcBef>
              <a:buFontTx/>
              <a:buAutoNum type="arabicPeriod"/>
            </a:pPr>
            <a:endParaRPr lang="ru-RU" altLang="ru-RU" sz="1400" b="1">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endParaRPr lang="ru-RU" altLang="ru-RU" sz="1400">
              <a:latin typeface="Arial" panose="020B0604020202020204" pitchFamily="34" charset="0"/>
              <a:cs typeface="Arial" panose="020B0604020202020204" pitchFamily="34" charset="0"/>
            </a:endParaRPr>
          </a:p>
          <a:p>
            <a:pPr algn="just" eaLnBrk="1" hangingPunct="1">
              <a:spcBef>
                <a:spcPct val="0"/>
              </a:spcBef>
              <a:buFontTx/>
              <a:buNone/>
            </a:pPr>
            <a:r>
              <a:rPr lang="ru-RU" altLang="ru-RU" sz="1400">
                <a:latin typeface="Arial" panose="020B0604020202020204" pitchFamily="34" charset="0"/>
                <a:cs typeface="Arial" panose="020B0604020202020204" pitchFamily="34" charset="0"/>
              </a:rPr>
              <a:t>	Наибольшее значение из полученных будет определять место критического сближения и далее расчет начинается с тех клеток, на которых установлено критическое сближение.</a:t>
            </a:r>
          </a:p>
          <a:p>
            <a:pPr algn="just" eaLnBrk="1" hangingPunct="1">
              <a:lnSpc>
                <a:spcPct val="150000"/>
              </a:lnSpc>
              <a:spcBef>
                <a:spcPct val="0"/>
              </a:spcBef>
              <a:buFontTx/>
              <a:buNone/>
            </a:pPr>
            <a:r>
              <a:rPr lang="ru-RU" altLang="ru-RU" sz="1400">
                <a:latin typeface="Arial" panose="020B0604020202020204" pitchFamily="34" charset="0"/>
                <a:cs typeface="Arial" panose="020B0604020202020204" pitchFamily="34" charset="0"/>
              </a:rPr>
              <a:t>4. 	Записываем время начала работы первого потока на первой захватке </a:t>
            </a:r>
          </a:p>
          <a:p>
            <a:pPr algn="just" eaLnBrk="1" hangingPunct="1">
              <a:lnSpc>
                <a:spcPct val="150000"/>
              </a:lnSpc>
              <a:spcBef>
                <a:spcPct val="0"/>
              </a:spcBef>
              <a:buFontTx/>
              <a:buNone/>
            </a:pPr>
            <a:r>
              <a:rPr lang="ru-RU" altLang="ru-RU" sz="1400">
                <a:latin typeface="Arial" panose="020B0604020202020204" pitchFamily="34" charset="0"/>
                <a:cs typeface="Arial" panose="020B0604020202020204" pitchFamily="34" charset="0"/>
              </a:rPr>
              <a:t>5.	Определяем  время окончания работы </a:t>
            </a:r>
          </a:p>
          <a:p>
            <a:pPr eaLnBrk="1" hangingPunct="1">
              <a:spcBef>
                <a:spcPct val="0"/>
              </a:spcBef>
              <a:buFontTx/>
              <a:buNone/>
            </a:pPr>
            <a:r>
              <a:rPr lang="ru-RU" altLang="ru-RU" sz="1400">
                <a:latin typeface="Arial" panose="020B0604020202020204" pitchFamily="34" charset="0"/>
                <a:cs typeface="Arial" panose="020B0604020202020204" pitchFamily="34" charset="0"/>
              </a:rPr>
              <a:t>	Время окончания работы первого потока на первой захватке считается началом работы этого же потока на второй захватке.</a:t>
            </a:r>
          </a:p>
          <a:p>
            <a:pPr eaLnBrk="1" hangingPunct="1">
              <a:lnSpc>
                <a:spcPct val="150000"/>
              </a:lnSpc>
              <a:spcBef>
                <a:spcPct val="0"/>
              </a:spcBef>
              <a:buFontTx/>
              <a:buNone/>
            </a:pPr>
            <a:r>
              <a:rPr lang="ru-RU" altLang="ru-RU" sz="1400">
                <a:latin typeface="Arial" panose="020B0604020202020204" pitchFamily="34" charset="0"/>
                <a:cs typeface="Arial" panose="020B0604020202020204" pitchFamily="34" charset="0"/>
              </a:rPr>
              <a:t>6.	Определяем точку критического сближения потоков</a:t>
            </a:r>
          </a:p>
          <a:p>
            <a:pPr eaLnBrk="1" hangingPunct="1">
              <a:lnSpc>
                <a:spcPct val="150000"/>
              </a:lnSpc>
              <a:spcBef>
                <a:spcPct val="0"/>
              </a:spcBef>
              <a:buFontTx/>
              <a:buNone/>
            </a:pPr>
            <a:r>
              <a:rPr lang="ru-RU" altLang="ru-RU" sz="1400">
                <a:latin typeface="Arial" panose="020B0604020202020204" pitchFamily="34" charset="0"/>
                <a:cs typeface="Arial" panose="020B0604020202020204" pitchFamily="34" charset="0"/>
              </a:rPr>
              <a:t>7.	Расчет от точки критического сближения к 1-ой захватке </a:t>
            </a:r>
          </a:p>
          <a:p>
            <a:pPr eaLnBrk="1" hangingPunct="1">
              <a:lnSpc>
                <a:spcPct val="150000"/>
              </a:lnSpc>
              <a:spcBef>
                <a:spcPct val="0"/>
              </a:spcBef>
              <a:buFontTx/>
              <a:buNone/>
            </a:pPr>
            <a:endParaRPr lang="ru-RU" altLang="ru-RU" sz="1400">
              <a:latin typeface="Arial" panose="020B0604020202020204" pitchFamily="34" charset="0"/>
              <a:cs typeface="Arial" panose="020B0604020202020204" pitchFamily="34" charset="0"/>
            </a:endParaRPr>
          </a:p>
          <a:p>
            <a:pPr eaLnBrk="1" hangingPunct="1">
              <a:lnSpc>
                <a:spcPct val="150000"/>
              </a:lnSpc>
              <a:spcBef>
                <a:spcPct val="0"/>
              </a:spcBef>
              <a:buFontTx/>
              <a:buNone/>
            </a:pPr>
            <a:r>
              <a:rPr lang="ru-RU" altLang="ru-RU" sz="1400">
                <a:latin typeface="Arial" panose="020B0604020202020204" pitchFamily="34" charset="0"/>
                <a:cs typeface="Arial" panose="020B0604020202020204" pitchFamily="34" charset="0"/>
              </a:rPr>
              <a:t>8.	Расчет от точки критического сближения к </a:t>
            </a:r>
            <a:r>
              <a:rPr lang="en-US" altLang="ru-RU" sz="1400">
                <a:latin typeface="Arial" panose="020B0604020202020204" pitchFamily="34" charset="0"/>
                <a:cs typeface="Arial" panose="020B0604020202020204" pitchFamily="34" charset="0"/>
              </a:rPr>
              <a:t>m</a:t>
            </a:r>
            <a:r>
              <a:rPr lang="ru-RU" altLang="ru-RU" sz="1400">
                <a:latin typeface="Arial" panose="020B0604020202020204" pitchFamily="34" charset="0"/>
                <a:cs typeface="Arial" panose="020B0604020202020204" pitchFamily="34" charset="0"/>
              </a:rPr>
              <a:t>-ой захватке</a:t>
            </a:r>
          </a:p>
          <a:p>
            <a:pPr eaLnBrk="1" hangingPunct="1">
              <a:lnSpc>
                <a:spcPct val="150000"/>
              </a:lnSpc>
              <a:spcBef>
                <a:spcPct val="0"/>
              </a:spcBef>
              <a:buFont typeface="Calibri" panose="020F0502020204030204" pitchFamily="34" charset="0"/>
              <a:buAutoNum type="arabicPeriod"/>
            </a:pPr>
            <a:endParaRPr lang="ru-RU" altLang="ru-RU" sz="1400">
              <a:latin typeface="Arial" panose="020B0604020202020204" pitchFamily="34" charset="0"/>
              <a:cs typeface="Arial" panose="020B0604020202020204" pitchFamily="34" charset="0"/>
            </a:endParaRPr>
          </a:p>
          <a:p>
            <a:pPr eaLnBrk="1" hangingPunct="1">
              <a:lnSpc>
                <a:spcPct val="150000"/>
              </a:lnSpc>
              <a:spcBef>
                <a:spcPct val="0"/>
              </a:spcBef>
              <a:buFontTx/>
              <a:buNone/>
            </a:pPr>
            <a:r>
              <a:rPr lang="ru-RU" altLang="ru-RU" sz="1400">
                <a:latin typeface="Arial" panose="020B0604020202020204" pitchFamily="34" charset="0"/>
                <a:cs typeface="Arial" panose="020B0604020202020204" pitchFamily="34" charset="0"/>
              </a:rPr>
              <a:t>9.	Расчет коэффициента совмещения работ</a:t>
            </a:r>
          </a:p>
          <a:p>
            <a:pPr eaLnBrk="1" hangingPunct="1">
              <a:spcBef>
                <a:spcPct val="0"/>
              </a:spcBef>
              <a:buFontTx/>
              <a:buNone/>
            </a:pPr>
            <a:endParaRPr lang="ru-RU" altLang="ru-RU" sz="1400" b="1">
              <a:latin typeface="Arial" panose="020B0604020202020204" pitchFamily="34" charset="0"/>
              <a:cs typeface="Arial" panose="020B0604020202020204" pitchFamily="34" charset="0"/>
            </a:endParaRPr>
          </a:p>
        </p:txBody>
      </p:sp>
      <p:sp>
        <p:nvSpPr>
          <p:cNvPr id="73731" name="Rectangle 2">
            <a:extLst>
              <a:ext uri="{FF2B5EF4-FFF2-40B4-BE49-F238E27FC236}">
                <a16:creationId xmlns:a16="http://schemas.microsoft.com/office/drawing/2014/main" id="{E19D8A3E-A306-430C-BE26-1C3145BD57E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3732" name="Rectangle 4">
            <a:extLst>
              <a:ext uri="{FF2B5EF4-FFF2-40B4-BE49-F238E27FC236}">
                <a16:creationId xmlns:a16="http://schemas.microsoft.com/office/drawing/2014/main" id="{204BC2B7-CD59-4369-BB0C-9CA6302F21BC}"/>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053" name="Rectangle 5">
            <a:extLst>
              <a:ext uri="{FF2B5EF4-FFF2-40B4-BE49-F238E27FC236}">
                <a16:creationId xmlns:a16="http://schemas.microsoft.com/office/drawing/2014/main" id="{E6D41FD8-AD0A-48E4-BEB9-7DCD8EE35124}"/>
              </a:ext>
            </a:extLst>
          </p:cNvPr>
          <p:cNvSpPr>
            <a:spLocks noChangeArrowheads="1"/>
          </p:cNvSpPr>
          <p:nvPr/>
        </p:nvSpPr>
        <p:spPr bwMode="auto">
          <a:xfrm>
            <a:off x="0" y="1114425"/>
            <a:ext cx="184150" cy="369888"/>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ru-RU">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latin typeface="+mn-lt"/>
            </a:endParaRPr>
          </a:p>
        </p:txBody>
      </p:sp>
      <p:sp>
        <p:nvSpPr>
          <p:cNvPr id="73734" name="Rectangle 7">
            <a:extLst>
              <a:ext uri="{FF2B5EF4-FFF2-40B4-BE49-F238E27FC236}">
                <a16:creationId xmlns:a16="http://schemas.microsoft.com/office/drawing/2014/main" id="{B89DA760-5187-48F9-B4A4-BA8834545EC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3735" name="Rectangle 9">
            <a:extLst>
              <a:ext uri="{FF2B5EF4-FFF2-40B4-BE49-F238E27FC236}">
                <a16:creationId xmlns:a16="http://schemas.microsoft.com/office/drawing/2014/main" id="{F47F5CAF-E4B3-4704-ACED-D388B93C8549}"/>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3736" name="Rectangle 10">
            <a:extLst>
              <a:ext uri="{FF2B5EF4-FFF2-40B4-BE49-F238E27FC236}">
                <a16:creationId xmlns:a16="http://schemas.microsoft.com/office/drawing/2014/main" id="{695BBF62-4C94-493D-84F4-6AAD8B0160BD}"/>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3737" name="Rectangle 12">
            <a:extLst>
              <a:ext uri="{FF2B5EF4-FFF2-40B4-BE49-F238E27FC236}">
                <a16:creationId xmlns:a16="http://schemas.microsoft.com/office/drawing/2014/main" id="{3816D949-6062-4841-972E-5153D0982BAE}"/>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3738" name="Rectangle 15">
            <a:extLst>
              <a:ext uri="{FF2B5EF4-FFF2-40B4-BE49-F238E27FC236}">
                <a16:creationId xmlns:a16="http://schemas.microsoft.com/office/drawing/2014/main" id="{66A35D04-071B-4E18-8C41-80E82BCBFBF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3739" name="Rectangle 17">
            <a:extLst>
              <a:ext uri="{FF2B5EF4-FFF2-40B4-BE49-F238E27FC236}">
                <a16:creationId xmlns:a16="http://schemas.microsoft.com/office/drawing/2014/main" id="{68AD9803-BBBE-434D-A54A-B69D004BA60A}"/>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3740" name="Rectangle 20">
            <a:extLst>
              <a:ext uri="{FF2B5EF4-FFF2-40B4-BE49-F238E27FC236}">
                <a16:creationId xmlns:a16="http://schemas.microsoft.com/office/drawing/2014/main" id="{B0E13CA2-D676-4E7E-BA2D-569BB96235B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73741" name="Picture 19">
            <a:extLst>
              <a:ext uri="{FF2B5EF4-FFF2-40B4-BE49-F238E27FC236}">
                <a16:creationId xmlns:a16="http://schemas.microsoft.com/office/drawing/2014/main" id="{3FC5FB2E-6C4F-468A-B4D3-1EC983B74ED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875" y="2000250"/>
            <a:ext cx="38004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2" name="Rectangle 23">
            <a:extLst>
              <a:ext uri="{FF2B5EF4-FFF2-40B4-BE49-F238E27FC236}">
                <a16:creationId xmlns:a16="http://schemas.microsoft.com/office/drawing/2014/main" id="{30C9C46E-C73D-4C43-BF18-237CDF2933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73743" name="Picture 22">
            <a:extLst>
              <a:ext uri="{FF2B5EF4-FFF2-40B4-BE49-F238E27FC236}">
                <a16:creationId xmlns:a16="http://schemas.microsoft.com/office/drawing/2014/main" id="{78B89CAF-AEF4-4C78-85A8-9F80428EBB1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3014663"/>
            <a:ext cx="6572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4" name="Rectangle 25">
            <a:extLst>
              <a:ext uri="{FF2B5EF4-FFF2-40B4-BE49-F238E27FC236}">
                <a16:creationId xmlns:a16="http://schemas.microsoft.com/office/drawing/2014/main" id="{EF92B004-02C1-406F-A01B-201CA5B553A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73745" name="Picture 24">
            <a:extLst>
              <a:ext uri="{FF2B5EF4-FFF2-40B4-BE49-F238E27FC236}">
                <a16:creationId xmlns:a16="http://schemas.microsoft.com/office/drawing/2014/main" id="{7D5124CD-FBA6-4207-81D7-3DD7723742F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3875" y="3286125"/>
            <a:ext cx="2581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6" name="Rectangle 28">
            <a:extLst>
              <a:ext uri="{FF2B5EF4-FFF2-40B4-BE49-F238E27FC236}">
                <a16:creationId xmlns:a16="http://schemas.microsoft.com/office/drawing/2014/main" id="{98E70B6E-DB43-4AFB-8787-4CFFC7CDEF2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73747" name="Picture 27">
            <a:extLst>
              <a:ext uri="{FF2B5EF4-FFF2-40B4-BE49-F238E27FC236}">
                <a16:creationId xmlns:a16="http://schemas.microsoft.com/office/drawing/2014/main" id="{9EAA4E9E-74FA-4A59-97A2-DEC900275C7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9775" y="4076700"/>
            <a:ext cx="21907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8" name="Rectangle 30">
            <a:extLst>
              <a:ext uri="{FF2B5EF4-FFF2-40B4-BE49-F238E27FC236}">
                <a16:creationId xmlns:a16="http://schemas.microsoft.com/office/drawing/2014/main" id="{E9A7C764-9613-434E-8DD8-BC719EC6EF15}"/>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73749" name="Picture 29">
            <a:extLst>
              <a:ext uri="{FF2B5EF4-FFF2-40B4-BE49-F238E27FC236}">
                <a16:creationId xmlns:a16="http://schemas.microsoft.com/office/drawing/2014/main" id="{1BFDE01C-8FE8-43FE-9845-1098A461EC3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4714875"/>
            <a:ext cx="4429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0" name="Rectangle 33">
            <a:extLst>
              <a:ext uri="{FF2B5EF4-FFF2-40B4-BE49-F238E27FC236}">
                <a16:creationId xmlns:a16="http://schemas.microsoft.com/office/drawing/2014/main" id="{125D14B1-AA3E-4E42-85FA-B436896806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73751" name="Picture 32">
            <a:extLst>
              <a:ext uri="{FF2B5EF4-FFF2-40B4-BE49-F238E27FC236}">
                <a16:creationId xmlns:a16="http://schemas.microsoft.com/office/drawing/2014/main" id="{38884845-B88A-4A6F-843A-D58546138F1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638" y="5357813"/>
            <a:ext cx="4495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2" name="Rectangle 35">
            <a:extLst>
              <a:ext uri="{FF2B5EF4-FFF2-40B4-BE49-F238E27FC236}">
                <a16:creationId xmlns:a16="http://schemas.microsoft.com/office/drawing/2014/main" id="{1AA7C5A1-F39F-437C-BEAC-45D5AEC812E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73753" name="Picture 34">
            <a:extLst>
              <a:ext uri="{FF2B5EF4-FFF2-40B4-BE49-F238E27FC236}">
                <a16:creationId xmlns:a16="http://schemas.microsoft.com/office/drawing/2014/main" id="{46997220-A374-4ABF-924F-36459F09B7D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7563" y="6000750"/>
            <a:ext cx="1714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4" name="Rectangle 36">
            <a:extLst>
              <a:ext uri="{FF2B5EF4-FFF2-40B4-BE49-F238E27FC236}">
                <a16:creationId xmlns:a16="http://schemas.microsoft.com/office/drawing/2014/main" id="{CC6CD4BA-3166-4F2E-9CCE-B9F1928F613D}"/>
              </a:ext>
            </a:extLst>
          </p:cNvPr>
          <p:cNvSpPr>
            <a:spLocks noChangeArrowheads="1"/>
          </p:cNvSpPr>
          <p:nvPr/>
        </p:nvSpPr>
        <p:spPr bwMode="auto">
          <a:xfrm>
            <a:off x="0" y="9715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180975" algn="l"/>
              </a:tabLst>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tabLst>
                <a:tab pos="180975" algn="l"/>
              </a:tabLst>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tabLst>
                <a:tab pos="180975" algn="l"/>
              </a:tabLst>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3755" name="Прямоугольник 1">
            <a:extLst>
              <a:ext uri="{FF2B5EF4-FFF2-40B4-BE49-F238E27FC236}">
                <a16:creationId xmlns:a16="http://schemas.microsoft.com/office/drawing/2014/main" id="{36AC0487-8F52-4604-B5D7-DA9323A9FADB}"/>
              </a:ext>
            </a:extLst>
          </p:cNvPr>
          <p:cNvSpPr>
            <a:spLocks noChangeArrowheads="1"/>
          </p:cNvSpPr>
          <p:nvPr/>
        </p:nvSpPr>
        <p:spPr bwMode="auto">
          <a:xfrm>
            <a:off x="528638" y="231775"/>
            <a:ext cx="8018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algn="ctr" eaLnBrk="1" hangingPunct="1">
              <a:spcBef>
                <a:spcPct val="0"/>
              </a:spcBef>
              <a:buFontTx/>
              <a:buNone/>
            </a:pPr>
            <a:r>
              <a:rPr lang="ru-RU" altLang="ru-RU" sz="2400">
                <a:solidFill>
                  <a:srgbClr val="000000"/>
                </a:solidFill>
                <a:latin typeface="Arial Black" panose="020B0A04020102020204" pitchFamily="34" charset="0"/>
                <a:cs typeface="Times New Roman" panose="02020603050405020304" pitchFamily="18" charset="0"/>
              </a:rPr>
              <a:t>Расчет параметров неритмичного потока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40B4C69-0F32-463C-BB3C-5F1EAC7925B5}"/>
              </a:ext>
            </a:extLst>
          </p:cNvPr>
          <p:cNvPicPr>
            <a:picLocks noGrp="1" noChangeAspect="1" noChangeArrowheads="1"/>
          </p:cNvPicPr>
          <p:nvPr>
            <p:ph sz="half" idx="1"/>
          </p:nvPr>
        </p:nvPicPr>
        <p:blipFill>
          <a:blip r:embed="rId3"/>
          <a:srcRect/>
          <a:stretch>
            <a:fillRect/>
          </a:stretch>
        </p:blipFill>
        <p:spPr>
          <a:xfrm>
            <a:off x="107950" y="4365625"/>
            <a:ext cx="1803400" cy="2408238"/>
          </a:xfrm>
        </p:spPr>
        <p:style>
          <a:lnRef idx="1">
            <a:schemeClr val="accent5"/>
          </a:lnRef>
          <a:fillRef idx="2">
            <a:schemeClr val="accent5"/>
          </a:fillRef>
          <a:effectRef idx="1">
            <a:schemeClr val="accent5"/>
          </a:effectRef>
          <a:fontRef idx="minor">
            <a:schemeClr val="dk1"/>
          </a:fontRef>
        </p:style>
      </p:pic>
      <p:pic>
        <p:nvPicPr>
          <p:cNvPr id="2051" name="Picture 3">
            <a:extLst>
              <a:ext uri="{FF2B5EF4-FFF2-40B4-BE49-F238E27FC236}">
                <a16:creationId xmlns:a16="http://schemas.microsoft.com/office/drawing/2014/main" id="{1DA7330A-F258-4A4A-BA40-C51E1F56FF9B}"/>
              </a:ext>
            </a:extLst>
          </p:cNvPr>
          <p:cNvPicPr>
            <a:picLocks noGrp="1" noChangeAspect="1" noChangeArrowheads="1"/>
          </p:cNvPicPr>
          <p:nvPr>
            <p:ph sz="half" idx="2"/>
          </p:nvPr>
        </p:nvPicPr>
        <p:blipFill>
          <a:blip r:embed="rId4"/>
          <a:stretch>
            <a:fillRect/>
          </a:stretch>
        </p:blipFill>
        <p:spPr>
          <a:xfrm>
            <a:off x="1476375" y="2852738"/>
            <a:ext cx="1727200" cy="2227262"/>
          </a:xfrm>
        </p:spPr>
        <p:style>
          <a:lnRef idx="1">
            <a:schemeClr val="accent6"/>
          </a:lnRef>
          <a:fillRef idx="2">
            <a:schemeClr val="accent6"/>
          </a:fillRef>
          <a:effectRef idx="1">
            <a:schemeClr val="accent6"/>
          </a:effectRef>
          <a:fontRef idx="minor">
            <a:schemeClr val="dk1"/>
          </a:fontRef>
        </p:style>
      </p:pic>
      <p:sp>
        <p:nvSpPr>
          <p:cNvPr id="16388" name="Номер слайда 2">
            <a:extLst>
              <a:ext uri="{FF2B5EF4-FFF2-40B4-BE49-F238E27FC236}">
                <a16:creationId xmlns:a16="http://schemas.microsoft.com/office/drawing/2014/main" id="{4D0B2526-728D-4A2F-834D-EF8BEB1AE7F7}"/>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A5F00E17-4E4A-4B94-A2D9-FDFB86D8B19B}" type="slidenum">
              <a:rPr lang="ru-RU" altLang="ru-RU" sz="1200">
                <a:solidFill>
                  <a:srgbClr val="898989"/>
                </a:solidFill>
                <a:latin typeface="Arial" panose="020B0604020202020204" pitchFamily="34" charset="0"/>
              </a:rPr>
              <a:pPr eaLnBrk="1" hangingPunct="1">
                <a:spcBef>
                  <a:spcPct val="0"/>
                </a:spcBef>
                <a:buFontTx/>
                <a:buNone/>
              </a:pPr>
              <a:t>6</a:t>
            </a:fld>
            <a:endParaRPr lang="ru-RU" altLang="ru-RU" sz="1200">
              <a:solidFill>
                <a:srgbClr val="898989"/>
              </a:solidFill>
              <a:latin typeface="Arial" panose="020B0604020202020204" pitchFamily="34" charset="0"/>
            </a:endParaRPr>
          </a:p>
        </p:txBody>
      </p:sp>
      <p:pic>
        <p:nvPicPr>
          <p:cNvPr id="16389" name="Picture 4">
            <a:extLst>
              <a:ext uri="{FF2B5EF4-FFF2-40B4-BE49-F238E27FC236}">
                <a16:creationId xmlns:a16="http://schemas.microsoft.com/office/drawing/2014/main" id="{8ECC0876-87FA-4DCD-AD22-2AA7E91486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948" t="9415" r="6015" b="9383"/>
          <a:stretch>
            <a:fillRect/>
          </a:stretch>
        </p:blipFill>
        <p:spPr bwMode="auto">
          <a:xfrm>
            <a:off x="2987675" y="3500438"/>
            <a:ext cx="2478088"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Рисунок 4">
            <a:extLst>
              <a:ext uri="{FF2B5EF4-FFF2-40B4-BE49-F238E27FC236}">
                <a16:creationId xmlns:a16="http://schemas.microsoft.com/office/drawing/2014/main" id="{C5D73FF6-A792-4275-B22C-306C8F3C94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400" y="1814513"/>
            <a:ext cx="304165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Picture 5">
            <a:extLst>
              <a:ext uri="{FF2B5EF4-FFF2-40B4-BE49-F238E27FC236}">
                <a16:creationId xmlns:a16="http://schemas.microsoft.com/office/drawing/2014/main" id="{6DC112D6-240F-4C11-ACF9-B6B81B6695B0}"/>
              </a:ext>
            </a:extLst>
          </p:cNvPr>
          <p:cNvSpPr>
            <a:spLocks noChangeAspect="1" noChangeArrowheads="1"/>
          </p:cNvSpPr>
          <p:nvPr/>
        </p:nvSpPr>
        <p:spPr bwMode="auto">
          <a:xfrm>
            <a:off x="5148263" y="3141663"/>
            <a:ext cx="2903537" cy="361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4">
            <a:extLst>
              <a:ext uri="{FF2B5EF4-FFF2-40B4-BE49-F238E27FC236}">
                <a16:creationId xmlns:a16="http://schemas.microsoft.com/office/drawing/2014/main" id="{0A988BF5-7686-4C07-B307-0D471CCC54B8}"/>
              </a:ext>
            </a:extLst>
          </p:cNvPr>
          <p:cNvSpPr>
            <a:spLocks noGrp="1" noChangeArrowheads="1"/>
          </p:cNvSpPr>
          <p:nvPr>
            <p:ph type="title"/>
          </p:nvPr>
        </p:nvSpPr>
        <p:spPr>
          <a:xfrm>
            <a:off x="252413" y="44450"/>
            <a:ext cx="8401050" cy="941388"/>
          </a:xfrm>
        </p:spPr>
        <p:txBody>
          <a:bodyPr/>
          <a:lstStyle/>
          <a:p>
            <a:r>
              <a:rPr lang="ru-RU" altLang="ru-RU" sz="2400" b="1">
                <a:latin typeface="Arial Black" panose="020B0A04020102020204" pitchFamily="34" charset="0"/>
              </a:rPr>
              <a:t>Расчёт потоков матричным алгоритмом </a:t>
            </a:r>
            <a:r>
              <a:rPr lang="ru-RU" altLang="ru-RU" sz="2400">
                <a:latin typeface="Arial" panose="020B0604020202020204" pitchFamily="34" charset="0"/>
                <a:cs typeface="Arial" panose="020B0604020202020204" pitchFamily="34" charset="0"/>
              </a:rPr>
              <a:t>(матрица продолжительностей работ)</a:t>
            </a:r>
          </a:p>
        </p:txBody>
      </p:sp>
      <p:sp>
        <p:nvSpPr>
          <p:cNvPr id="75779" name="Номер слайда 3">
            <a:extLst>
              <a:ext uri="{FF2B5EF4-FFF2-40B4-BE49-F238E27FC236}">
                <a16:creationId xmlns:a16="http://schemas.microsoft.com/office/drawing/2014/main" id="{ABC614A2-1523-42C0-B4C7-B8B1B548EF42}"/>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9D8148D0-E4A1-4A38-939F-961034CD1971}" type="slidenum">
              <a:rPr lang="ru-RU" altLang="ru-RU" sz="1200">
                <a:solidFill>
                  <a:srgbClr val="898989"/>
                </a:solidFill>
                <a:latin typeface="Arial" panose="020B0604020202020204" pitchFamily="34" charset="0"/>
              </a:rPr>
              <a:pPr eaLnBrk="1" hangingPunct="1">
                <a:spcBef>
                  <a:spcPct val="0"/>
                </a:spcBef>
                <a:buFontTx/>
                <a:buNone/>
              </a:pPr>
              <a:t>60</a:t>
            </a:fld>
            <a:endParaRPr lang="ru-RU" altLang="ru-RU" sz="1200">
              <a:solidFill>
                <a:srgbClr val="898989"/>
              </a:solidFill>
              <a:latin typeface="Arial" panose="020B0604020202020204" pitchFamily="34" charset="0"/>
            </a:endParaRPr>
          </a:p>
        </p:txBody>
      </p:sp>
      <p:pic>
        <p:nvPicPr>
          <p:cNvPr id="75780" name="Picture 2">
            <a:extLst>
              <a:ext uri="{FF2B5EF4-FFF2-40B4-BE49-F238E27FC236}">
                <a16:creationId xmlns:a16="http://schemas.microsoft.com/office/drawing/2014/main" id="{36E457C0-BAD3-4F6D-B69E-24E72ADF5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071563"/>
            <a:ext cx="3094038"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a:extLst>
              <a:ext uri="{FF2B5EF4-FFF2-40B4-BE49-F238E27FC236}">
                <a16:creationId xmlns:a16="http://schemas.microsoft.com/office/drawing/2014/main" id="{EEBF72CE-451C-4225-9DD4-FAA2081EE00A}"/>
              </a:ext>
            </a:extLst>
          </p:cNvPr>
          <p:cNvGraphicFramePr>
            <a:graphicFrameLocks noGrp="1"/>
          </p:cNvGraphicFramePr>
          <p:nvPr/>
        </p:nvGraphicFramePr>
        <p:xfrm>
          <a:off x="2789238" y="1341438"/>
          <a:ext cx="6119809" cy="5407026"/>
        </p:xfrm>
        <a:graphic>
          <a:graphicData uri="http://schemas.openxmlformats.org/drawingml/2006/table">
            <a:tbl>
              <a:tblPr/>
              <a:tblGrid>
                <a:gridCol w="726079">
                  <a:extLst>
                    <a:ext uri="{9D8B030D-6E8A-4147-A177-3AD203B41FA5}">
                      <a16:colId xmlns:a16="http://schemas.microsoft.com/office/drawing/2014/main" val="20000"/>
                    </a:ext>
                  </a:extLst>
                </a:gridCol>
                <a:gridCol w="181519">
                  <a:extLst>
                    <a:ext uri="{9D8B030D-6E8A-4147-A177-3AD203B41FA5}">
                      <a16:colId xmlns:a16="http://schemas.microsoft.com/office/drawing/2014/main" val="20001"/>
                    </a:ext>
                  </a:extLst>
                </a:gridCol>
                <a:gridCol w="388971">
                  <a:extLst>
                    <a:ext uri="{9D8B030D-6E8A-4147-A177-3AD203B41FA5}">
                      <a16:colId xmlns:a16="http://schemas.microsoft.com/office/drawing/2014/main" val="20002"/>
                    </a:ext>
                  </a:extLst>
                </a:gridCol>
                <a:gridCol w="181519">
                  <a:extLst>
                    <a:ext uri="{9D8B030D-6E8A-4147-A177-3AD203B41FA5}">
                      <a16:colId xmlns:a16="http://schemas.microsoft.com/office/drawing/2014/main" val="20003"/>
                    </a:ext>
                  </a:extLst>
                </a:gridCol>
                <a:gridCol w="181519">
                  <a:extLst>
                    <a:ext uri="{9D8B030D-6E8A-4147-A177-3AD203B41FA5}">
                      <a16:colId xmlns:a16="http://schemas.microsoft.com/office/drawing/2014/main" val="20004"/>
                    </a:ext>
                  </a:extLst>
                </a:gridCol>
                <a:gridCol w="388971">
                  <a:extLst>
                    <a:ext uri="{9D8B030D-6E8A-4147-A177-3AD203B41FA5}">
                      <a16:colId xmlns:a16="http://schemas.microsoft.com/office/drawing/2014/main" val="20005"/>
                    </a:ext>
                  </a:extLst>
                </a:gridCol>
                <a:gridCol w="181519">
                  <a:extLst>
                    <a:ext uri="{9D8B030D-6E8A-4147-A177-3AD203B41FA5}">
                      <a16:colId xmlns:a16="http://schemas.microsoft.com/office/drawing/2014/main" val="20006"/>
                    </a:ext>
                  </a:extLst>
                </a:gridCol>
                <a:gridCol w="181519">
                  <a:extLst>
                    <a:ext uri="{9D8B030D-6E8A-4147-A177-3AD203B41FA5}">
                      <a16:colId xmlns:a16="http://schemas.microsoft.com/office/drawing/2014/main" val="20007"/>
                    </a:ext>
                  </a:extLst>
                </a:gridCol>
                <a:gridCol w="388971">
                  <a:extLst>
                    <a:ext uri="{9D8B030D-6E8A-4147-A177-3AD203B41FA5}">
                      <a16:colId xmlns:a16="http://schemas.microsoft.com/office/drawing/2014/main" val="20008"/>
                    </a:ext>
                  </a:extLst>
                </a:gridCol>
                <a:gridCol w="181519">
                  <a:extLst>
                    <a:ext uri="{9D8B030D-6E8A-4147-A177-3AD203B41FA5}">
                      <a16:colId xmlns:a16="http://schemas.microsoft.com/office/drawing/2014/main" val="20009"/>
                    </a:ext>
                  </a:extLst>
                </a:gridCol>
                <a:gridCol w="181519">
                  <a:extLst>
                    <a:ext uri="{9D8B030D-6E8A-4147-A177-3AD203B41FA5}">
                      <a16:colId xmlns:a16="http://schemas.microsoft.com/office/drawing/2014/main" val="20010"/>
                    </a:ext>
                  </a:extLst>
                </a:gridCol>
                <a:gridCol w="388971">
                  <a:extLst>
                    <a:ext uri="{9D8B030D-6E8A-4147-A177-3AD203B41FA5}">
                      <a16:colId xmlns:a16="http://schemas.microsoft.com/office/drawing/2014/main" val="20011"/>
                    </a:ext>
                  </a:extLst>
                </a:gridCol>
                <a:gridCol w="181519">
                  <a:extLst>
                    <a:ext uri="{9D8B030D-6E8A-4147-A177-3AD203B41FA5}">
                      <a16:colId xmlns:a16="http://schemas.microsoft.com/office/drawing/2014/main" val="20012"/>
                    </a:ext>
                  </a:extLst>
                </a:gridCol>
                <a:gridCol w="610830">
                  <a:extLst>
                    <a:ext uri="{9D8B030D-6E8A-4147-A177-3AD203B41FA5}">
                      <a16:colId xmlns:a16="http://schemas.microsoft.com/office/drawing/2014/main" val="20013"/>
                    </a:ext>
                  </a:extLst>
                </a:gridCol>
                <a:gridCol w="610830">
                  <a:extLst>
                    <a:ext uri="{9D8B030D-6E8A-4147-A177-3AD203B41FA5}">
                      <a16:colId xmlns:a16="http://schemas.microsoft.com/office/drawing/2014/main" val="20014"/>
                    </a:ext>
                  </a:extLst>
                </a:gridCol>
                <a:gridCol w="610830">
                  <a:extLst>
                    <a:ext uri="{9D8B030D-6E8A-4147-A177-3AD203B41FA5}">
                      <a16:colId xmlns:a16="http://schemas.microsoft.com/office/drawing/2014/main" val="20015"/>
                    </a:ext>
                  </a:extLst>
                </a:gridCol>
                <a:gridCol w="553204">
                  <a:extLst>
                    <a:ext uri="{9D8B030D-6E8A-4147-A177-3AD203B41FA5}">
                      <a16:colId xmlns:a16="http://schemas.microsoft.com/office/drawing/2014/main" val="20016"/>
                    </a:ext>
                  </a:extLst>
                </a:gridCol>
              </a:tblGrid>
              <a:tr h="206917">
                <a:tc rowSpan="2">
                  <a:txBody>
                    <a:bodyPr/>
                    <a:lstStyle/>
                    <a:p>
                      <a:pPr algn="ctr" fontAlgn="ctr"/>
                      <a:r>
                        <a:rPr lang="ru-RU" sz="1300" b="0" i="0" u="none" strike="noStrike" dirty="0">
                          <a:solidFill>
                            <a:srgbClr val="000000"/>
                          </a:solidFill>
                          <a:latin typeface="Calibri"/>
                        </a:rPr>
                        <a:t>Захватки</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gridSpan="12">
                  <a:txBody>
                    <a:bodyPr/>
                    <a:lstStyle/>
                    <a:p>
                      <a:pPr algn="ctr" fontAlgn="b"/>
                      <a:r>
                        <a:rPr lang="ru-RU" sz="1300" b="0" i="0" u="none" strike="noStrike" dirty="0">
                          <a:solidFill>
                            <a:srgbClr val="000000"/>
                          </a:solidFill>
                          <a:latin typeface="Calibri"/>
                        </a:rPr>
                        <a:t>Процессы:</a:t>
                      </a:r>
                    </a:p>
                  </a:txBody>
                  <a:tcPr marL="8798" marR="8798" marT="8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el-GR" sz="1700" b="0" i="1" u="none" strike="noStrike">
                          <a:solidFill>
                            <a:srgbClr val="000000"/>
                          </a:solidFill>
                          <a:latin typeface="Calibri"/>
                        </a:rPr>
                        <a:t>Σ</a:t>
                      </a:r>
                      <a:r>
                        <a:rPr lang="en-US" sz="1700" b="0" i="1" u="none" strike="noStrike">
                          <a:solidFill>
                            <a:srgbClr val="000000"/>
                          </a:solidFill>
                          <a:latin typeface="Calibri"/>
                        </a:rPr>
                        <a:t>t</a:t>
                      </a:r>
                      <a:r>
                        <a:rPr lang="en-US" sz="900" b="0" i="1" u="none" strike="noStrike">
                          <a:solidFill>
                            <a:srgbClr val="000000"/>
                          </a:solidFill>
                          <a:latin typeface="Calibri"/>
                        </a:rPr>
                        <a:t>j</a:t>
                      </a:r>
                      <a:endParaRPr lang="en-US" sz="1700" b="0" i="1" u="none" strike="noStrike">
                        <a:solidFill>
                          <a:srgbClr val="000000"/>
                        </a:solidFill>
                        <a:latin typeface="Calibri"/>
                      </a:endParaRP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rowSpan="2">
                  <a:txBody>
                    <a:bodyPr/>
                    <a:lstStyle/>
                    <a:p>
                      <a:pPr algn="ctr" fontAlgn="ctr"/>
                      <a:r>
                        <a:rPr lang="el-GR" sz="1700" b="0" i="1" u="none" strike="noStrike" dirty="0">
                          <a:solidFill>
                            <a:srgbClr val="000000"/>
                          </a:solidFill>
                          <a:latin typeface="Calibri"/>
                        </a:rPr>
                        <a:t>Σ</a:t>
                      </a:r>
                      <a:r>
                        <a:rPr lang="en-US" sz="1700" b="0" i="1" u="none" strike="noStrike" dirty="0">
                          <a:solidFill>
                            <a:srgbClr val="000000"/>
                          </a:solidFill>
                          <a:latin typeface="Calibri"/>
                        </a:rPr>
                        <a:t>t</a:t>
                      </a:r>
                      <a:r>
                        <a:rPr lang="ru-RU" sz="800" b="0" i="1" u="none" strike="noStrike" dirty="0" err="1">
                          <a:solidFill>
                            <a:srgbClr val="000000"/>
                          </a:solidFill>
                          <a:latin typeface="Calibri"/>
                        </a:rPr>
                        <a:t>инт</a:t>
                      </a:r>
                      <a:endParaRPr lang="ru-RU" sz="1700" b="0" i="1" u="none" strike="noStrike" dirty="0">
                        <a:solidFill>
                          <a:srgbClr val="000000"/>
                        </a:solidFill>
                        <a:latin typeface="Calibri"/>
                      </a:endParaRP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rowSpan="2">
                  <a:txBody>
                    <a:bodyPr/>
                    <a:lstStyle/>
                    <a:p>
                      <a:pPr algn="ctr" fontAlgn="ctr"/>
                      <a:r>
                        <a:rPr lang="el-GR" sz="1700" b="0" i="1" u="none" strike="noStrike">
                          <a:solidFill>
                            <a:srgbClr val="000000"/>
                          </a:solidFill>
                          <a:latin typeface="Calibri"/>
                        </a:rPr>
                        <a:t>Σ</a:t>
                      </a:r>
                      <a:r>
                        <a:rPr lang="en-US" sz="1700" b="0" i="1" u="none" strike="noStrike">
                          <a:solidFill>
                            <a:srgbClr val="000000"/>
                          </a:solidFill>
                          <a:latin typeface="Calibri"/>
                        </a:rPr>
                        <a:t>t</a:t>
                      </a:r>
                      <a:r>
                        <a:rPr lang="ru-RU" sz="800" b="0" i="1" u="none" strike="noStrike">
                          <a:solidFill>
                            <a:srgbClr val="000000"/>
                          </a:solidFill>
                          <a:latin typeface="Calibri"/>
                        </a:rPr>
                        <a:t>пред</a:t>
                      </a:r>
                      <a:r>
                        <a:rPr lang="ru-RU" sz="1700" b="0" i="1" u="none" strike="noStrike">
                          <a:solidFill>
                            <a:srgbClr val="000000"/>
                          </a:solidFill>
                          <a:latin typeface="Calibri"/>
                        </a:rPr>
                        <a:t>/</a:t>
                      </a:r>
                      <a:r>
                        <a:rPr lang="el-GR" sz="1700" b="0" i="1" u="none" strike="noStrike">
                          <a:solidFill>
                            <a:srgbClr val="000000"/>
                          </a:solidFill>
                          <a:latin typeface="Calibri"/>
                        </a:rPr>
                        <a:t>Σ</a:t>
                      </a:r>
                      <a:r>
                        <a:rPr lang="en-US" sz="1700" b="0" i="1" u="none" strike="noStrike">
                          <a:solidFill>
                            <a:srgbClr val="000000"/>
                          </a:solidFill>
                          <a:latin typeface="Calibri"/>
                        </a:rPr>
                        <a:t>t</a:t>
                      </a:r>
                      <a:r>
                        <a:rPr lang="ru-RU" sz="800" b="0" i="1" u="none" strike="noStrike">
                          <a:solidFill>
                            <a:srgbClr val="000000"/>
                          </a:solidFill>
                          <a:latin typeface="Calibri"/>
                        </a:rPr>
                        <a:t>посл</a:t>
                      </a:r>
                      <a:endParaRPr lang="ru-RU" sz="1700" b="0" i="1" u="none" strike="noStrike">
                        <a:solidFill>
                          <a:srgbClr val="000000"/>
                        </a:solidFill>
                        <a:latin typeface="Calibri"/>
                      </a:endParaRP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320039">
                <a:tc vMerge="1">
                  <a:txBody>
                    <a:bodyPr/>
                    <a:lstStyle/>
                    <a:p>
                      <a:endParaRPr lang="ru-RU"/>
                    </a:p>
                  </a:txBody>
                  <a:tcPr/>
                </a:tc>
                <a:tc gridSpan="3">
                  <a:txBody>
                    <a:bodyPr/>
                    <a:lstStyle/>
                    <a:p>
                      <a:pPr algn="ctr" fontAlgn="b"/>
                      <a:r>
                        <a:rPr lang="en-US" sz="1100" b="0" i="0" u="none" strike="noStrike">
                          <a:solidFill>
                            <a:srgbClr val="000000"/>
                          </a:solidFill>
                          <a:latin typeface="Calibri"/>
                        </a:rPr>
                        <a:t>A</a:t>
                      </a:r>
                    </a:p>
                  </a:txBody>
                  <a:tcPr marL="8798" marR="8798" marT="8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ru-RU"/>
                    </a:p>
                  </a:txBody>
                  <a:tcPr/>
                </a:tc>
                <a:tc hMerge="1">
                  <a:txBody>
                    <a:bodyPr/>
                    <a:lstStyle/>
                    <a:p>
                      <a:endParaRPr lang="ru-RU"/>
                    </a:p>
                  </a:txBody>
                  <a:tcPr/>
                </a:tc>
                <a:tc gridSpan="3">
                  <a:txBody>
                    <a:bodyPr/>
                    <a:lstStyle/>
                    <a:p>
                      <a:pPr algn="ctr" fontAlgn="b"/>
                      <a:r>
                        <a:rPr lang="en-US" sz="1100" b="0" i="0" u="none" strike="noStrike">
                          <a:solidFill>
                            <a:srgbClr val="000000"/>
                          </a:solidFill>
                          <a:latin typeface="Calibri"/>
                        </a:rPr>
                        <a:t>B</a:t>
                      </a:r>
                    </a:p>
                  </a:txBody>
                  <a:tcPr marL="8798" marR="8798" marT="8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ru-RU"/>
                    </a:p>
                  </a:txBody>
                  <a:tcPr/>
                </a:tc>
                <a:tc hMerge="1">
                  <a:txBody>
                    <a:bodyPr/>
                    <a:lstStyle/>
                    <a:p>
                      <a:endParaRPr lang="ru-RU"/>
                    </a:p>
                  </a:txBody>
                  <a:tcPr/>
                </a:tc>
                <a:tc gridSpan="3">
                  <a:txBody>
                    <a:bodyPr/>
                    <a:lstStyle/>
                    <a:p>
                      <a:pPr algn="ctr" fontAlgn="b"/>
                      <a:r>
                        <a:rPr lang="en-US" sz="1100" b="0" i="0" u="none" strike="noStrike">
                          <a:solidFill>
                            <a:srgbClr val="000000"/>
                          </a:solidFill>
                          <a:latin typeface="Calibri"/>
                        </a:rPr>
                        <a:t>C</a:t>
                      </a:r>
                    </a:p>
                  </a:txBody>
                  <a:tcPr marL="8798" marR="8798" marT="8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ru-RU"/>
                    </a:p>
                  </a:txBody>
                  <a:tcPr/>
                </a:tc>
                <a:tc hMerge="1">
                  <a:txBody>
                    <a:bodyPr/>
                    <a:lstStyle/>
                    <a:p>
                      <a:endParaRPr lang="ru-RU"/>
                    </a:p>
                  </a:txBody>
                  <a:tcPr/>
                </a:tc>
                <a:tc gridSpan="3">
                  <a:txBody>
                    <a:bodyPr/>
                    <a:lstStyle/>
                    <a:p>
                      <a:pPr algn="ctr" fontAlgn="b"/>
                      <a:r>
                        <a:rPr lang="en-US" sz="1100" b="0" i="0" u="none" strike="noStrike">
                          <a:solidFill>
                            <a:srgbClr val="000000"/>
                          </a:solidFill>
                          <a:latin typeface="Calibri"/>
                        </a:rPr>
                        <a:t>D</a:t>
                      </a:r>
                    </a:p>
                  </a:txBody>
                  <a:tcPr marL="8798" marR="8798" marT="8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ru-RU"/>
                    </a:p>
                  </a:txBody>
                  <a:tcPr/>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247153">
                <a:tc rowSpan="3">
                  <a:txBody>
                    <a:bodyPr/>
                    <a:lstStyle/>
                    <a:p>
                      <a:pPr algn="ctr" fontAlgn="ctr"/>
                      <a:r>
                        <a:rPr lang="ru-RU" sz="1300" b="0" i="0" u="none" strike="noStrike">
                          <a:solidFill>
                            <a:srgbClr val="000000"/>
                          </a:solidFill>
                          <a:latin typeface="Calibri"/>
                        </a:rPr>
                        <a:t>1</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ru-RU" sz="1100" b="0" i="0" u="none" strike="noStrike">
                          <a:solidFill>
                            <a:srgbClr val="000000"/>
                          </a:solidFill>
                          <a:latin typeface="Calibri"/>
                        </a:rPr>
                        <a:t>0</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15</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21</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30</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ru-RU" sz="1700" b="0" i="0" u="none" strike="noStrike" dirty="0">
                          <a:solidFill>
                            <a:srgbClr val="000000"/>
                          </a:solidFill>
                          <a:latin typeface="Calibri"/>
                        </a:rPr>
                        <a:t>24</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12</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15/6</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74556">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sng" strike="noStrike">
                          <a:solidFill>
                            <a:srgbClr val="000000"/>
                          </a:solidFill>
                          <a:latin typeface="Calibri"/>
                        </a:rPr>
                        <a:t>8</a:t>
                      </a:r>
                    </a:p>
                  </a:txBody>
                  <a:tcPr marL="8798" marR="8798" marT="8797" marB="0" anchor="ctr">
                    <a:lnL>
                      <a:noFill/>
                    </a:lnL>
                    <a:lnR>
                      <a:noFill/>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6</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7</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4</a:t>
                      </a:r>
                    </a:p>
                  </a:txBody>
                  <a:tcPr marL="8798" marR="8798" marT="8797" marB="0" anchor="ctr">
                    <a:lnL>
                      <a:noFill/>
                    </a:lnL>
                    <a:lnR>
                      <a:noFill/>
                    </a:lnR>
                    <a:lnT>
                      <a:noFill/>
                    </a:lnT>
                    <a:lnB>
                      <a:noFill/>
                    </a:lnB>
                    <a:solidFill>
                      <a:srgbClr val="FFFF99"/>
                    </a:solidFill>
                  </a:tcPr>
                </a:tc>
                <a:tc>
                  <a:txBody>
                    <a:bodyPr/>
                    <a:lstStyle/>
                    <a:p>
                      <a:pPr algn="ctr" fontAlgn="ctr"/>
                      <a:r>
                        <a:rPr lang="ru-RU" sz="1100" b="1" i="0" u="none" strike="noStrike">
                          <a:solidFill>
                            <a:srgbClr val="FF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6</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5</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r" fontAlgn="b"/>
                      <a:r>
                        <a:rPr lang="ru-RU" sz="1700" b="0" i="0" u="none" strike="noStrike" dirty="0">
                          <a:solidFill>
                            <a:srgbClr val="000000"/>
                          </a:solidFill>
                          <a:latin typeface="Calibri"/>
                        </a:rPr>
                        <a:t>4</a:t>
                      </a: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47153">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8</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21</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25</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36</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47153">
                <a:tc rowSpan="3">
                  <a:txBody>
                    <a:bodyPr/>
                    <a:lstStyle/>
                    <a:p>
                      <a:pPr algn="ctr" fontAlgn="ctr"/>
                      <a:r>
                        <a:rPr lang="ru-RU" sz="1300" b="0" i="0" u="none" strike="noStrike">
                          <a:solidFill>
                            <a:srgbClr val="000000"/>
                          </a:solidFill>
                          <a:latin typeface="Calibri"/>
                        </a:rPr>
                        <a:t>2</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ru-RU" sz="1100" b="0" i="0" u="none" strike="noStrike">
                          <a:solidFill>
                            <a:srgbClr val="000000"/>
                          </a:solidFill>
                          <a:latin typeface="Calibri"/>
                        </a:rPr>
                        <a:t>8</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21</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25</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36</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ru-RU" sz="1700" b="0" i="0" u="none" strike="noStrike">
                          <a:solidFill>
                            <a:srgbClr val="000000"/>
                          </a:solidFill>
                          <a:latin typeface="Calibri"/>
                        </a:rPr>
                        <a:t>23</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10</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9/5</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374556">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7</a:t>
                      </a:r>
                    </a:p>
                  </a:txBody>
                  <a:tcPr marL="8798" marR="8798" marT="8797" marB="0" anchor="ctr">
                    <a:lnL>
                      <a:noFill/>
                    </a:lnL>
                    <a:lnR>
                      <a:noFill/>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2</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6</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sng" strike="noStrike">
                          <a:solidFill>
                            <a:srgbClr val="000000"/>
                          </a:solidFill>
                          <a:latin typeface="Calibri"/>
                        </a:rPr>
                        <a:t>9</a:t>
                      </a:r>
                    </a:p>
                  </a:txBody>
                  <a:tcPr marL="8798" marR="8798" marT="8797" marB="0" anchor="ctr">
                    <a:lnL>
                      <a:noFill/>
                    </a:lnL>
                    <a:lnR>
                      <a:noFill/>
                    </a:lnR>
                    <a:lnT>
                      <a:noFill/>
                    </a:lnT>
                    <a:lnB>
                      <a:noFill/>
                    </a:lnB>
                    <a:solidFill>
                      <a:srgbClr val="FFFF99"/>
                    </a:solidFill>
                  </a:tcPr>
                </a:tc>
                <a:tc>
                  <a:txBody>
                    <a:bodyPr/>
                    <a:lstStyle/>
                    <a:p>
                      <a:pPr algn="ctr" fontAlgn="ctr"/>
                      <a:r>
                        <a:rPr lang="ru-RU" sz="1100" b="1" i="0" u="none" strike="noStrike">
                          <a:solidFill>
                            <a:srgbClr val="FF0000"/>
                          </a:solidFill>
                          <a:latin typeface="Calibri"/>
                        </a:rPr>
                        <a:t>2</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5</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2</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r" fontAlgn="b"/>
                      <a:r>
                        <a:rPr lang="ru-RU" sz="1700" b="0" i="0" u="none" strike="noStrike">
                          <a:solidFill>
                            <a:srgbClr val="000000"/>
                          </a:solidFill>
                          <a:latin typeface="Calibri"/>
                        </a:rPr>
                        <a:t>2</a:t>
                      </a: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47153">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15</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23</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34</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41</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47153">
                <a:tc rowSpan="3">
                  <a:txBody>
                    <a:bodyPr/>
                    <a:lstStyle/>
                    <a:p>
                      <a:pPr algn="ctr" fontAlgn="ctr"/>
                      <a:r>
                        <a:rPr lang="ru-RU" sz="1300" b="0" i="0" u="none" strike="noStrike">
                          <a:solidFill>
                            <a:srgbClr val="000000"/>
                          </a:solidFill>
                          <a:latin typeface="Calibri"/>
                        </a:rPr>
                        <a:t>3</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ru-RU" sz="1100" b="0" i="0" u="none" strike="noStrike">
                          <a:solidFill>
                            <a:srgbClr val="000000"/>
                          </a:solidFill>
                          <a:latin typeface="Calibri"/>
                        </a:rPr>
                        <a:t>15</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23</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34</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41</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ru-RU" sz="1700" b="0" i="0" u="none" strike="noStrike">
                          <a:solidFill>
                            <a:srgbClr val="000000"/>
                          </a:solidFill>
                          <a:latin typeface="Calibri"/>
                        </a:rPr>
                        <a:t>24</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11</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8/9</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374556">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5</a:t>
                      </a:r>
                    </a:p>
                  </a:txBody>
                  <a:tcPr marL="8798" marR="8798" marT="8797" marB="0" anchor="ctr">
                    <a:lnL>
                      <a:noFill/>
                    </a:lnL>
                    <a:lnR>
                      <a:noFill/>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3</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3</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7</a:t>
                      </a:r>
                    </a:p>
                  </a:txBody>
                  <a:tcPr marL="8798" marR="8798" marT="8797" marB="0" anchor="ctr">
                    <a:lnL>
                      <a:noFill/>
                    </a:lnL>
                    <a:lnR>
                      <a:noFill/>
                    </a:lnR>
                    <a:lnT>
                      <a:noFill/>
                    </a:lnT>
                    <a:lnB>
                      <a:noFill/>
                    </a:lnB>
                    <a:solidFill>
                      <a:srgbClr val="FFFF99"/>
                    </a:solidFill>
                  </a:tcPr>
                </a:tc>
                <a:tc>
                  <a:txBody>
                    <a:bodyPr/>
                    <a:lstStyle/>
                    <a:p>
                      <a:pPr algn="ctr" fontAlgn="ctr"/>
                      <a:r>
                        <a:rPr lang="ru-RU" sz="1100" b="1" i="0" u="none" strike="noStrike">
                          <a:solidFill>
                            <a:srgbClr val="FF0000"/>
                          </a:solidFill>
                          <a:latin typeface="Calibri"/>
                        </a:rPr>
                        <a:t>8</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9</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r" fontAlgn="b"/>
                      <a:r>
                        <a:rPr lang="ru-RU" sz="1700" b="0" i="0" u="none" strike="noStrike">
                          <a:solidFill>
                            <a:srgbClr val="000000"/>
                          </a:solidFill>
                          <a:latin typeface="Calibri"/>
                        </a:rPr>
                        <a:t>1</a:t>
                      </a: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47153">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20</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26</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41</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50</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47153">
                <a:tc rowSpan="3">
                  <a:txBody>
                    <a:bodyPr/>
                    <a:lstStyle/>
                    <a:p>
                      <a:pPr algn="ctr" fontAlgn="ctr"/>
                      <a:r>
                        <a:rPr lang="ru-RU" sz="1300" b="0" i="0" u="none" strike="noStrike">
                          <a:solidFill>
                            <a:srgbClr val="000000"/>
                          </a:solidFill>
                          <a:latin typeface="Calibri"/>
                        </a:rPr>
                        <a:t>4</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ru-RU" sz="1100" b="0" i="0" u="none" strike="noStrike">
                          <a:solidFill>
                            <a:srgbClr val="000000"/>
                          </a:solidFill>
                          <a:latin typeface="Calibri"/>
                        </a:rPr>
                        <a:t>20</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26</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41</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50</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ru-RU" sz="1700" b="0" i="0" u="none" strike="noStrike">
                          <a:solidFill>
                            <a:srgbClr val="000000"/>
                          </a:solidFill>
                          <a:latin typeface="Calibri"/>
                        </a:rPr>
                        <a:t>23</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11</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14/4</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374556">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6</a:t>
                      </a:r>
                    </a:p>
                  </a:txBody>
                  <a:tcPr marL="8798" marR="8798" marT="8797" marB="0" anchor="ctr">
                    <a:lnL>
                      <a:noFill/>
                    </a:lnL>
                    <a:lnR>
                      <a:noFill/>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8</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5</a:t>
                      </a:r>
                    </a:p>
                  </a:txBody>
                  <a:tcPr marL="8798" marR="8798" marT="8797" marB="0" anchor="ctr">
                    <a:lnL>
                      <a:noFill/>
                    </a:lnL>
                    <a:lnR>
                      <a:noFill/>
                    </a:lnR>
                    <a:lnT>
                      <a:noFill/>
                    </a:lnT>
                    <a:lnB>
                      <a:noFill/>
                    </a:lnB>
                    <a:solidFill>
                      <a:srgbClr val="FFFF99"/>
                    </a:solidFill>
                  </a:tcPr>
                </a:tc>
                <a:tc>
                  <a:txBody>
                    <a:bodyPr/>
                    <a:lstStyle/>
                    <a:p>
                      <a:pPr algn="ctr" fontAlgn="ctr"/>
                      <a:r>
                        <a:rPr lang="ru-RU" sz="1100" b="1" i="0" u="none" strike="noStrike">
                          <a:solidFill>
                            <a:srgbClr val="FF0000"/>
                          </a:solidFill>
                          <a:latin typeface="Calibri"/>
                        </a:rPr>
                        <a:t>7</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4</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4</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r" fontAlgn="b"/>
                      <a:r>
                        <a:rPr lang="ru-RU" sz="1700" b="0" i="0" u="none" strike="noStrike">
                          <a:solidFill>
                            <a:srgbClr val="000000"/>
                          </a:solidFill>
                          <a:latin typeface="Calibri"/>
                        </a:rPr>
                        <a:t>5</a:t>
                      </a: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247153">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26</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34</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46</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54</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247153">
                <a:tc rowSpan="3">
                  <a:txBody>
                    <a:bodyPr/>
                    <a:lstStyle/>
                    <a:p>
                      <a:pPr algn="ctr" fontAlgn="ctr"/>
                      <a:r>
                        <a:rPr lang="ru-RU" sz="1300" b="0" i="0" u="none" strike="noStrike">
                          <a:solidFill>
                            <a:srgbClr val="000000"/>
                          </a:solidFill>
                          <a:latin typeface="Calibri"/>
                        </a:rPr>
                        <a:t>5</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ru-RU" sz="1100" b="0" i="0" u="none" strike="noStrike">
                          <a:solidFill>
                            <a:srgbClr val="000000"/>
                          </a:solidFill>
                          <a:latin typeface="Calibri"/>
                        </a:rPr>
                        <a:t>26</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34</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46</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0" i="0" u="none" strike="noStrike">
                          <a:solidFill>
                            <a:srgbClr val="000000"/>
                          </a:solidFill>
                          <a:latin typeface="Calibri"/>
                        </a:rPr>
                        <a:t>54</a:t>
                      </a:r>
                    </a:p>
                  </a:txBody>
                  <a:tcPr marL="8798" marR="8798" marT="8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ru-RU" sz="1700" b="0" i="0" u="none" strike="noStrike">
                          <a:solidFill>
                            <a:srgbClr val="000000"/>
                          </a:solidFill>
                          <a:latin typeface="Calibri"/>
                        </a:rPr>
                        <a:t>24</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9</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700" b="0" i="0" u="none" strike="noStrike">
                          <a:solidFill>
                            <a:srgbClr val="000000"/>
                          </a:solidFill>
                          <a:latin typeface="Calibri"/>
                        </a:rPr>
                        <a:t>13/8</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374556">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4</a:t>
                      </a:r>
                    </a:p>
                  </a:txBody>
                  <a:tcPr marL="8798" marR="8798" marT="8797" marB="0" anchor="ctr">
                    <a:lnL>
                      <a:noFill/>
                    </a:lnL>
                    <a:lnR>
                      <a:noFill/>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sng" strike="noStrike">
                          <a:solidFill>
                            <a:srgbClr val="000000"/>
                          </a:solidFill>
                          <a:latin typeface="Calibri"/>
                        </a:rPr>
                        <a:t>9</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4</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6</a:t>
                      </a:r>
                    </a:p>
                  </a:txBody>
                  <a:tcPr marL="8798" marR="8798" marT="8797" marB="0" anchor="ctr">
                    <a:lnL>
                      <a:noFill/>
                    </a:lnL>
                    <a:lnR>
                      <a:noFill/>
                    </a:lnR>
                    <a:lnT>
                      <a:noFill/>
                    </a:lnT>
                    <a:lnB>
                      <a:noFill/>
                    </a:lnB>
                    <a:solidFill>
                      <a:srgbClr val="FFFF99"/>
                    </a:solidFill>
                  </a:tcPr>
                </a:tc>
                <a:tc>
                  <a:txBody>
                    <a:bodyPr/>
                    <a:lstStyle/>
                    <a:p>
                      <a:pPr algn="ctr" fontAlgn="ctr"/>
                      <a:r>
                        <a:rPr lang="ru-RU" sz="1100" b="1" i="0" u="none" strike="noStrike">
                          <a:solidFill>
                            <a:srgbClr val="FF0000"/>
                          </a:solidFill>
                          <a:latin typeface="Calibri"/>
                        </a:rPr>
                        <a:t>3</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ru-RU" sz="2400" b="0" i="0" u="none" strike="noStrike">
                          <a:solidFill>
                            <a:srgbClr val="000000"/>
                          </a:solidFill>
                          <a:latin typeface="Calibri"/>
                        </a:rPr>
                        <a:t>5</a:t>
                      </a:r>
                    </a:p>
                  </a:txBody>
                  <a:tcPr marL="8798" marR="8798" marT="8797" marB="0" anchor="ctr">
                    <a:lnL>
                      <a:noFill/>
                    </a:lnL>
                    <a:lnR>
                      <a:noFill/>
                    </a:lnR>
                    <a:lnT>
                      <a:noFill/>
                    </a:lnT>
                    <a:lnB>
                      <a:noFill/>
                    </a:lnB>
                  </a:tcPr>
                </a:tc>
                <a:tc>
                  <a:txBody>
                    <a:bodyPr/>
                    <a:lstStyle/>
                    <a:p>
                      <a:pPr algn="ctr" fontAlgn="ctr"/>
                      <a:r>
                        <a:rPr lang="ru-RU" sz="1100" b="1" i="0" u="none" strike="noStrike">
                          <a:solidFill>
                            <a:srgbClr val="FF0000"/>
                          </a:solidFill>
                          <a:latin typeface="Calibri"/>
                        </a:rPr>
                        <a:t>2</a:t>
                      </a:r>
                    </a:p>
                  </a:txBody>
                  <a:tcPr marL="8798" marR="8798" marT="8797"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r" fontAlgn="b"/>
                      <a:r>
                        <a:rPr lang="ru-RU" sz="1700" b="0" i="0" u="none" strike="noStrike">
                          <a:solidFill>
                            <a:srgbClr val="000000"/>
                          </a:solidFill>
                          <a:latin typeface="Calibri"/>
                        </a:rPr>
                        <a:t>3</a:t>
                      </a: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247153">
                <a:tc vMerge="1">
                  <a:txBody>
                    <a:bodyPr/>
                    <a:lstStyle/>
                    <a:p>
                      <a:endParaRPr lang="ru-RU"/>
                    </a:p>
                  </a:txBody>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30</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43</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ru-RU" sz="1100" b="0" i="0" u="none" strike="noStrike">
                        <a:solidFill>
                          <a:srgbClr val="000000"/>
                        </a:solidFill>
                        <a:latin typeface="Calibri"/>
                      </a:endParaRP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52</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Calibri"/>
                        </a:rPr>
                        <a:t> </a:t>
                      </a:r>
                    </a:p>
                  </a:txBody>
                  <a:tcPr marL="8798" marR="8798" marT="87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59</a:t>
                      </a:r>
                    </a:p>
                  </a:txBody>
                  <a:tcPr marL="8798" marR="8798" marT="8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267876">
                <a:tc>
                  <a:txBody>
                    <a:bodyPr/>
                    <a:lstStyle/>
                    <a:p>
                      <a:pPr algn="ctr" fontAlgn="ctr"/>
                      <a:r>
                        <a:rPr lang="el-GR" sz="1700" b="0" i="1" u="none" strike="noStrike">
                          <a:solidFill>
                            <a:srgbClr val="000000"/>
                          </a:solidFill>
                          <a:latin typeface="Calibri"/>
                        </a:rPr>
                        <a:t>Σ</a:t>
                      </a:r>
                      <a:r>
                        <a:rPr lang="en-US" sz="1700" b="0" i="1" u="none" strike="noStrike">
                          <a:solidFill>
                            <a:srgbClr val="000000"/>
                          </a:solidFill>
                          <a:latin typeface="Calibri"/>
                        </a:rPr>
                        <a:t>t</a:t>
                      </a:r>
                      <a:r>
                        <a:rPr lang="en-US" sz="900" b="0" i="1" u="none" strike="noStrike">
                          <a:solidFill>
                            <a:srgbClr val="000000"/>
                          </a:solidFill>
                          <a:latin typeface="Calibri"/>
                        </a:rPr>
                        <a:t>j</a:t>
                      </a:r>
                      <a:endParaRPr lang="en-US" sz="1700" b="0" i="1" u="none" strike="noStrike">
                        <a:solidFill>
                          <a:srgbClr val="000000"/>
                        </a:solidFill>
                        <a:latin typeface="Calibri"/>
                      </a:endParaRP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3">
                  <a:txBody>
                    <a:bodyPr/>
                    <a:lstStyle/>
                    <a:p>
                      <a:pPr algn="ctr" fontAlgn="ctr"/>
                      <a:r>
                        <a:rPr lang="ru-RU" sz="1700" b="0" i="0" u="none" strike="noStrike">
                          <a:solidFill>
                            <a:srgbClr val="000000"/>
                          </a:solidFill>
                          <a:latin typeface="Calibri"/>
                        </a:rPr>
                        <a:t>30</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1700" b="0" i="0" u="none" strike="noStrike">
                          <a:solidFill>
                            <a:srgbClr val="000000"/>
                          </a:solidFill>
                          <a:latin typeface="Calibri"/>
                        </a:rPr>
                        <a:t>28</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1700" b="0" i="0" u="none" strike="noStrike">
                          <a:solidFill>
                            <a:srgbClr val="000000"/>
                          </a:solidFill>
                          <a:latin typeface="Calibri"/>
                        </a:rPr>
                        <a:t>31</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ru-RU"/>
                    </a:p>
                  </a:txBody>
                  <a:tcPr/>
                </a:tc>
                <a:tc hMerge="1">
                  <a:txBody>
                    <a:bodyPr/>
                    <a:lstStyle/>
                    <a:p>
                      <a:endParaRPr lang="ru-RU"/>
                    </a:p>
                  </a:txBody>
                  <a:tcPr/>
                </a:tc>
                <a:tc gridSpan="3">
                  <a:txBody>
                    <a:bodyPr/>
                    <a:lstStyle/>
                    <a:p>
                      <a:pPr algn="ctr" fontAlgn="ctr"/>
                      <a:r>
                        <a:rPr lang="ru-RU" sz="1700" b="0" i="0" u="none" strike="noStrike">
                          <a:solidFill>
                            <a:srgbClr val="000000"/>
                          </a:solidFill>
                          <a:latin typeface="Calibri"/>
                        </a:rPr>
                        <a:t>29</a:t>
                      </a:r>
                    </a:p>
                  </a:txBody>
                  <a:tcPr marL="8798" marR="8798" marT="87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fontAlgn="ctr"/>
                      <a:r>
                        <a:rPr lang="ru-RU" sz="1700" b="0" i="0" u="none" strike="noStrike">
                          <a:solidFill>
                            <a:srgbClr val="000000"/>
                          </a:solidFill>
                          <a:latin typeface="Calibri"/>
                        </a:rPr>
                        <a:t>118</a:t>
                      </a:r>
                    </a:p>
                  </a:txBody>
                  <a:tcPr marL="8798" marR="8798" marT="8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700" b="0" i="0" u="none" strike="noStrike">
                          <a:solidFill>
                            <a:srgbClr val="000000"/>
                          </a:solidFill>
                          <a:latin typeface="Calibri"/>
                        </a:rPr>
                        <a:t> </a:t>
                      </a:r>
                    </a:p>
                  </a:txBody>
                  <a:tcPr marL="8798" marR="8798" marT="87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7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267876">
                <a:tc>
                  <a:txBody>
                    <a:bodyPr/>
                    <a:lstStyle/>
                    <a:p>
                      <a:pPr algn="ctr" fontAlgn="ctr"/>
                      <a:r>
                        <a:rPr lang="el-GR" sz="1700" b="0" i="1" u="none" strike="noStrike">
                          <a:solidFill>
                            <a:srgbClr val="000000"/>
                          </a:solidFill>
                          <a:latin typeface="Calibri"/>
                        </a:rPr>
                        <a:t>Σ</a:t>
                      </a:r>
                      <a:r>
                        <a:rPr lang="en-US" sz="1700" b="0" i="1" u="none" strike="noStrike">
                          <a:solidFill>
                            <a:srgbClr val="000000"/>
                          </a:solidFill>
                          <a:latin typeface="Calibri"/>
                        </a:rPr>
                        <a:t>t </a:t>
                      </a:r>
                      <a:r>
                        <a:rPr lang="ru-RU" sz="900" b="0" i="1" u="none" strike="noStrike">
                          <a:solidFill>
                            <a:srgbClr val="000000"/>
                          </a:solidFill>
                          <a:latin typeface="Calibri"/>
                        </a:rPr>
                        <a:t>инт</a:t>
                      </a:r>
                      <a:endParaRPr lang="ru-RU" sz="1700" b="0" i="1" u="none" strike="noStrike">
                        <a:solidFill>
                          <a:srgbClr val="000000"/>
                        </a:solidFill>
                        <a:latin typeface="Calibri"/>
                      </a:endParaRP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3">
                  <a:txBody>
                    <a:bodyPr/>
                    <a:lstStyle/>
                    <a:p>
                      <a:pPr algn="ctr" fontAlgn="ctr"/>
                      <a:r>
                        <a:rPr lang="ru-RU" sz="17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1700" b="0" i="0" u="none" strike="noStrike">
                          <a:solidFill>
                            <a:srgbClr val="000000"/>
                          </a:solidFill>
                          <a:latin typeface="Calibri"/>
                        </a:rPr>
                        <a:t>20</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1700" b="0" i="0" u="none" strike="noStrike">
                          <a:solidFill>
                            <a:srgbClr val="000000"/>
                          </a:solidFill>
                          <a:latin typeface="Calibri"/>
                        </a:rPr>
                        <a:t>20</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1700" b="0" i="0" u="none" strike="noStrike" dirty="0">
                          <a:solidFill>
                            <a:srgbClr val="000000"/>
                          </a:solidFill>
                          <a:latin typeface="Calibri"/>
                        </a:rPr>
                        <a:t>13</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fontAlgn="ctr"/>
                      <a:r>
                        <a:rPr lang="ru-RU" sz="17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700" b="0" i="0" u="none" strike="noStrike">
                          <a:solidFill>
                            <a:srgbClr val="000000"/>
                          </a:solidFill>
                          <a:latin typeface="Calibri"/>
                        </a:rPr>
                        <a:t>53</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700" b="0" i="0" u="none" strike="noStrike">
                          <a:solidFill>
                            <a:srgbClr val="000000"/>
                          </a:solidFill>
                          <a:latin typeface="Calibri"/>
                        </a:rPr>
                        <a:t> </a:t>
                      </a:r>
                    </a:p>
                  </a:txBody>
                  <a:tcPr marL="8798" marR="8798" marT="8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dirty="0">
                        <a:solidFill>
                          <a:srgbClr val="000000"/>
                        </a:solidFill>
                        <a:latin typeface="Calibri"/>
                      </a:endParaRPr>
                    </a:p>
                  </a:txBody>
                  <a:tcPr marL="8798" marR="8798" marT="879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bl>
          </a:graphicData>
        </a:graphic>
      </p:graphicFrame>
      <p:graphicFrame>
        <p:nvGraphicFramePr>
          <p:cNvPr id="76053" name="Объект 1">
            <a:extLst>
              <a:ext uri="{FF2B5EF4-FFF2-40B4-BE49-F238E27FC236}">
                <a16:creationId xmlns:a16="http://schemas.microsoft.com/office/drawing/2014/main" id="{70A36A34-70DD-4044-9424-C0FFC84B8152}"/>
              </a:ext>
            </a:extLst>
          </p:cNvPr>
          <p:cNvGraphicFramePr>
            <a:graphicFrameLocks noChangeAspect="1"/>
          </p:cNvGraphicFramePr>
          <p:nvPr/>
        </p:nvGraphicFramePr>
        <p:xfrm>
          <a:off x="274638" y="3573463"/>
          <a:ext cx="2497137" cy="576262"/>
        </p:xfrm>
        <a:graphic>
          <a:graphicData uri="http://schemas.openxmlformats.org/presentationml/2006/ole">
            <mc:AlternateContent xmlns:mc="http://schemas.openxmlformats.org/markup-compatibility/2006">
              <mc:Choice xmlns:v="urn:schemas-microsoft-com:vml" Requires="v">
                <p:oleObj spid="_x0000_s76056" name="Формула" r:id="rId4" imgW="1155700" imgH="254000" progId="Equation.3">
                  <p:embed/>
                </p:oleObj>
              </mc:Choice>
              <mc:Fallback>
                <p:oleObj name="Формула" r:id="rId4" imgW="1155700" imgH="254000" progId="Equation.3">
                  <p:embed/>
                  <p:pic>
                    <p:nvPicPr>
                      <p:cNvPr id="0" name="Объект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3573463"/>
                        <a:ext cx="24971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6054" name="Picture 2" descr="C:\Users\yo_averyanov\Pictures\111.JPG">
            <a:extLst>
              <a:ext uri="{FF2B5EF4-FFF2-40B4-BE49-F238E27FC236}">
                <a16:creationId xmlns:a16="http://schemas.microsoft.com/office/drawing/2014/main" id="{FF12C2EA-2488-4EF0-95C0-8A49F7D282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221163"/>
            <a:ext cx="2520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055" name="Объект 2">
            <a:extLst>
              <a:ext uri="{FF2B5EF4-FFF2-40B4-BE49-F238E27FC236}">
                <a16:creationId xmlns:a16="http://schemas.microsoft.com/office/drawing/2014/main" id="{7EC9457B-0FC2-41AB-BD69-C840E7AF2FE4}"/>
              </a:ext>
            </a:extLst>
          </p:cNvPr>
          <p:cNvGraphicFramePr>
            <a:graphicFrameLocks noChangeAspect="1"/>
          </p:cNvGraphicFramePr>
          <p:nvPr/>
        </p:nvGraphicFramePr>
        <p:xfrm>
          <a:off x="90488" y="5516563"/>
          <a:ext cx="2609850" cy="360362"/>
        </p:xfrm>
        <a:graphic>
          <a:graphicData uri="http://schemas.openxmlformats.org/presentationml/2006/ole">
            <mc:AlternateContent xmlns:mc="http://schemas.openxmlformats.org/markup-compatibility/2006">
              <mc:Choice xmlns:v="urn:schemas-microsoft-com:vml" Requires="v">
                <p:oleObj spid="_x0000_s76057" name="Формула" r:id="rId7" imgW="2273300" imgH="279400" progId="Equation.3">
                  <p:embed/>
                </p:oleObj>
              </mc:Choice>
              <mc:Fallback>
                <p:oleObj name="Формула" r:id="rId7" imgW="2273300" imgH="279400" progId="Equation.3">
                  <p:embed/>
                  <p:pic>
                    <p:nvPicPr>
                      <p:cNvPr id="0" name="Объект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88" y="5516563"/>
                        <a:ext cx="26098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58CF6EF-C867-4FB9-BF7A-3175353D9D4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03" name="Rectangle 4">
            <a:extLst>
              <a:ext uri="{FF2B5EF4-FFF2-40B4-BE49-F238E27FC236}">
                <a16:creationId xmlns:a16="http://schemas.microsoft.com/office/drawing/2014/main" id="{7B13979A-0033-43FE-BF28-7FAB21AE3B3C}"/>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053" name="Rectangle 5">
            <a:extLst>
              <a:ext uri="{FF2B5EF4-FFF2-40B4-BE49-F238E27FC236}">
                <a16:creationId xmlns:a16="http://schemas.microsoft.com/office/drawing/2014/main" id="{3F5EB8F5-F794-4C52-94A5-1D28B8A0418E}"/>
              </a:ext>
            </a:extLst>
          </p:cNvPr>
          <p:cNvSpPr>
            <a:spLocks noChangeArrowheads="1"/>
          </p:cNvSpPr>
          <p:nvPr/>
        </p:nvSpPr>
        <p:spPr bwMode="auto">
          <a:xfrm>
            <a:off x="0" y="1114425"/>
            <a:ext cx="184150" cy="369888"/>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ru-RU">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latin typeface="+mn-lt"/>
            </a:endParaRPr>
          </a:p>
        </p:txBody>
      </p:sp>
      <p:sp>
        <p:nvSpPr>
          <p:cNvPr id="76805" name="Rectangle 7">
            <a:extLst>
              <a:ext uri="{FF2B5EF4-FFF2-40B4-BE49-F238E27FC236}">
                <a16:creationId xmlns:a16="http://schemas.microsoft.com/office/drawing/2014/main" id="{178BAA8C-FE48-498A-8214-052C536D80A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06" name="Rectangle 9">
            <a:extLst>
              <a:ext uri="{FF2B5EF4-FFF2-40B4-BE49-F238E27FC236}">
                <a16:creationId xmlns:a16="http://schemas.microsoft.com/office/drawing/2014/main" id="{C0299AD1-0B39-4284-8A50-59B7C39A620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07" name="Rectangle 10">
            <a:extLst>
              <a:ext uri="{FF2B5EF4-FFF2-40B4-BE49-F238E27FC236}">
                <a16:creationId xmlns:a16="http://schemas.microsoft.com/office/drawing/2014/main" id="{EAC4A4F6-4D89-4787-8CA4-0347123D206C}"/>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08" name="Rectangle 12">
            <a:extLst>
              <a:ext uri="{FF2B5EF4-FFF2-40B4-BE49-F238E27FC236}">
                <a16:creationId xmlns:a16="http://schemas.microsoft.com/office/drawing/2014/main" id="{F9918BEA-75DC-4849-8997-415C92B1E96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09" name="Rectangle 13">
            <a:extLst>
              <a:ext uri="{FF2B5EF4-FFF2-40B4-BE49-F238E27FC236}">
                <a16:creationId xmlns:a16="http://schemas.microsoft.com/office/drawing/2014/main" id="{8E97E274-E12B-4A7E-A7B0-138C83505FDD}"/>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0" name="Rectangle 15">
            <a:extLst>
              <a:ext uri="{FF2B5EF4-FFF2-40B4-BE49-F238E27FC236}">
                <a16:creationId xmlns:a16="http://schemas.microsoft.com/office/drawing/2014/main" id="{86EEA524-543D-47FA-8F07-F609E6FFE04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1" name="Rectangle 17">
            <a:extLst>
              <a:ext uri="{FF2B5EF4-FFF2-40B4-BE49-F238E27FC236}">
                <a16:creationId xmlns:a16="http://schemas.microsoft.com/office/drawing/2014/main" id="{DAE42A49-CEAA-49D4-842E-5B109BB22AF9}"/>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2" name="Rectangle 18">
            <a:extLst>
              <a:ext uri="{FF2B5EF4-FFF2-40B4-BE49-F238E27FC236}">
                <a16:creationId xmlns:a16="http://schemas.microsoft.com/office/drawing/2014/main" id="{3824EA6C-7B68-4E13-BEA2-07829E18DD33}"/>
              </a:ext>
            </a:extLst>
          </p:cNvPr>
          <p:cNvSpPr>
            <a:spLocks noChangeArrowheads="1"/>
          </p:cNvSpPr>
          <p:nvPr/>
        </p:nvSpPr>
        <p:spPr bwMode="auto">
          <a:xfrm>
            <a:off x="0" y="742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3" name="Rectangle 20">
            <a:extLst>
              <a:ext uri="{FF2B5EF4-FFF2-40B4-BE49-F238E27FC236}">
                <a16:creationId xmlns:a16="http://schemas.microsoft.com/office/drawing/2014/main" id="{AE696818-BDCC-44C7-B217-9F62A69B8C84}"/>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4" name="Rectangle 21">
            <a:extLst>
              <a:ext uri="{FF2B5EF4-FFF2-40B4-BE49-F238E27FC236}">
                <a16:creationId xmlns:a16="http://schemas.microsoft.com/office/drawing/2014/main" id="{FEB2F97E-7E1F-49A9-86EB-AC79D1F4352D}"/>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5" name="Rectangle 23">
            <a:extLst>
              <a:ext uri="{FF2B5EF4-FFF2-40B4-BE49-F238E27FC236}">
                <a16:creationId xmlns:a16="http://schemas.microsoft.com/office/drawing/2014/main" id="{D144963A-AC5B-4EE9-9F59-20A2B1E0345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6" name="Rectangle 25">
            <a:extLst>
              <a:ext uri="{FF2B5EF4-FFF2-40B4-BE49-F238E27FC236}">
                <a16:creationId xmlns:a16="http://schemas.microsoft.com/office/drawing/2014/main" id="{F7505838-8562-4051-887C-79882E85561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7" name="Rectangle 28">
            <a:extLst>
              <a:ext uri="{FF2B5EF4-FFF2-40B4-BE49-F238E27FC236}">
                <a16:creationId xmlns:a16="http://schemas.microsoft.com/office/drawing/2014/main" id="{9119BE1B-65E5-4D3C-AED0-ECE5F95BAFC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8" name="Rectangle 30">
            <a:extLst>
              <a:ext uri="{FF2B5EF4-FFF2-40B4-BE49-F238E27FC236}">
                <a16:creationId xmlns:a16="http://schemas.microsoft.com/office/drawing/2014/main" id="{49B08B8D-6058-4A01-9376-66A3BF752FE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19" name="Rectangle 33">
            <a:extLst>
              <a:ext uri="{FF2B5EF4-FFF2-40B4-BE49-F238E27FC236}">
                <a16:creationId xmlns:a16="http://schemas.microsoft.com/office/drawing/2014/main" id="{E082A40F-DBA4-4B97-8511-6811EFC86BB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20" name="Rectangle 35">
            <a:extLst>
              <a:ext uri="{FF2B5EF4-FFF2-40B4-BE49-F238E27FC236}">
                <a16:creationId xmlns:a16="http://schemas.microsoft.com/office/drawing/2014/main" id="{5B050B05-0CEE-4B84-9A43-98ED633D378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6821" name="Rectangle 36">
            <a:extLst>
              <a:ext uri="{FF2B5EF4-FFF2-40B4-BE49-F238E27FC236}">
                <a16:creationId xmlns:a16="http://schemas.microsoft.com/office/drawing/2014/main" id="{639992C1-97A0-4052-BB27-5FC4DC7704F4}"/>
              </a:ext>
            </a:extLst>
          </p:cNvPr>
          <p:cNvSpPr>
            <a:spLocks noChangeArrowheads="1"/>
          </p:cNvSpPr>
          <p:nvPr/>
        </p:nvSpPr>
        <p:spPr bwMode="auto">
          <a:xfrm>
            <a:off x="0" y="9715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180975" algn="l"/>
              </a:tabLst>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tabLst>
                <a:tab pos="180975" algn="l"/>
              </a:tabLst>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tabLst>
                <a:tab pos="180975" algn="l"/>
              </a:tabLst>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24" name="Рисунок 23" descr="4.png">
            <a:extLst>
              <a:ext uri="{FF2B5EF4-FFF2-40B4-BE49-F238E27FC236}">
                <a16:creationId xmlns:a16="http://schemas.microsoft.com/office/drawing/2014/main" id="{5DC30667-6815-4474-8CDD-102A92CE25D5}"/>
              </a:ext>
            </a:extLst>
          </p:cNvPr>
          <p:cNvPicPr>
            <a:picLocks noChangeAspect="1"/>
          </p:cNvPicPr>
          <p:nvPr/>
        </p:nvPicPr>
        <p:blipFill>
          <a:blip r:embed="rId3"/>
          <a:stretch>
            <a:fillRect/>
          </a:stretch>
        </p:blipFill>
        <p:spPr>
          <a:xfrm>
            <a:off x="428625" y="428625"/>
            <a:ext cx="3929063" cy="2428875"/>
          </a:xfrm>
          <a:prstGeom prst="rect">
            <a:avLst/>
          </a:prstGeom>
          <a:ln w="19050">
            <a:solidFill>
              <a:schemeClr val="accent1">
                <a:lumMod val="75000"/>
              </a:schemeClr>
            </a:solidFill>
          </a:ln>
        </p:spPr>
      </p:pic>
      <p:pic>
        <p:nvPicPr>
          <p:cNvPr id="25" name="Рисунок 24" descr="3.png">
            <a:extLst>
              <a:ext uri="{FF2B5EF4-FFF2-40B4-BE49-F238E27FC236}">
                <a16:creationId xmlns:a16="http://schemas.microsoft.com/office/drawing/2014/main" id="{0BD36F1E-3E74-4D15-8387-EB201E4E56D4}"/>
              </a:ext>
            </a:extLst>
          </p:cNvPr>
          <p:cNvPicPr>
            <a:picLocks noChangeAspect="1"/>
          </p:cNvPicPr>
          <p:nvPr/>
        </p:nvPicPr>
        <p:blipFill>
          <a:blip r:embed="rId4"/>
          <a:srcRect r="1205"/>
          <a:stretch>
            <a:fillRect/>
          </a:stretch>
        </p:blipFill>
        <p:spPr>
          <a:xfrm>
            <a:off x="2484438" y="971550"/>
            <a:ext cx="6000750" cy="4572000"/>
          </a:xfrm>
          <a:prstGeom prst="rect">
            <a:avLst/>
          </a:prstGeom>
          <a:ln w="19050">
            <a:solidFill>
              <a:schemeClr val="accent1">
                <a:lumMod val="75000"/>
              </a:schemeClr>
            </a:solid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659F30B-1426-46BA-A3EE-3DD6095A964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51" name="Rectangle 4">
            <a:extLst>
              <a:ext uri="{FF2B5EF4-FFF2-40B4-BE49-F238E27FC236}">
                <a16:creationId xmlns:a16="http://schemas.microsoft.com/office/drawing/2014/main" id="{344DEE60-4D5A-4E31-B4C7-CE8A9197883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053" name="Rectangle 5">
            <a:extLst>
              <a:ext uri="{FF2B5EF4-FFF2-40B4-BE49-F238E27FC236}">
                <a16:creationId xmlns:a16="http://schemas.microsoft.com/office/drawing/2014/main" id="{74371255-C38C-4733-A672-E12FC5B94D53}"/>
              </a:ext>
            </a:extLst>
          </p:cNvPr>
          <p:cNvSpPr>
            <a:spLocks noChangeArrowheads="1"/>
          </p:cNvSpPr>
          <p:nvPr/>
        </p:nvSpPr>
        <p:spPr bwMode="auto">
          <a:xfrm>
            <a:off x="0" y="1114425"/>
            <a:ext cx="184150" cy="369888"/>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ru-RU">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latin typeface="+mn-lt"/>
            </a:endParaRPr>
          </a:p>
        </p:txBody>
      </p:sp>
      <p:sp>
        <p:nvSpPr>
          <p:cNvPr id="78853" name="Rectangle 7">
            <a:extLst>
              <a:ext uri="{FF2B5EF4-FFF2-40B4-BE49-F238E27FC236}">
                <a16:creationId xmlns:a16="http://schemas.microsoft.com/office/drawing/2014/main" id="{ACBED697-9545-427B-86BC-B307195D322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54" name="Rectangle 9">
            <a:extLst>
              <a:ext uri="{FF2B5EF4-FFF2-40B4-BE49-F238E27FC236}">
                <a16:creationId xmlns:a16="http://schemas.microsoft.com/office/drawing/2014/main" id="{11B37016-56E9-4906-8A0E-DF85C2D4C9C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55" name="Rectangle 10">
            <a:extLst>
              <a:ext uri="{FF2B5EF4-FFF2-40B4-BE49-F238E27FC236}">
                <a16:creationId xmlns:a16="http://schemas.microsoft.com/office/drawing/2014/main" id="{3CD9113E-96DD-4E1A-9EE5-FEE3DB70AE24}"/>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56" name="Rectangle 12">
            <a:extLst>
              <a:ext uri="{FF2B5EF4-FFF2-40B4-BE49-F238E27FC236}">
                <a16:creationId xmlns:a16="http://schemas.microsoft.com/office/drawing/2014/main" id="{5EFAD949-DF74-48FD-BBCD-3C6ED63BE25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57" name="Rectangle 13">
            <a:extLst>
              <a:ext uri="{FF2B5EF4-FFF2-40B4-BE49-F238E27FC236}">
                <a16:creationId xmlns:a16="http://schemas.microsoft.com/office/drawing/2014/main" id="{97842C48-6140-4919-88EC-E75A1E12644A}"/>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58" name="Rectangle 15">
            <a:extLst>
              <a:ext uri="{FF2B5EF4-FFF2-40B4-BE49-F238E27FC236}">
                <a16:creationId xmlns:a16="http://schemas.microsoft.com/office/drawing/2014/main" id="{B84BD137-B603-4E49-B519-96755254B3B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59" name="Rectangle 17">
            <a:extLst>
              <a:ext uri="{FF2B5EF4-FFF2-40B4-BE49-F238E27FC236}">
                <a16:creationId xmlns:a16="http://schemas.microsoft.com/office/drawing/2014/main" id="{1976E3FE-A355-45FA-80C6-2FCF555076E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0" name="Rectangle 18">
            <a:extLst>
              <a:ext uri="{FF2B5EF4-FFF2-40B4-BE49-F238E27FC236}">
                <a16:creationId xmlns:a16="http://schemas.microsoft.com/office/drawing/2014/main" id="{1C378C80-C05C-4264-8203-B0E1F7018D66}"/>
              </a:ext>
            </a:extLst>
          </p:cNvPr>
          <p:cNvSpPr>
            <a:spLocks noChangeArrowheads="1"/>
          </p:cNvSpPr>
          <p:nvPr/>
        </p:nvSpPr>
        <p:spPr bwMode="auto">
          <a:xfrm>
            <a:off x="0" y="742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1" name="Rectangle 20">
            <a:extLst>
              <a:ext uri="{FF2B5EF4-FFF2-40B4-BE49-F238E27FC236}">
                <a16:creationId xmlns:a16="http://schemas.microsoft.com/office/drawing/2014/main" id="{9DA84E89-7153-4A4C-ACE8-5CD967D6ADC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2" name="Rectangle 23">
            <a:extLst>
              <a:ext uri="{FF2B5EF4-FFF2-40B4-BE49-F238E27FC236}">
                <a16:creationId xmlns:a16="http://schemas.microsoft.com/office/drawing/2014/main" id="{AF9D0491-F5DC-46D3-ACF1-4338824A989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3" name="Rectangle 25">
            <a:extLst>
              <a:ext uri="{FF2B5EF4-FFF2-40B4-BE49-F238E27FC236}">
                <a16:creationId xmlns:a16="http://schemas.microsoft.com/office/drawing/2014/main" id="{F7106872-34ED-4A93-802A-50056438E436}"/>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4" name="Rectangle 26">
            <a:extLst>
              <a:ext uri="{FF2B5EF4-FFF2-40B4-BE49-F238E27FC236}">
                <a16:creationId xmlns:a16="http://schemas.microsoft.com/office/drawing/2014/main" id="{0DF74555-14F9-4FE3-B32E-B2179709D56C}"/>
              </a:ext>
            </a:extLst>
          </p:cNvPr>
          <p:cNvSpPr>
            <a:spLocks noChangeArrowheads="1"/>
          </p:cNvSpPr>
          <p:nvPr/>
        </p:nvSpPr>
        <p:spPr bwMode="auto">
          <a:xfrm>
            <a:off x="0" y="742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5" name="Rectangle 28">
            <a:extLst>
              <a:ext uri="{FF2B5EF4-FFF2-40B4-BE49-F238E27FC236}">
                <a16:creationId xmlns:a16="http://schemas.microsoft.com/office/drawing/2014/main" id="{41E7F360-F14B-44F2-B300-1C415E7599B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6" name="Rectangle 30">
            <a:extLst>
              <a:ext uri="{FF2B5EF4-FFF2-40B4-BE49-F238E27FC236}">
                <a16:creationId xmlns:a16="http://schemas.microsoft.com/office/drawing/2014/main" id="{FBC5D98D-BE95-4BC2-86B2-B5144AE654B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7" name="Rectangle 33">
            <a:extLst>
              <a:ext uri="{FF2B5EF4-FFF2-40B4-BE49-F238E27FC236}">
                <a16:creationId xmlns:a16="http://schemas.microsoft.com/office/drawing/2014/main" id="{70BCCB45-114D-4E3B-B9F1-76BE1CA1E3A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8" name="Rectangle 35">
            <a:extLst>
              <a:ext uri="{FF2B5EF4-FFF2-40B4-BE49-F238E27FC236}">
                <a16:creationId xmlns:a16="http://schemas.microsoft.com/office/drawing/2014/main" id="{E0FBD14C-8F4C-4F39-AD84-EDA4DE3813C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8869" name="Rectangle 36">
            <a:extLst>
              <a:ext uri="{FF2B5EF4-FFF2-40B4-BE49-F238E27FC236}">
                <a16:creationId xmlns:a16="http://schemas.microsoft.com/office/drawing/2014/main" id="{963080F6-B306-4754-98A5-FBA041060483}"/>
              </a:ext>
            </a:extLst>
          </p:cNvPr>
          <p:cNvSpPr>
            <a:spLocks noChangeArrowheads="1"/>
          </p:cNvSpPr>
          <p:nvPr/>
        </p:nvSpPr>
        <p:spPr bwMode="auto">
          <a:xfrm>
            <a:off x="0" y="9715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180975" algn="l"/>
              </a:tabLst>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tabLst>
                <a:tab pos="180975" algn="l"/>
              </a:tabLst>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tabLst>
                <a:tab pos="180975" algn="l"/>
              </a:tabLst>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27" name="Рисунок 26" descr="матрица и её состав.png">
            <a:extLst>
              <a:ext uri="{FF2B5EF4-FFF2-40B4-BE49-F238E27FC236}">
                <a16:creationId xmlns:a16="http://schemas.microsoft.com/office/drawing/2014/main" id="{6D008378-6E70-4C21-BE95-F219C5EB1EB3}"/>
              </a:ext>
            </a:extLst>
          </p:cNvPr>
          <p:cNvPicPr>
            <a:picLocks noChangeAspect="1"/>
          </p:cNvPicPr>
          <p:nvPr/>
        </p:nvPicPr>
        <p:blipFill>
          <a:blip r:embed="rId3"/>
          <a:stretch>
            <a:fillRect/>
          </a:stretch>
        </p:blipFill>
        <p:spPr>
          <a:xfrm>
            <a:off x="428625" y="428625"/>
            <a:ext cx="4429125" cy="1785938"/>
          </a:xfrm>
          <a:prstGeom prst="rect">
            <a:avLst/>
          </a:prstGeom>
          <a:ln w="19050">
            <a:solidFill>
              <a:schemeClr val="accent1">
                <a:lumMod val="75000"/>
              </a:schemeClr>
            </a:solidFill>
          </a:ln>
        </p:spPr>
      </p:pic>
      <p:pic>
        <p:nvPicPr>
          <p:cNvPr id="25" name="Рисунок 24" descr="6.png">
            <a:extLst>
              <a:ext uri="{FF2B5EF4-FFF2-40B4-BE49-F238E27FC236}">
                <a16:creationId xmlns:a16="http://schemas.microsoft.com/office/drawing/2014/main" id="{CAE68F38-74F6-4789-811F-7C5FB1A67E6F}"/>
              </a:ext>
            </a:extLst>
          </p:cNvPr>
          <p:cNvPicPr>
            <a:picLocks noChangeAspect="1"/>
          </p:cNvPicPr>
          <p:nvPr/>
        </p:nvPicPr>
        <p:blipFill>
          <a:blip r:embed="rId4"/>
          <a:stretch>
            <a:fillRect/>
          </a:stretch>
        </p:blipFill>
        <p:spPr>
          <a:xfrm>
            <a:off x="3143250" y="1785938"/>
            <a:ext cx="5500688" cy="4643437"/>
          </a:xfrm>
          <a:prstGeom prst="rect">
            <a:avLst/>
          </a:prstGeom>
          <a:ln w="19050" cmpd="sng">
            <a:solidFill>
              <a:schemeClr val="accent1">
                <a:lumMod val="75000"/>
              </a:schemeClr>
            </a:solid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
            <a:extLst>
              <a:ext uri="{FF2B5EF4-FFF2-40B4-BE49-F238E27FC236}">
                <a16:creationId xmlns:a16="http://schemas.microsoft.com/office/drawing/2014/main" id="{C29AD39B-2ECE-4B10-B431-8E04359BF770}"/>
              </a:ext>
            </a:extLst>
          </p:cNvPr>
          <p:cNvSpPr txBox="1">
            <a:spLocks noChangeArrowheads="1"/>
          </p:cNvSpPr>
          <p:nvPr/>
        </p:nvSpPr>
        <p:spPr bwMode="auto">
          <a:xfrm>
            <a:off x="500063" y="1000125"/>
            <a:ext cx="82153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lnSpc>
                <a:spcPct val="150000"/>
              </a:lnSpc>
              <a:spcBef>
                <a:spcPct val="0"/>
              </a:spcBef>
              <a:buFont typeface="Calibri" panose="020F0502020204030204" pitchFamily="34" charset="0"/>
              <a:buAutoNum type="arabicPeriod"/>
            </a:pPr>
            <a:endParaRPr lang="ru-RU" altLang="ru-RU" sz="1400">
              <a:solidFill>
                <a:srgbClr val="1E1A78"/>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200" b="1">
              <a:solidFill>
                <a:srgbClr val="29239D"/>
              </a:solidFill>
              <a:latin typeface="Times New Roman" panose="02020603050405020304" pitchFamily="18" charset="0"/>
              <a:cs typeface="Times New Roman" panose="02020603050405020304" pitchFamily="18" charset="0"/>
            </a:endParaRPr>
          </a:p>
        </p:txBody>
      </p:sp>
      <p:sp>
        <p:nvSpPr>
          <p:cNvPr id="80899" name="Rectangle 2">
            <a:extLst>
              <a:ext uri="{FF2B5EF4-FFF2-40B4-BE49-F238E27FC236}">
                <a16:creationId xmlns:a16="http://schemas.microsoft.com/office/drawing/2014/main" id="{210ACA42-13B5-4A9E-BED4-34833D3D2A3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00" name="Rectangle 4">
            <a:extLst>
              <a:ext uri="{FF2B5EF4-FFF2-40B4-BE49-F238E27FC236}">
                <a16:creationId xmlns:a16="http://schemas.microsoft.com/office/drawing/2014/main" id="{67F0BAD3-2F0E-401E-A0B0-D498EB8EB58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053" name="Rectangle 5">
            <a:extLst>
              <a:ext uri="{FF2B5EF4-FFF2-40B4-BE49-F238E27FC236}">
                <a16:creationId xmlns:a16="http://schemas.microsoft.com/office/drawing/2014/main" id="{3B2A0C88-F22A-4005-A79F-477BF081D54C}"/>
              </a:ext>
            </a:extLst>
          </p:cNvPr>
          <p:cNvSpPr>
            <a:spLocks noChangeArrowheads="1"/>
          </p:cNvSpPr>
          <p:nvPr/>
        </p:nvSpPr>
        <p:spPr bwMode="auto">
          <a:xfrm>
            <a:off x="0" y="1114425"/>
            <a:ext cx="184150" cy="369888"/>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ru-RU">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latin typeface="+mn-lt"/>
            </a:endParaRPr>
          </a:p>
        </p:txBody>
      </p:sp>
      <p:sp>
        <p:nvSpPr>
          <p:cNvPr id="80902" name="Rectangle 7">
            <a:extLst>
              <a:ext uri="{FF2B5EF4-FFF2-40B4-BE49-F238E27FC236}">
                <a16:creationId xmlns:a16="http://schemas.microsoft.com/office/drawing/2014/main" id="{6F730ED3-AF4C-4C45-9934-9970F40F6D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03" name="Rectangle 9">
            <a:extLst>
              <a:ext uri="{FF2B5EF4-FFF2-40B4-BE49-F238E27FC236}">
                <a16:creationId xmlns:a16="http://schemas.microsoft.com/office/drawing/2014/main" id="{62418D5C-0E16-4713-B2ED-A42C33E2EA75}"/>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04" name="Rectangle 10">
            <a:extLst>
              <a:ext uri="{FF2B5EF4-FFF2-40B4-BE49-F238E27FC236}">
                <a16:creationId xmlns:a16="http://schemas.microsoft.com/office/drawing/2014/main" id="{1D5AD1A1-98E9-4738-BEC8-D6D53CB80B9E}"/>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05" name="Rectangle 12">
            <a:extLst>
              <a:ext uri="{FF2B5EF4-FFF2-40B4-BE49-F238E27FC236}">
                <a16:creationId xmlns:a16="http://schemas.microsoft.com/office/drawing/2014/main" id="{29A21ABA-8E4B-48F6-96F5-5A938437ADB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06" name="Rectangle 13">
            <a:extLst>
              <a:ext uri="{FF2B5EF4-FFF2-40B4-BE49-F238E27FC236}">
                <a16:creationId xmlns:a16="http://schemas.microsoft.com/office/drawing/2014/main" id="{5C3D91EC-CA5A-416F-881C-B602D81E3BA3}"/>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07" name="Rectangle 15">
            <a:extLst>
              <a:ext uri="{FF2B5EF4-FFF2-40B4-BE49-F238E27FC236}">
                <a16:creationId xmlns:a16="http://schemas.microsoft.com/office/drawing/2014/main" id="{96DAAF81-6E7C-4634-94D1-B60146E9E73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08" name="Rectangle 17">
            <a:extLst>
              <a:ext uri="{FF2B5EF4-FFF2-40B4-BE49-F238E27FC236}">
                <a16:creationId xmlns:a16="http://schemas.microsoft.com/office/drawing/2014/main" id="{AAF20B0A-2DCB-4387-84CB-10EF60C9E1F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09" name="Rectangle 18">
            <a:extLst>
              <a:ext uri="{FF2B5EF4-FFF2-40B4-BE49-F238E27FC236}">
                <a16:creationId xmlns:a16="http://schemas.microsoft.com/office/drawing/2014/main" id="{D35A7C69-29BD-407B-8D1E-17486C1E0773}"/>
              </a:ext>
            </a:extLst>
          </p:cNvPr>
          <p:cNvSpPr>
            <a:spLocks noChangeArrowheads="1"/>
          </p:cNvSpPr>
          <p:nvPr/>
        </p:nvSpPr>
        <p:spPr bwMode="auto">
          <a:xfrm>
            <a:off x="0" y="742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0" name="Rectangle 20">
            <a:extLst>
              <a:ext uri="{FF2B5EF4-FFF2-40B4-BE49-F238E27FC236}">
                <a16:creationId xmlns:a16="http://schemas.microsoft.com/office/drawing/2014/main" id="{94A73587-BF6B-44DC-9A98-987CFDBDCC6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1" name="Rectangle 21">
            <a:extLst>
              <a:ext uri="{FF2B5EF4-FFF2-40B4-BE49-F238E27FC236}">
                <a16:creationId xmlns:a16="http://schemas.microsoft.com/office/drawing/2014/main" id="{1492E2B3-557F-49E0-91BE-A09861FFEF8E}"/>
              </a:ext>
            </a:extLst>
          </p:cNvPr>
          <p:cNvSpPr>
            <a:spLocks noChangeArrowheads="1"/>
          </p:cNvSpPr>
          <p:nvPr/>
        </p:nvSpPr>
        <p:spPr bwMode="auto">
          <a:xfrm>
            <a:off x="0" y="1123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2" name="Rectangle 23">
            <a:extLst>
              <a:ext uri="{FF2B5EF4-FFF2-40B4-BE49-F238E27FC236}">
                <a16:creationId xmlns:a16="http://schemas.microsoft.com/office/drawing/2014/main" id="{5B752891-FE73-48DD-B143-6AE07778222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3" name="Rectangle 25">
            <a:extLst>
              <a:ext uri="{FF2B5EF4-FFF2-40B4-BE49-F238E27FC236}">
                <a16:creationId xmlns:a16="http://schemas.microsoft.com/office/drawing/2014/main" id="{AD5FE8D9-9330-4E42-864C-80B5138B964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4" name="Rectangle 26">
            <a:extLst>
              <a:ext uri="{FF2B5EF4-FFF2-40B4-BE49-F238E27FC236}">
                <a16:creationId xmlns:a16="http://schemas.microsoft.com/office/drawing/2014/main" id="{EFBAE822-685F-42E1-A259-CAD754274857}"/>
              </a:ext>
            </a:extLst>
          </p:cNvPr>
          <p:cNvSpPr>
            <a:spLocks noChangeArrowheads="1"/>
          </p:cNvSpPr>
          <p:nvPr/>
        </p:nvSpPr>
        <p:spPr bwMode="auto">
          <a:xfrm>
            <a:off x="0" y="742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5" name="Rectangle 28">
            <a:extLst>
              <a:ext uri="{FF2B5EF4-FFF2-40B4-BE49-F238E27FC236}">
                <a16:creationId xmlns:a16="http://schemas.microsoft.com/office/drawing/2014/main" id="{0E22EB89-75C9-4C5D-B46A-70922A85FE9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6" name="Rectangle 30">
            <a:extLst>
              <a:ext uri="{FF2B5EF4-FFF2-40B4-BE49-F238E27FC236}">
                <a16:creationId xmlns:a16="http://schemas.microsoft.com/office/drawing/2014/main" id="{28647F34-BF51-4484-A6F9-C9CA4EA50AF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7" name="Rectangle 33">
            <a:extLst>
              <a:ext uri="{FF2B5EF4-FFF2-40B4-BE49-F238E27FC236}">
                <a16:creationId xmlns:a16="http://schemas.microsoft.com/office/drawing/2014/main" id="{38E7A8B5-9C42-4A18-A0B8-10C2AE7144D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8" name="Rectangle 35">
            <a:extLst>
              <a:ext uri="{FF2B5EF4-FFF2-40B4-BE49-F238E27FC236}">
                <a16:creationId xmlns:a16="http://schemas.microsoft.com/office/drawing/2014/main" id="{3557EF4A-D2FC-4F49-A37A-3B2F83D5348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80919" name="Rectangle 36">
            <a:extLst>
              <a:ext uri="{FF2B5EF4-FFF2-40B4-BE49-F238E27FC236}">
                <a16:creationId xmlns:a16="http://schemas.microsoft.com/office/drawing/2014/main" id="{A09D060C-589F-46E6-BAB5-0135EC2B388E}"/>
              </a:ext>
            </a:extLst>
          </p:cNvPr>
          <p:cNvSpPr>
            <a:spLocks noChangeArrowheads="1"/>
          </p:cNvSpPr>
          <p:nvPr/>
        </p:nvSpPr>
        <p:spPr bwMode="auto">
          <a:xfrm>
            <a:off x="0" y="9715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180975" algn="l"/>
              </a:tabLst>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tabLst>
                <a:tab pos="180975" algn="l"/>
              </a:tabLst>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tabLst>
                <a:tab pos="180975" algn="l"/>
              </a:tabLst>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tabLst>
                <a:tab pos="180975" algn="l"/>
              </a:tabLst>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20482" name="Picture 2" descr="C:\Users\User\Desktop\7.png">
            <a:extLst>
              <a:ext uri="{FF2B5EF4-FFF2-40B4-BE49-F238E27FC236}">
                <a16:creationId xmlns:a16="http://schemas.microsoft.com/office/drawing/2014/main" id="{70640DEA-5488-4719-AA76-1562B289DED0}"/>
              </a:ext>
            </a:extLst>
          </p:cNvPr>
          <p:cNvPicPr>
            <a:picLocks noChangeAspect="1" noChangeArrowheads="1"/>
          </p:cNvPicPr>
          <p:nvPr/>
        </p:nvPicPr>
        <p:blipFill>
          <a:blip r:embed="rId3"/>
          <a:srcRect/>
          <a:stretch>
            <a:fillRect/>
          </a:stretch>
        </p:blipFill>
        <p:spPr bwMode="auto">
          <a:xfrm>
            <a:off x="1447800" y="976313"/>
            <a:ext cx="6248400" cy="4905375"/>
          </a:xfrm>
          <a:prstGeom prst="rect">
            <a:avLst/>
          </a:prstGeom>
          <a:noFill/>
          <a:ln w="19050">
            <a:solidFill>
              <a:schemeClr val="accent1">
                <a:lumMod val="75000"/>
              </a:schemeClr>
            </a:solid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a:extLst>
              <a:ext uri="{FF2B5EF4-FFF2-40B4-BE49-F238E27FC236}">
                <a16:creationId xmlns:a16="http://schemas.microsoft.com/office/drawing/2014/main" id="{2465260B-66FA-4F94-8280-C63B7838505A}"/>
              </a:ext>
            </a:extLst>
          </p:cNvPr>
          <p:cNvSpPr>
            <a:spLocks noGrp="1" noChangeArrowheads="1"/>
          </p:cNvSpPr>
          <p:nvPr>
            <p:ph type="title"/>
          </p:nvPr>
        </p:nvSpPr>
        <p:spPr>
          <a:xfrm>
            <a:off x="142875" y="142875"/>
            <a:ext cx="8858250" cy="1270000"/>
          </a:xfrm>
        </p:spPr>
        <p:txBody>
          <a:bodyPr/>
          <a:lstStyle/>
          <a:p>
            <a:r>
              <a:rPr lang="ru-RU" altLang="ru-RU" sz="2400" b="1">
                <a:latin typeface="Arial Black" panose="020B0A04020102020204" pitchFamily="34" charset="0"/>
              </a:rPr>
              <a:t>Линейный график, циклограмма и диаграмма ресурсов равноритмичного потока</a:t>
            </a:r>
          </a:p>
        </p:txBody>
      </p:sp>
      <p:sp>
        <p:nvSpPr>
          <p:cNvPr id="82947" name="Номер слайда 2">
            <a:extLst>
              <a:ext uri="{FF2B5EF4-FFF2-40B4-BE49-F238E27FC236}">
                <a16:creationId xmlns:a16="http://schemas.microsoft.com/office/drawing/2014/main" id="{EFDF3390-96D9-49E6-A889-2607C684B4CD}"/>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A9A7DFB8-7C32-4682-B79C-3F1350CED038}" type="slidenum">
              <a:rPr lang="ru-RU" altLang="ru-RU" sz="1200">
                <a:solidFill>
                  <a:srgbClr val="898989"/>
                </a:solidFill>
                <a:latin typeface="Arial" panose="020B0604020202020204" pitchFamily="34" charset="0"/>
              </a:rPr>
              <a:pPr eaLnBrk="1" hangingPunct="1">
                <a:spcBef>
                  <a:spcPct val="0"/>
                </a:spcBef>
                <a:buFontTx/>
                <a:buNone/>
              </a:pPr>
              <a:t>64</a:t>
            </a:fld>
            <a:endParaRPr lang="ru-RU" altLang="ru-RU" sz="1200">
              <a:solidFill>
                <a:srgbClr val="898989"/>
              </a:solidFill>
              <a:latin typeface="Arial" panose="020B0604020202020204" pitchFamily="34" charset="0"/>
            </a:endParaRPr>
          </a:p>
        </p:txBody>
      </p:sp>
      <p:pic>
        <p:nvPicPr>
          <p:cNvPr id="82948" name="Picture 3">
            <a:extLst>
              <a:ext uri="{FF2B5EF4-FFF2-40B4-BE49-F238E27FC236}">
                <a16:creationId xmlns:a16="http://schemas.microsoft.com/office/drawing/2014/main" id="{BD62E54B-16BA-4AC7-A49A-E1C975178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4313"/>
            <a:ext cx="73136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a:extLst>
              <a:ext uri="{FF2B5EF4-FFF2-40B4-BE49-F238E27FC236}">
                <a16:creationId xmlns:a16="http://schemas.microsoft.com/office/drawing/2014/main" id="{2FEB5923-F5A6-46EB-B42F-B3E9E3C9E77F}"/>
              </a:ext>
            </a:extLst>
          </p:cNvPr>
          <p:cNvSpPr>
            <a:spLocks noGrp="1" noChangeArrowheads="1"/>
          </p:cNvSpPr>
          <p:nvPr>
            <p:ph type="title"/>
          </p:nvPr>
        </p:nvSpPr>
        <p:spPr>
          <a:xfrm>
            <a:off x="142875" y="142875"/>
            <a:ext cx="8786813" cy="857250"/>
          </a:xfrm>
        </p:spPr>
        <p:txBody>
          <a:bodyPr/>
          <a:lstStyle/>
          <a:p>
            <a:r>
              <a:rPr lang="ru-RU" altLang="ru-RU" sz="2400" b="1">
                <a:latin typeface="Arial Black" panose="020B0A04020102020204" pitchFamily="34" charset="0"/>
              </a:rPr>
              <a:t>Разработка технологических карт</a:t>
            </a:r>
            <a:endParaRPr lang="ru-RU" altLang="ru-RU" sz="2400" b="1"/>
          </a:p>
        </p:txBody>
      </p:sp>
      <p:sp>
        <p:nvSpPr>
          <p:cNvPr id="3" name="Содержимое 2">
            <a:extLst>
              <a:ext uri="{FF2B5EF4-FFF2-40B4-BE49-F238E27FC236}">
                <a16:creationId xmlns:a16="http://schemas.microsoft.com/office/drawing/2014/main" id="{BE0E1792-FB24-4701-93B8-6248A8501745}"/>
              </a:ext>
            </a:extLst>
          </p:cNvPr>
          <p:cNvSpPr>
            <a:spLocks noGrp="1"/>
          </p:cNvSpPr>
          <p:nvPr>
            <p:ph idx="1"/>
          </p:nvPr>
        </p:nvSpPr>
        <p:spPr>
          <a:xfrm>
            <a:off x="125413" y="1947863"/>
            <a:ext cx="8893175" cy="4948237"/>
          </a:xfrm>
        </p:spPr>
        <p:txBody>
          <a:bodyPr rtlCol="0">
            <a:normAutofit fontScale="92500" lnSpcReduction="10000"/>
          </a:bodyPr>
          <a:lstStyle/>
          <a:p>
            <a:pPr fontAlgn="auto">
              <a:spcAft>
                <a:spcPts val="0"/>
              </a:spcAft>
              <a:buFont typeface="Wingdings" pitchFamily="2" charset="2"/>
              <a:buNone/>
              <a:defRPr/>
            </a:pPr>
            <a:r>
              <a:rPr lang="ru-RU" sz="2400" i="1" dirty="0">
                <a:latin typeface="Arial" pitchFamily="34" charset="0"/>
                <a:cs typeface="Arial" pitchFamily="34" charset="0"/>
              </a:rPr>
              <a:t>Технологические карты</a:t>
            </a:r>
            <a:r>
              <a:rPr lang="ru-RU" sz="2400" dirty="0">
                <a:latin typeface="Arial" pitchFamily="34" charset="0"/>
                <a:cs typeface="Arial" pitchFamily="34" charset="0"/>
              </a:rPr>
              <a:t> (ТК), входящие в состав проекта производства работ (ППР), обычно разрабатывают на сложные виды работ и работы, выполняемые новыми методами. Они являются основой научной организации строительных процессов и разрабатываются по действующим нормативам (</a:t>
            </a:r>
            <a:r>
              <a:rPr lang="ru-RU" sz="2400" dirty="0" err="1">
                <a:latin typeface="Arial" pitchFamily="34" charset="0"/>
                <a:cs typeface="Arial" pitchFamily="34" charset="0"/>
              </a:rPr>
              <a:t>СНиП</a:t>
            </a:r>
            <a:r>
              <a:rPr lang="ru-RU" sz="2400" dirty="0">
                <a:latin typeface="Arial" pitchFamily="34" charset="0"/>
                <a:cs typeface="Arial" pitchFamily="34" charset="0"/>
              </a:rPr>
              <a:t>, ГОСТ, </a:t>
            </a:r>
            <a:r>
              <a:rPr lang="ru-RU" sz="2400" dirty="0" err="1">
                <a:latin typeface="Arial" pitchFamily="34" charset="0"/>
                <a:cs typeface="Arial" pitchFamily="34" charset="0"/>
              </a:rPr>
              <a:t>ЕНиР</a:t>
            </a:r>
            <a:r>
              <a:rPr lang="ru-RU" sz="2400" dirty="0">
                <a:latin typeface="Arial" pitchFamily="34" charset="0"/>
                <a:cs typeface="Arial" pitchFamily="34" charset="0"/>
              </a:rPr>
              <a:t>, инструкциям). </a:t>
            </a:r>
          </a:p>
          <a:p>
            <a:pPr marL="176213" indent="-176213" fontAlgn="auto">
              <a:spcAft>
                <a:spcPts val="0"/>
              </a:spcAft>
              <a:buFont typeface="Wingdings" pitchFamily="2" charset="2"/>
              <a:buNone/>
              <a:defRPr/>
            </a:pPr>
            <a:r>
              <a:rPr lang="ru-RU" sz="2400" dirty="0">
                <a:latin typeface="Arial" pitchFamily="34" charset="0"/>
                <a:cs typeface="Arial" pitchFamily="34" charset="0"/>
              </a:rPr>
              <a:t>Основное назначение ТК – оказание помощи строителям и проектировщикам при разработке технологической документации. По ТК устанавливают технологическую последовательность строительных процессов, составляют недельно-суточные графики и наряды на производство работ. Их используют при обосновании продолжительности строительства объектов в календарных планах и сетевых графиках. </a:t>
            </a:r>
          </a:p>
          <a:p>
            <a:pPr marL="176213" indent="-176213" fontAlgn="auto">
              <a:spcAft>
                <a:spcPts val="0"/>
              </a:spcAft>
              <a:buFont typeface="Wingdings" pitchFamily="2" charset="2"/>
              <a:buNone/>
              <a:defRPr/>
            </a:pPr>
            <a:r>
              <a:rPr lang="ru-RU" sz="1800" dirty="0">
                <a:latin typeface="Arial" pitchFamily="34" charset="0"/>
                <a:cs typeface="Arial" pitchFamily="34" charset="0"/>
              </a:rPr>
              <a:t>ТК разрабатываются ведущими проектными и строительными организациями на выполнение общестроительных и специализированных работ. В ряде случаев ТК разрабатывают на комплексные строительно-монтажные процессы.</a:t>
            </a:r>
            <a:endParaRPr lang="ru-RU" sz="1200" dirty="0">
              <a:latin typeface="Arial" pitchFamily="34" charset="0"/>
              <a:cs typeface="Arial" pitchFamily="34" charset="0"/>
            </a:endParaRPr>
          </a:p>
        </p:txBody>
      </p:sp>
      <p:sp>
        <p:nvSpPr>
          <p:cNvPr id="83972" name="Номер слайда 3">
            <a:extLst>
              <a:ext uri="{FF2B5EF4-FFF2-40B4-BE49-F238E27FC236}">
                <a16:creationId xmlns:a16="http://schemas.microsoft.com/office/drawing/2014/main" id="{56C4A290-655E-4B03-84E1-FA678E821F1B}"/>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F34AA44C-7856-4FD9-9528-E8ACE45A911E}" type="slidenum">
              <a:rPr lang="ru-RU" altLang="ru-RU" sz="1200">
                <a:solidFill>
                  <a:schemeClr val="tx2"/>
                </a:solidFill>
                <a:latin typeface="Arial" panose="020B0604020202020204" pitchFamily="34" charset="0"/>
              </a:rPr>
              <a:pPr eaLnBrk="1" hangingPunct="1">
                <a:spcBef>
                  <a:spcPct val="0"/>
                </a:spcBef>
                <a:buFontTx/>
                <a:buNone/>
              </a:pPr>
              <a:t>65</a:t>
            </a:fld>
            <a:endParaRPr lang="ru-RU" altLang="ru-RU" sz="1200">
              <a:solidFill>
                <a:schemeClr val="tx2"/>
              </a:solidFill>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Заголовок 4">
            <a:extLst>
              <a:ext uri="{FF2B5EF4-FFF2-40B4-BE49-F238E27FC236}">
                <a16:creationId xmlns:a16="http://schemas.microsoft.com/office/drawing/2014/main" id="{693F512E-94E9-4174-9D64-1CE843E356F3}"/>
              </a:ext>
            </a:extLst>
          </p:cNvPr>
          <p:cNvSpPr>
            <a:spLocks noGrp="1" noChangeArrowheads="1"/>
          </p:cNvSpPr>
          <p:nvPr>
            <p:ph type="title"/>
          </p:nvPr>
        </p:nvSpPr>
        <p:spPr>
          <a:xfrm>
            <a:off x="457200" y="152400"/>
            <a:ext cx="8115300" cy="1371600"/>
          </a:xfrm>
        </p:spPr>
        <p:txBody>
          <a:bodyPr/>
          <a:lstStyle/>
          <a:p>
            <a:r>
              <a:rPr lang="ru-RU" altLang="ru-RU" sz="2400" b="1">
                <a:latin typeface="Arial Black" panose="020B0A04020102020204" pitchFamily="34" charset="0"/>
              </a:rPr>
              <a:t>Технологическая карта </a:t>
            </a:r>
            <a:r>
              <a:rPr lang="ru-RU" altLang="ru-RU" sz="2400">
                <a:latin typeface="Arial" panose="020B0604020202020204" pitchFamily="34" charset="0"/>
                <a:cs typeface="Arial" panose="020B0604020202020204" pitchFamily="34" charset="0"/>
              </a:rPr>
              <a:t>(пример)</a:t>
            </a:r>
          </a:p>
        </p:txBody>
      </p:sp>
      <p:sp>
        <p:nvSpPr>
          <p:cNvPr id="84995" name="Номер слайда 3">
            <a:extLst>
              <a:ext uri="{FF2B5EF4-FFF2-40B4-BE49-F238E27FC236}">
                <a16:creationId xmlns:a16="http://schemas.microsoft.com/office/drawing/2014/main" id="{A60F2502-D117-4387-A3E1-29DF2DFF5228}"/>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0F691A78-8D6A-4286-BA3E-DC7EEAFC84BA}" type="slidenum">
              <a:rPr lang="ru-RU" altLang="ru-RU" sz="1200">
                <a:solidFill>
                  <a:schemeClr val="tx2"/>
                </a:solidFill>
                <a:latin typeface="Arial" panose="020B0604020202020204" pitchFamily="34" charset="0"/>
              </a:rPr>
              <a:pPr eaLnBrk="1" hangingPunct="1">
                <a:spcBef>
                  <a:spcPct val="0"/>
                </a:spcBef>
                <a:buFontTx/>
                <a:buNone/>
              </a:pPr>
              <a:t>66</a:t>
            </a:fld>
            <a:endParaRPr lang="ru-RU" altLang="ru-RU" sz="1200">
              <a:solidFill>
                <a:schemeClr val="tx2"/>
              </a:solidFill>
              <a:latin typeface="Arial" panose="020B0604020202020204" pitchFamily="34" charset="0"/>
            </a:endParaRPr>
          </a:p>
        </p:txBody>
      </p:sp>
      <p:pic>
        <p:nvPicPr>
          <p:cNvPr id="84996" name="Содержимое 3" descr="tehkarta.jpg">
            <a:extLst>
              <a:ext uri="{FF2B5EF4-FFF2-40B4-BE49-F238E27FC236}">
                <a16:creationId xmlns:a16="http://schemas.microsoft.com/office/drawing/2014/main" id="{E15543C0-366C-4E45-B6A6-E8EA0EAE0B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143125"/>
            <a:ext cx="4286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7b2edc306b4544b4727a5ae53156a6e2.gif">
            <a:extLst>
              <a:ext uri="{FF2B5EF4-FFF2-40B4-BE49-F238E27FC236}">
                <a16:creationId xmlns:a16="http://schemas.microsoft.com/office/drawing/2014/main" id="{557BC5CE-440E-4839-B8B9-B35B53BACC95}"/>
              </a:ext>
            </a:extLst>
          </p:cNvPr>
          <p:cNvPicPr>
            <a:picLocks noChangeAspect="1"/>
          </p:cNvPicPr>
          <p:nvPr/>
        </p:nvPicPr>
        <p:blipFill>
          <a:blip r:embed="rId3"/>
          <a:stretch>
            <a:fillRect/>
          </a:stretch>
        </p:blipFill>
        <p:spPr>
          <a:xfrm>
            <a:off x="214282" y="2285992"/>
            <a:ext cx="4286280" cy="4357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4998" name="Прямоугольник 7">
            <a:extLst>
              <a:ext uri="{FF2B5EF4-FFF2-40B4-BE49-F238E27FC236}">
                <a16:creationId xmlns:a16="http://schemas.microsoft.com/office/drawing/2014/main" id="{2FB06073-80F8-4A2E-91F4-50C93A13DB3F}"/>
              </a:ext>
            </a:extLst>
          </p:cNvPr>
          <p:cNvSpPr>
            <a:spLocks noChangeArrowheads="1"/>
          </p:cNvSpPr>
          <p:nvPr/>
        </p:nvSpPr>
        <p:spPr bwMode="auto">
          <a:xfrm>
            <a:off x="285750" y="1714500"/>
            <a:ext cx="459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rPr>
              <a:t>Текстовая часть(таблица, затрат материалов)</a:t>
            </a:r>
          </a:p>
        </p:txBody>
      </p:sp>
      <p:sp>
        <p:nvSpPr>
          <p:cNvPr id="84999" name="TextBox 6">
            <a:extLst>
              <a:ext uri="{FF2B5EF4-FFF2-40B4-BE49-F238E27FC236}">
                <a16:creationId xmlns:a16="http://schemas.microsoft.com/office/drawing/2014/main" id="{97C18FEE-0691-49C6-AA01-8D5C7D672CE7}"/>
              </a:ext>
            </a:extLst>
          </p:cNvPr>
          <p:cNvSpPr txBox="1">
            <a:spLocks noChangeArrowheads="1"/>
          </p:cNvSpPr>
          <p:nvPr/>
        </p:nvSpPr>
        <p:spPr bwMode="auto">
          <a:xfrm>
            <a:off x="5286375" y="1643063"/>
            <a:ext cx="328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Calibri" panose="020F0502020204030204" pitchFamily="34" charset="0"/>
              </a:rPr>
              <a:t>Графическая часть</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2">
            <a:extLst>
              <a:ext uri="{FF2B5EF4-FFF2-40B4-BE49-F238E27FC236}">
                <a16:creationId xmlns:a16="http://schemas.microsoft.com/office/drawing/2014/main" id="{B50BBFAA-378B-422A-8634-C5251FDBF883}"/>
              </a:ext>
            </a:extLst>
          </p:cNvPr>
          <p:cNvSpPr>
            <a:spLocks noGrp="1" noChangeArrowheads="1"/>
          </p:cNvSpPr>
          <p:nvPr>
            <p:ph type="title"/>
          </p:nvPr>
        </p:nvSpPr>
        <p:spPr>
          <a:xfrm>
            <a:off x="571500" y="142875"/>
            <a:ext cx="8153400" cy="654050"/>
          </a:xfrm>
        </p:spPr>
        <p:txBody>
          <a:bodyPr/>
          <a:lstStyle/>
          <a:p>
            <a:r>
              <a:rPr lang="ru-RU" altLang="ru-RU" sz="2400">
                <a:latin typeface="Arial Black" panose="020B0A04020102020204" pitchFamily="34" charset="0"/>
              </a:rPr>
              <a:t>Карты трудовых процессов</a:t>
            </a:r>
          </a:p>
        </p:txBody>
      </p:sp>
      <p:sp>
        <p:nvSpPr>
          <p:cNvPr id="23555" name="Содержимое 2">
            <a:extLst>
              <a:ext uri="{FF2B5EF4-FFF2-40B4-BE49-F238E27FC236}">
                <a16:creationId xmlns:a16="http://schemas.microsoft.com/office/drawing/2014/main" id="{CF8DB1C5-41CD-41EC-BCC4-B50BBDC48990}"/>
              </a:ext>
            </a:extLst>
          </p:cNvPr>
          <p:cNvSpPr>
            <a:spLocks noGrp="1"/>
          </p:cNvSpPr>
          <p:nvPr>
            <p:ph idx="1"/>
          </p:nvPr>
        </p:nvSpPr>
        <p:spPr>
          <a:xfrm>
            <a:off x="142875" y="1628775"/>
            <a:ext cx="8858250" cy="1484313"/>
          </a:xfrm>
        </p:spPr>
        <p:txBody>
          <a:bodyPr rtlCol="0">
            <a:normAutofit fontScale="77500" lnSpcReduction="20000"/>
          </a:bodyPr>
          <a:lstStyle/>
          <a:p>
            <a:pPr fontAlgn="auto">
              <a:spcAft>
                <a:spcPts val="0"/>
              </a:spcAft>
              <a:defRPr/>
            </a:pPr>
            <a:r>
              <a:rPr lang="ru-RU" sz="1400" dirty="0">
                <a:latin typeface="Arial" pitchFamily="34" charset="0"/>
                <a:cs typeface="Arial" pitchFamily="34" charset="0"/>
              </a:rPr>
              <a:t>Основной документ, регламентирующим создание на строительных площадках необходимых условий для труда рабочих.</a:t>
            </a:r>
            <a:r>
              <a:rPr lang="ru-RU" sz="1400" i="1" u="sng" dirty="0">
                <a:latin typeface="Arial" pitchFamily="34" charset="0"/>
                <a:cs typeface="Arial" pitchFamily="34" charset="0"/>
              </a:rPr>
              <a:t> </a:t>
            </a:r>
          </a:p>
          <a:p>
            <a:pPr fontAlgn="auto">
              <a:spcAft>
                <a:spcPts val="0"/>
              </a:spcAft>
              <a:defRPr/>
            </a:pPr>
            <a:r>
              <a:rPr lang="ru-RU" sz="1400" i="1" dirty="0">
                <a:latin typeface="Arial" pitchFamily="34" charset="0"/>
                <a:cs typeface="Arial" pitchFamily="34" charset="0"/>
              </a:rPr>
              <a:t>Карты трудовых процессов (КТП) - </a:t>
            </a:r>
            <a:r>
              <a:rPr lang="ru-RU" sz="1400" dirty="0">
                <a:latin typeface="Arial" pitchFamily="34" charset="0"/>
                <a:cs typeface="Arial" pitchFamily="34" charset="0"/>
              </a:rPr>
              <a:t> являются одним из основных документов, которые регламентируют приемы, методы, организацию труда рабочих. Как правило, они разрабатываются на отдельные простые процессы или операции комплексных строительных процессов, но после составления их в обязательном порядке сводят в комплект, отражающий определенную технологическую последовательность производства монтажных и строительных работ.</a:t>
            </a:r>
          </a:p>
          <a:p>
            <a:pPr fontAlgn="auto">
              <a:spcAft>
                <a:spcPts val="0"/>
              </a:spcAft>
              <a:defRPr/>
            </a:pPr>
            <a:r>
              <a:rPr lang="ru-RU" sz="1400" dirty="0">
                <a:latin typeface="Arial" pitchFamily="34" charset="0"/>
                <a:cs typeface="Arial" pitchFamily="34" charset="0"/>
              </a:rPr>
              <a:t> Карты трудовых процессов разрабатывают и выпускают комплектами на один вид работы. </a:t>
            </a:r>
          </a:p>
          <a:p>
            <a:pPr fontAlgn="auto">
              <a:spcAft>
                <a:spcPts val="0"/>
              </a:spcAft>
              <a:buFont typeface="Wingdings" pitchFamily="2" charset="2"/>
              <a:buNone/>
              <a:defRPr/>
            </a:pPr>
            <a:r>
              <a:rPr lang="ru-RU" sz="1400" dirty="0">
                <a:latin typeface="Arial" pitchFamily="34" charset="0"/>
                <a:cs typeface="Arial" pitchFamily="34" charset="0"/>
              </a:rPr>
              <a:t>В состав комплекта входят несколько карт трудовых процессов, охватывающих весь технологический цикл производства работ по устройству той или иной конструкции.</a:t>
            </a:r>
          </a:p>
        </p:txBody>
      </p:sp>
      <p:sp>
        <p:nvSpPr>
          <p:cNvPr id="86020" name="Номер слайда 1">
            <a:extLst>
              <a:ext uri="{FF2B5EF4-FFF2-40B4-BE49-F238E27FC236}">
                <a16:creationId xmlns:a16="http://schemas.microsoft.com/office/drawing/2014/main" id="{A5444CB2-6519-4877-AB0D-8A30C5B82A79}"/>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EA9ED13F-2962-4BF4-A585-BAEF107EB674}" type="slidenum">
              <a:rPr lang="ru-RU" altLang="ru-RU" sz="1200">
                <a:solidFill>
                  <a:schemeClr val="tx2"/>
                </a:solidFill>
                <a:latin typeface="Arial" panose="020B0604020202020204" pitchFamily="34" charset="0"/>
              </a:rPr>
              <a:pPr eaLnBrk="1" hangingPunct="1">
                <a:spcBef>
                  <a:spcPct val="0"/>
                </a:spcBef>
                <a:buFontTx/>
                <a:buNone/>
              </a:pPr>
              <a:t>67</a:t>
            </a:fld>
            <a:endParaRPr lang="ru-RU" altLang="ru-RU" sz="1200">
              <a:solidFill>
                <a:schemeClr val="tx2"/>
              </a:solidFill>
              <a:latin typeface="Arial" panose="020B0604020202020204" pitchFamily="34" charset="0"/>
            </a:endParaRPr>
          </a:p>
        </p:txBody>
      </p:sp>
      <p:pic>
        <p:nvPicPr>
          <p:cNvPr id="86021" name="Рисунок 3" descr="карта трудового процесса.gif">
            <a:extLst>
              <a:ext uri="{FF2B5EF4-FFF2-40B4-BE49-F238E27FC236}">
                <a16:creationId xmlns:a16="http://schemas.microsoft.com/office/drawing/2014/main" id="{FADD04BF-C89A-4CC0-9478-D8490BA712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500438"/>
            <a:ext cx="88582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Прямоугольник 4">
            <a:extLst>
              <a:ext uri="{FF2B5EF4-FFF2-40B4-BE49-F238E27FC236}">
                <a16:creationId xmlns:a16="http://schemas.microsoft.com/office/drawing/2014/main" id="{73DD2F42-9E23-4DCE-A7F1-A7780555E943}"/>
              </a:ext>
            </a:extLst>
          </p:cNvPr>
          <p:cNvSpPr>
            <a:spLocks noChangeArrowheads="1"/>
          </p:cNvSpPr>
          <p:nvPr/>
        </p:nvSpPr>
        <p:spPr bwMode="auto">
          <a:xfrm>
            <a:off x="2382838" y="3081338"/>
            <a:ext cx="4611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algn="ctr" eaLnBrk="1" hangingPunct="1">
              <a:spcBef>
                <a:spcPct val="0"/>
              </a:spcBef>
              <a:buFont typeface="Wingdings 2" panose="05020102010507070707" pitchFamily="18" charset="2"/>
              <a:buNone/>
            </a:pPr>
            <a:r>
              <a:rPr lang="ru-RU" altLang="ru-RU" sz="1800" b="1">
                <a:latin typeface="Arial Black" panose="020B0A04020102020204" pitchFamily="34" charset="0"/>
              </a:rPr>
              <a:t>Карта трудового процесса</a:t>
            </a:r>
            <a:r>
              <a:rPr lang="ru-RU" altLang="ru-RU" sz="1800" b="1">
                <a:latin typeface="Calibri" panose="020F0502020204030204" pitchFamily="34" charset="0"/>
              </a:rPr>
              <a:t> </a:t>
            </a:r>
            <a:r>
              <a:rPr lang="ru-RU" altLang="ru-RU" sz="1800">
                <a:latin typeface="Arial" panose="020B0604020202020204" pitchFamily="34" charset="0"/>
                <a:cs typeface="Arial" panose="020B0604020202020204" pitchFamily="34" charset="0"/>
              </a:rPr>
              <a:t>(пример)</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4">
            <a:extLst>
              <a:ext uri="{FF2B5EF4-FFF2-40B4-BE49-F238E27FC236}">
                <a16:creationId xmlns:a16="http://schemas.microsoft.com/office/drawing/2014/main" id="{0AB22B97-6A29-46A8-9F16-ABDE1724C124}"/>
              </a:ext>
            </a:extLst>
          </p:cNvPr>
          <p:cNvSpPr>
            <a:spLocks noGrp="1" noChangeArrowheads="1"/>
          </p:cNvSpPr>
          <p:nvPr>
            <p:ph type="title"/>
          </p:nvPr>
        </p:nvSpPr>
        <p:spPr>
          <a:xfrm>
            <a:off x="125413" y="65088"/>
            <a:ext cx="8893175" cy="1131887"/>
          </a:xfrm>
        </p:spPr>
        <p:txBody>
          <a:bodyPr/>
          <a:lstStyle/>
          <a:p>
            <a:r>
              <a:rPr lang="ru-RU" altLang="ru-RU" sz="2400">
                <a:latin typeface="Arial Black" panose="020B0A04020102020204" pitchFamily="34" charset="0"/>
              </a:rPr>
              <a:t>Схемы разборки железобетонных конструкций здания </a:t>
            </a:r>
            <a:r>
              <a:rPr lang="ru-RU" altLang="ru-RU" sz="2400">
                <a:latin typeface="Arial" panose="020B0604020202020204" pitchFamily="34" charset="0"/>
                <a:cs typeface="Arial" panose="020B0604020202020204" pitchFamily="34" charset="0"/>
              </a:rPr>
              <a:t>(выбор метода производства)</a:t>
            </a:r>
          </a:p>
        </p:txBody>
      </p:sp>
      <p:sp>
        <p:nvSpPr>
          <p:cNvPr id="88067" name="Номер слайда 3">
            <a:extLst>
              <a:ext uri="{FF2B5EF4-FFF2-40B4-BE49-F238E27FC236}">
                <a16:creationId xmlns:a16="http://schemas.microsoft.com/office/drawing/2014/main" id="{E8099641-08C9-4E2C-B6A3-3B22DAA58193}"/>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D95072E1-E336-45C3-8485-41BC99133462}" type="slidenum">
              <a:rPr lang="ru-RU" altLang="ru-RU" sz="1200">
                <a:solidFill>
                  <a:schemeClr val="tx2"/>
                </a:solidFill>
                <a:latin typeface="Arial" panose="020B0604020202020204" pitchFamily="34" charset="0"/>
              </a:rPr>
              <a:pPr eaLnBrk="1" hangingPunct="1">
                <a:spcBef>
                  <a:spcPct val="0"/>
                </a:spcBef>
                <a:buFontTx/>
                <a:buNone/>
              </a:pPr>
              <a:t>68</a:t>
            </a:fld>
            <a:endParaRPr lang="ru-RU" altLang="ru-RU" sz="1200">
              <a:solidFill>
                <a:schemeClr val="tx2"/>
              </a:solidFill>
              <a:latin typeface="Arial" panose="020B0604020202020204" pitchFamily="34" charset="0"/>
            </a:endParaRPr>
          </a:p>
        </p:txBody>
      </p:sp>
      <p:sp>
        <p:nvSpPr>
          <p:cNvPr id="88068" name="Rectangle 4">
            <a:extLst>
              <a:ext uri="{FF2B5EF4-FFF2-40B4-BE49-F238E27FC236}">
                <a16:creationId xmlns:a16="http://schemas.microsoft.com/office/drawing/2014/main" id="{C50756EA-2B5E-437A-B542-337F4E43F30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Calibri" panose="020F0502020204030204" pitchFamily="34" charset="0"/>
            </a:endParaRPr>
          </a:p>
        </p:txBody>
      </p:sp>
      <p:pic>
        <p:nvPicPr>
          <p:cNvPr id="88069" name="Picture 7">
            <a:extLst>
              <a:ext uri="{FF2B5EF4-FFF2-40B4-BE49-F238E27FC236}">
                <a16:creationId xmlns:a16="http://schemas.microsoft.com/office/drawing/2014/main" id="{EBF36E09-1428-4B72-8015-CF25D4373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20800"/>
            <a:ext cx="4357687"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Прямоугольник 7">
            <a:extLst>
              <a:ext uri="{FF2B5EF4-FFF2-40B4-BE49-F238E27FC236}">
                <a16:creationId xmlns:a16="http://schemas.microsoft.com/office/drawing/2014/main" id="{7ABABC1C-B0A1-4EC6-AB78-0F09DF29952E}"/>
              </a:ext>
            </a:extLst>
          </p:cNvPr>
          <p:cNvSpPr>
            <a:spLocks noChangeArrowheads="1"/>
          </p:cNvSpPr>
          <p:nvPr/>
        </p:nvSpPr>
        <p:spPr bwMode="auto">
          <a:xfrm>
            <a:off x="581025" y="5857875"/>
            <a:ext cx="37147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Arial Black" panose="020B0A04020102020204" pitchFamily="34" charset="0"/>
              </a:rPr>
              <a:t>Схема разборки железобетонных плит покрытия</a:t>
            </a:r>
          </a:p>
        </p:txBody>
      </p:sp>
      <p:pic>
        <p:nvPicPr>
          <p:cNvPr id="88071" name="Picture 8">
            <a:extLst>
              <a:ext uri="{FF2B5EF4-FFF2-40B4-BE49-F238E27FC236}">
                <a16:creationId xmlns:a16="http://schemas.microsoft.com/office/drawing/2014/main" id="{59EDDBAA-E73A-45B6-A9D3-0F3DBC766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143000"/>
            <a:ext cx="421481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Прямоугольник 9">
            <a:extLst>
              <a:ext uri="{FF2B5EF4-FFF2-40B4-BE49-F238E27FC236}">
                <a16:creationId xmlns:a16="http://schemas.microsoft.com/office/drawing/2014/main" id="{52868E05-586E-455E-8126-79B1B93CCE69}"/>
              </a:ext>
            </a:extLst>
          </p:cNvPr>
          <p:cNvSpPr>
            <a:spLocks noChangeArrowheads="1"/>
          </p:cNvSpPr>
          <p:nvPr/>
        </p:nvSpPr>
        <p:spPr bwMode="auto">
          <a:xfrm>
            <a:off x="4984750" y="5857875"/>
            <a:ext cx="3857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800">
                <a:latin typeface="Arial Black" panose="020B0A04020102020204" pitchFamily="34" charset="0"/>
              </a:rPr>
              <a:t>Схема разборки железобетонных плит перекрытия</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Заголовок 3">
            <a:extLst>
              <a:ext uri="{FF2B5EF4-FFF2-40B4-BE49-F238E27FC236}">
                <a16:creationId xmlns:a16="http://schemas.microsoft.com/office/drawing/2014/main" id="{5AA57E14-5326-4095-9C50-3BD8B97BFA2B}"/>
              </a:ext>
            </a:extLst>
          </p:cNvPr>
          <p:cNvSpPr>
            <a:spLocks noGrp="1" noChangeArrowheads="1"/>
          </p:cNvSpPr>
          <p:nvPr>
            <p:ph type="title"/>
          </p:nvPr>
        </p:nvSpPr>
        <p:spPr>
          <a:xfrm>
            <a:off x="533400" y="274638"/>
            <a:ext cx="8153400" cy="1296987"/>
          </a:xfrm>
        </p:spPr>
        <p:txBody>
          <a:bodyPr/>
          <a:lstStyle/>
          <a:p>
            <a:r>
              <a:rPr lang="ru-RU" altLang="ru-RU" sz="2400" b="1">
                <a:latin typeface="Arial Black" panose="020B0A04020102020204" pitchFamily="34" charset="0"/>
              </a:rPr>
              <a:t>Подсчет объемов работ по монтажу сборных элементов</a:t>
            </a:r>
            <a:endParaRPr lang="ru-RU" altLang="ru-RU" sz="2400"/>
          </a:p>
        </p:txBody>
      </p:sp>
      <p:graphicFrame>
        <p:nvGraphicFramePr>
          <p:cNvPr id="6" name="Содержимое 5">
            <a:extLst>
              <a:ext uri="{FF2B5EF4-FFF2-40B4-BE49-F238E27FC236}">
                <a16:creationId xmlns:a16="http://schemas.microsoft.com/office/drawing/2014/main" id="{1CF845AF-3D6F-4C6D-BC48-DB3B73A9F34D}"/>
              </a:ext>
            </a:extLst>
          </p:cNvPr>
          <p:cNvGraphicFramePr>
            <a:graphicFrameLocks noGrp="1"/>
          </p:cNvGraphicFramePr>
          <p:nvPr>
            <p:ph idx="1"/>
          </p:nvPr>
        </p:nvGraphicFramePr>
        <p:xfrm>
          <a:off x="857250" y="2571750"/>
          <a:ext cx="7786687" cy="981075"/>
        </p:xfrm>
        <a:graphic>
          <a:graphicData uri="http://schemas.openxmlformats.org/drawingml/2006/table">
            <a:tbl>
              <a:tblPr firstRow="1" bandRow="1">
                <a:tableStyleId>{5C22544A-7EE6-4342-B048-85BDC9FD1C3A}</a:tableStyleId>
              </a:tblPr>
              <a:tblGrid>
                <a:gridCol w="2963605">
                  <a:extLst>
                    <a:ext uri="{9D8B030D-6E8A-4147-A177-3AD203B41FA5}">
                      <a16:colId xmlns:a16="http://schemas.microsoft.com/office/drawing/2014/main" val="20000"/>
                    </a:ext>
                  </a:extLst>
                </a:gridCol>
                <a:gridCol w="2411541">
                  <a:extLst>
                    <a:ext uri="{9D8B030D-6E8A-4147-A177-3AD203B41FA5}">
                      <a16:colId xmlns:a16="http://schemas.microsoft.com/office/drawing/2014/main" val="20001"/>
                    </a:ext>
                  </a:extLst>
                </a:gridCol>
                <a:gridCol w="2411541">
                  <a:extLst>
                    <a:ext uri="{9D8B030D-6E8A-4147-A177-3AD203B41FA5}">
                      <a16:colId xmlns:a16="http://schemas.microsoft.com/office/drawing/2014/main" val="20002"/>
                    </a:ext>
                  </a:extLst>
                </a:gridCol>
              </a:tblGrid>
              <a:tr h="609995">
                <a:tc>
                  <a:txBody>
                    <a:bodyPr/>
                    <a:lstStyle/>
                    <a:p>
                      <a:pPr>
                        <a:lnSpc>
                          <a:spcPct val="100000"/>
                        </a:lnSpc>
                        <a:spcAft>
                          <a:spcPts val="0"/>
                        </a:spcAft>
                      </a:pPr>
                      <a:r>
                        <a:rPr lang="ru-RU" sz="2000" dirty="0">
                          <a:latin typeface="Bookman Old Style"/>
                          <a:ea typeface="Times New Roman"/>
                          <a:cs typeface="Bookman Old Style"/>
                        </a:rPr>
                        <a:t>Наименование работ</a:t>
                      </a:r>
                      <a:endParaRPr lang="ru-RU" sz="2000" dirty="0">
                        <a:latin typeface="Bookman Old Style"/>
                        <a:ea typeface="Times New Roman"/>
                        <a:cs typeface="Times New Roman"/>
                      </a:endParaRPr>
                    </a:p>
                  </a:txBody>
                  <a:tcPr marL="25400" marR="25400" marT="0" marB="0"/>
                </a:tc>
                <a:tc>
                  <a:txBody>
                    <a:bodyPr/>
                    <a:lstStyle/>
                    <a:p>
                      <a:pPr marL="149225">
                        <a:lnSpc>
                          <a:spcPct val="100000"/>
                        </a:lnSpc>
                        <a:spcAft>
                          <a:spcPts val="0"/>
                        </a:spcAft>
                      </a:pPr>
                      <a:r>
                        <a:rPr lang="ru-RU" sz="2000" dirty="0">
                          <a:latin typeface="Bookman Old Style"/>
                          <a:ea typeface="Times New Roman"/>
                          <a:cs typeface="Bookman Old Style"/>
                        </a:rPr>
                        <a:t>Единица измерения</a:t>
                      </a:r>
                      <a:endParaRPr lang="ru-RU" sz="2000" dirty="0">
                        <a:latin typeface="Bookman Old Style"/>
                        <a:ea typeface="Times New Roman"/>
                        <a:cs typeface="Times New Roman"/>
                      </a:endParaRPr>
                    </a:p>
                  </a:txBody>
                  <a:tcPr marL="25400" marR="25400" marT="0" marB="0"/>
                </a:tc>
                <a:tc>
                  <a:txBody>
                    <a:bodyPr/>
                    <a:lstStyle/>
                    <a:p>
                      <a:pPr marL="137160">
                        <a:lnSpc>
                          <a:spcPct val="100000"/>
                        </a:lnSpc>
                        <a:spcAft>
                          <a:spcPts val="0"/>
                        </a:spcAft>
                      </a:pPr>
                      <a:r>
                        <a:rPr lang="ru-RU" sz="2000" dirty="0">
                          <a:latin typeface="Bookman Old Style"/>
                          <a:ea typeface="Times New Roman"/>
                          <a:cs typeface="Bookman Old Style"/>
                        </a:rPr>
                        <a:t>Объемы работ</a:t>
                      </a:r>
                      <a:endParaRPr lang="ru-RU" sz="2000" dirty="0">
                        <a:latin typeface="Bookman Old Style"/>
                        <a:ea typeface="Times New Roman"/>
                        <a:cs typeface="Times New Roman"/>
                      </a:endParaRPr>
                    </a:p>
                  </a:txBody>
                  <a:tcPr marL="25400" marR="25400" marT="0" marB="0"/>
                </a:tc>
                <a:extLst>
                  <a:ext uri="{0D108BD9-81ED-4DB2-BD59-A6C34878D82A}">
                    <a16:rowId xmlns:a16="http://schemas.microsoft.com/office/drawing/2014/main" val="10000"/>
                  </a:ext>
                </a:extLst>
              </a:tr>
              <a:tr h="371080">
                <a:tc>
                  <a:txBody>
                    <a:bodyPr/>
                    <a:lstStyle/>
                    <a:p>
                      <a:pPr>
                        <a:lnSpc>
                          <a:spcPct val="115000"/>
                        </a:lnSpc>
                        <a:spcAft>
                          <a:spcPts val="0"/>
                        </a:spcAft>
                      </a:pPr>
                      <a:endParaRPr lang="ru-RU" sz="1200" dirty="0">
                        <a:latin typeface="Bookman Old Style"/>
                        <a:ea typeface="Times New Roman"/>
                        <a:cs typeface="Times New Roman"/>
                      </a:endParaRPr>
                    </a:p>
                  </a:txBody>
                  <a:tcPr marL="25400" marR="25400" marT="0" marB="0"/>
                </a:tc>
                <a:tc>
                  <a:txBody>
                    <a:bodyPr/>
                    <a:lstStyle/>
                    <a:p>
                      <a:pPr>
                        <a:lnSpc>
                          <a:spcPct val="115000"/>
                        </a:lnSpc>
                        <a:spcAft>
                          <a:spcPts val="0"/>
                        </a:spcAft>
                      </a:pPr>
                      <a:endParaRPr lang="ru-RU" sz="1200">
                        <a:latin typeface="Bookman Old Style"/>
                        <a:ea typeface="Times New Roman"/>
                        <a:cs typeface="Times New Roman"/>
                      </a:endParaRPr>
                    </a:p>
                  </a:txBody>
                  <a:tcPr marL="25400" marR="25400" marT="0" marB="0"/>
                </a:tc>
                <a:tc>
                  <a:txBody>
                    <a:bodyPr/>
                    <a:lstStyle/>
                    <a:p>
                      <a:pPr>
                        <a:lnSpc>
                          <a:spcPct val="115000"/>
                        </a:lnSpc>
                        <a:spcAft>
                          <a:spcPts val="0"/>
                        </a:spcAft>
                      </a:pPr>
                      <a:endParaRPr lang="ru-RU" sz="1200" dirty="0">
                        <a:latin typeface="Bookman Old Style"/>
                        <a:ea typeface="Times New Roman"/>
                        <a:cs typeface="Times New Roman"/>
                      </a:endParaRPr>
                    </a:p>
                  </a:txBody>
                  <a:tcPr marL="25400" marR="25400" marT="0" marB="0"/>
                </a:tc>
                <a:extLst>
                  <a:ext uri="{0D108BD9-81ED-4DB2-BD59-A6C34878D82A}">
                    <a16:rowId xmlns:a16="http://schemas.microsoft.com/office/drawing/2014/main" val="10001"/>
                  </a:ext>
                </a:extLst>
              </a:tr>
            </a:tbl>
          </a:graphicData>
        </a:graphic>
      </p:graphicFrame>
      <p:sp>
        <p:nvSpPr>
          <p:cNvPr id="89105" name="Номер слайда 2">
            <a:extLst>
              <a:ext uri="{FF2B5EF4-FFF2-40B4-BE49-F238E27FC236}">
                <a16:creationId xmlns:a16="http://schemas.microsoft.com/office/drawing/2014/main" id="{0D48C2F1-F82A-4657-A656-1B6035D5F2A8}"/>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382B3A88-F02D-4CEC-8101-523CCD4D36E9}" type="slidenum">
              <a:rPr lang="ru-RU" altLang="ru-RU" sz="1200">
                <a:solidFill>
                  <a:schemeClr val="tx2"/>
                </a:solidFill>
                <a:latin typeface="Arial" panose="020B0604020202020204" pitchFamily="34" charset="0"/>
              </a:rPr>
              <a:pPr eaLnBrk="1" hangingPunct="1">
                <a:spcBef>
                  <a:spcPct val="0"/>
                </a:spcBef>
                <a:buFontTx/>
                <a:buNone/>
              </a:pPr>
              <a:t>69</a:t>
            </a:fld>
            <a:endParaRPr lang="ru-RU" altLang="ru-RU" sz="1200">
              <a:solidFill>
                <a:schemeClr val="tx2"/>
              </a:solidFill>
              <a:latin typeface="Arial" panose="020B0604020202020204" pitchFamily="34" charset="0"/>
            </a:endParaRPr>
          </a:p>
        </p:txBody>
      </p:sp>
      <p:sp>
        <p:nvSpPr>
          <p:cNvPr id="89106" name="Rectangle 1">
            <a:extLst>
              <a:ext uri="{FF2B5EF4-FFF2-40B4-BE49-F238E27FC236}">
                <a16:creationId xmlns:a16="http://schemas.microsoft.com/office/drawing/2014/main" id="{C99F9CE5-5BC9-4C35-9F9D-6E776E72DB22}"/>
              </a:ext>
            </a:extLst>
          </p:cNvPr>
          <p:cNvSpPr>
            <a:spLocks noChangeArrowheads="1"/>
          </p:cNvSpPr>
          <p:nvPr/>
        </p:nvSpPr>
        <p:spPr bwMode="auto">
          <a:xfrm>
            <a:off x="1357313" y="3929063"/>
            <a:ext cx="6500812" cy="25542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7975">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600">
                <a:solidFill>
                  <a:schemeClr val="bg2"/>
                </a:solidFill>
                <a:latin typeface="Bookman Old Style" panose="02050604050505020204" pitchFamily="18" charset="0"/>
                <a:ea typeface="Times New Roman" panose="02020603050405020304" pitchFamily="18" charset="0"/>
                <a:cs typeface="Bookman Old Style" panose="02050604050505020204" pitchFamily="18" charset="0"/>
              </a:rPr>
              <a:t>Под одним пунктом группируются работы по монтажу одноименных элементов различных марок.</a:t>
            </a:r>
            <a:endParaRPr lang="ru-RU" altLang="ru-RU" sz="1600">
              <a:solidFill>
                <a:schemeClr val="bg2"/>
              </a:solidFill>
              <a:latin typeface="Calibri" panose="020F0502020204030204" pitchFamily="34" charset="0"/>
              <a:ea typeface="Times New Roman" panose="02020603050405020304" pitchFamily="18" charset="0"/>
              <a:cs typeface="Bookman Old Style" panose="02050604050505020204" pitchFamily="18" charset="0"/>
            </a:endParaRPr>
          </a:p>
          <a:p>
            <a:pPr eaLnBrk="1" hangingPunct="1">
              <a:spcBef>
                <a:spcPct val="0"/>
              </a:spcBef>
              <a:buFontTx/>
              <a:buNone/>
            </a:pPr>
            <a:r>
              <a:rPr lang="ru-RU" altLang="ru-RU" sz="1600">
                <a:solidFill>
                  <a:schemeClr val="bg2"/>
                </a:solidFill>
                <a:latin typeface="Bookman Old Style" panose="02050604050505020204" pitchFamily="18" charset="0"/>
                <a:ea typeface="Times New Roman" panose="02020603050405020304" pitchFamily="18" charset="0"/>
                <a:cs typeface="Bookman Old Style" panose="02050604050505020204" pitchFamily="18" charset="0"/>
              </a:rPr>
              <a:t>Объемы подготовительных, специальных, монтажно-технологических и благоустроительных работ в рамках ПОС и ПОР, в большинстве случаев, определяются в процентах от общестроительных работ, по справочникам или укрупненным показателям</a:t>
            </a:r>
            <a:r>
              <a:rPr lang="ru-RU" altLang="ru-RU" sz="1600" b="1">
                <a:solidFill>
                  <a:schemeClr val="bg2"/>
                </a:solidFill>
                <a:latin typeface="Bookman Old Style" panose="02050604050505020204" pitchFamily="18" charset="0"/>
                <a:ea typeface="Times New Roman" panose="02020603050405020304" pitchFamily="18" charset="0"/>
                <a:cs typeface="Bookman Old Style" panose="02050604050505020204" pitchFamily="18" charset="0"/>
              </a:rPr>
              <a:t>.</a:t>
            </a:r>
            <a:endParaRPr lang="ru-RU" altLang="ru-RU" sz="1600">
              <a:solidFill>
                <a:schemeClr val="bg2"/>
              </a:solidFill>
              <a:latin typeface="Calibri" panose="020F0502020204030204" pitchFamily="34" charset="0"/>
              <a:ea typeface="Times New Roman" panose="02020603050405020304" pitchFamily="18" charset="0"/>
              <a:cs typeface="Bookman Old Style" panose="02050604050505020204" pitchFamily="18" charset="0"/>
            </a:endParaRPr>
          </a:p>
          <a:p>
            <a:pPr eaLnBrk="1" hangingPunct="1">
              <a:spcBef>
                <a:spcPct val="0"/>
              </a:spcBef>
              <a:buFontTx/>
              <a:buNone/>
            </a:pPr>
            <a:r>
              <a:rPr lang="ru-RU" altLang="ru-RU" sz="1600">
                <a:solidFill>
                  <a:schemeClr val="bg2"/>
                </a:solidFill>
                <a:latin typeface="Bookman Old Style" panose="02050604050505020204" pitchFamily="18" charset="0"/>
                <a:ea typeface="Times New Roman" panose="02020603050405020304" pitchFamily="18" charset="0"/>
                <a:cs typeface="Bookman Old Style" panose="02050604050505020204" pitchFamily="18" charset="0"/>
              </a:rPr>
              <a:t>Для ППР, ТК - здание, сооружение, конструктивный элемент  разбиваются на геометрические фигуры. После этого определяется объем фигур по известным формулам</a:t>
            </a:r>
            <a:endParaRPr lang="ru-RU" altLang="ru-RU" sz="1600">
              <a:solidFill>
                <a:schemeClr val="bg2"/>
              </a:solidFill>
              <a:latin typeface="Calibri" panose="020F0502020204030204" pitchFamily="34" charset="0"/>
              <a:ea typeface="Times New Roman" panose="02020603050405020304" pitchFamily="18" charset="0"/>
              <a:cs typeface="Bookman Old Style" panose="02050604050505020204" pitchFamily="18" charset="0"/>
            </a:endParaRPr>
          </a:p>
        </p:txBody>
      </p:sp>
      <p:sp>
        <p:nvSpPr>
          <p:cNvPr id="89107" name="Rectangle 2">
            <a:extLst>
              <a:ext uri="{FF2B5EF4-FFF2-40B4-BE49-F238E27FC236}">
                <a16:creationId xmlns:a16="http://schemas.microsoft.com/office/drawing/2014/main" id="{E6773121-5732-4327-ADC5-6947C8F3858B}"/>
              </a:ext>
            </a:extLst>
          </p:cNvPr>
          <p:cNvSpPr>
            <a:spLocks noChangeArrowheads="1"/>
          </p:cNvSpPr>
          <p:nvPr/>
        </p:nvSpPr>
        <p:spPr bwMode="auto">
          <a:xfrm>
            <a:off x="250825" y="1530350"/>
            <a:ext cx="8642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2400" b="1">
                <a:latin typeface="Arial" panose="020B0604020202020204" pitchFamily="34" charset="0"/>
              </a:rPr>
              <a:t>производится, как правило, в виде таблицы </a:t>
            </a:r>
          </a:p>
          <a:p>
            <a:pPr algn="ctr" eaLnBrk="1" hangingPunct="1">
              <a:spcBef>
                <a:spcPct val="0"/>
              </a:spcBef>
              <a:buFontTx/>
              <a:buNone/>
            </a:pPr>
            <a:r>
              <a:rPr lang="ru-RU" altLang="ru-RU" sz="2400">
                <a:latin typeface="Bookman Old Style" panose="02050604050505020204" pitchFamily="18" charset="0"/>
                <a:ea typeface="Times New Roman" panose="02020603050405020304" pitchFamily="18" charset="0"/>
                <a:cs typeface="Bookman Old Style" panose="02050604050505020204" pitchFamily="18" charset="0"/>
              </a:rPr>
              <a:t>Ведомость объемов работ</a:t>
            </a:r>
            <a:endParaRPr lang="ru-RU" altLang="ru-RU" sz="1800">
              <a:latin typeface="Calibri" panose="020F0502020204030204" pitchFamily="34" charset="0"/>
              <a:ea typeface="Times New Roman" panose="02020603050405020304" pitchFamily="18" charset="0"/>
              <a:cs typeface="Bookman Old Style" panose="0205060405050502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DC83A50-513C-42C2-9DC1-DA6C4DCF3422}"/>
              </a:ext>
            </a:extLst>
          </p:cNvPr>
          <p:cNvSpPr>
            <a:spLocks noGrp="1" noChangeArrowheads="1"/>
          </p:cNvSpPr>
          <p:nvPr>
            <p:ph type="title"/>
          </p:nvPr>
        </p:nvSpPr>
        <p:spPr>
          <a:xfrm>
            <a:off x="684213" y="274638"/>
            <a:ext cx="8316912" cy="868362"/>
          </a:xfrm>
        </p:spPr>
        <p:txBody>
          <a:bodyPr/>
          <a:lstStyle/>
          <a:p>
            <a:r>
              <a:rPr lang="ru-RU" altLang="ru-RU" sz="2400" b="1">
                <a:latin typeface="Arial Black" panose="020B0A04020102020204" pitchFamily="34" charset="0"/>
              </a:rPr>
              <a:t>Разработка календарного плана строительства  (КП)</a:t>
            </a:r>
          </a:p>
        </p:txBody>
      </p:sp>
      <p:sp>
        <p:nvSpPr>
          <p:cNvPr id="160771" name="Rectangle 3">
            <a:extLst>
              <a:ext uri="{FF2B5EF4-FFF2-40B4-BE49-F238E27FC236}">
                <a16:creationId xmlns:a16="http://schemas.microsoft.com/office/drawing/2014/main" id="{AB321ECC-5043-4936-91E5-E0C29DC11199}"/>
              </a:ext>
            </a:extLst>
          </p:cNvPr>
          <p:cNvSpPr>
            <a:spLocks noGrp="1" noChangeArrowheads="1"/>
          </p:cNvSpPr>
          <p:nvPr>
            <p:ph idx="1"/>
          </p:nvPr>
        </p:nvSpPr>
        <p:spPr>
          <a:xfrm>
            <a:off x="428625" y="4071938"/>
            <a:ext cx="8429625" cy="2286000"/>
          </a:xfrm>
        </p:spPr>
        <p:txBody>
          <a:bodyPr rtlCol="0">
            <a:normAutofit lnSpcReduction="10000"/>
          </a:bodyPr>
          <a:lstStyle/>
          <a:p>
            <a:pPr fontAlgn="auto">
              <a:lnSpc>
                <a:spcPct val="90000"/>
              </a:lnSpc>
              <a:spcAft>
                <a:spcPts val="0"/>
              </a:spcAft>
              <a:buFontTx/>
              <a:buNone/>
              <a:defRPr/>
            </a:pPr>
            <a:r>
              <a:rPr lang="ru-RU" sz="2000">
                <a:latin typeface="Arial" pitchFamily="34" charset="0"/>
                <a:cs typeface="Arial" pitchFamily="34" charset="0"/>
              </a:rPr>
              <a:t>Это проектные и производственные документы, устанавливающие порядок, очередность и сроки выполнения необходимых работ по возведению отдельных объектов или комплексов зданий и сооружений и делегирующих деятельность всех организаций, участвующих в строительстве.</a:t>
            </a:r>
          </a:p>
          <a:p>
            <a:pPr fontAlgn="auto">
              <a:lnSpc>
                <a:spcPct val="90000"/>
              </a:lnSpc>
              <a:spcAft>
                <a:spcPts val="0"/>
              </a:spcAft>
              <a:buFontTx/>
              <a:buNone/>
              <a:defRPr/>
            </a:pPr>
            <a:r>
              <a:rPr lang="ru-RU" sz="2000">
                <a:latin typeface="Arial" pitchFamily="34" charset="0"/>
                <a:cs typeface="Arial" pitchFamily="34" charset="0"/>
              </a:rPr>
              <a:t>КП отличается от плана работ тем, что «привязан» к реальному календарю (начиная со дня начала работ в соответствующем месяце с исключением нерабочих дней).</a:t>
            </a:r>
          </a:p>
        </p:txBody>
      </p:sp>
      <p:sp>
        <p:nvSpPr>
          <p:cNvPr id="18436" name="Номер слайда 1">
            <a:extLst>
              <a:ext uri="{FF2B5EF4-FFF2-40B4-BE49-F238E27FC236}">
                <a16:creationId xmlns:a16="http://schemas.microsoft.com/office/drawing/2014/main" id="{455E1A2C-9862-434F-ADFA-BC73433F8376}"/>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A79F75A1-28DE-4A49-A102-DB3A2BE6BCFC}" type="slidenum">
              <a:rPr lang="ru-RU" altLang="ru-RU" sz="1200">
                <a:solidFill>
                  <a:srgbClr val="898989"/>
                </a:solidFill>
                <a:latin typeface="Arial" panose="020B0604020202020204" pitchFamily="34" charset="0"/>
              </a:rPr>
              <a:pPr eaLnBrk="1" hangingPunct="1">
                <a:spcBef>
                  <a:spcPct val="0"/>
                </a:spcBef>
                <a:buFontTx/>
                <a:buNone/>
              </a:pPr>
              <a:t>7</a:t>
            </a:fld>
            <a:endParaRPr lang="ru-RU" altLang="ru-RU" sz="1200">
              <a:solidFill>
                <a:srgbClr val="898989"/>
              </a:solidFill>
              <a:latin typeface="Arial" panose="020B0604020202020204" pitchFamily="34" charset="0"/>
            </a:endParaRPr>
          </a:p>
        </p:txBody>
      </p:sp>
      <p:sp>
        <p:nvSpPr>
          <p:cNvPr id="18437" name="Rectangle 5">
            <a:extLst>
              <a:ext uri="{FF2B5EF4-FFF2-40B4-BE49-F238E27FC236}">
                <a16:creationId xmlns:a16="http://schemas.microsoft.com/office/drawing/2014/main" id="{2F924C63-8815-45D8-B479-FA3B9CF9EC63}"/>
              </a:ext>
            </a:extLst>
          </p:cNvPr>
          <p:cNvSpPr>
            <a:spLocks noChangeArrowheads="1"/>
          </p:cNvSpPr>
          <p:nvPr/>
        </p:nvSpPr>
        <p:spPr bwMode="auto">
          <a:xfrm>
            <a:off x="142875" y="1628775"/>
            <a:ext cx="864393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600" b="1">
                <a:latin typeface="Calibri" panose="020F0502020204030204" pitchFamily="34" charset="0"/>
                <a:ea typeface="Times New Roman" panose="02020603050405020304" pitchFamily="18" charset="0"/>
                <a:cs typeface="Arial" panose="020B0604020202020204" pitchFamily="34" charset="0"/>
              </a:rPr>
              <a:t>Календарное планирование строительства. </a:t>
            </a:r>
            <a:r>
              <a:rPr lang="ru-RU" altLang="ru-RU" sz="1600">
                <a:latin typeface="Calibri" panose="020F0502020204030204" pitchFamily="34" charset="0"/>
                <a:ea typeface="Times New Roman" panose="02020603050405020304" pitchFamily="18" charset="0"/>
                <a:cs typeface="Arial" panose="020B0604020202020204" pitchFamily="34" charset="0"/>
              </a:rPr>
              <a:t>Основные положения календарного планирования. Общая постановка задачи календарного планирования.</a:t>
            </a:r>
          </a:p>
          <a:p>
            <a:pPr eaLnBrk="1" hangingPunct="1">
              <a:spcBef>
                <a:spcPct val="0"/>
              </a:spcBef>
              <a:buFontTx/>
              <a:buNone/>
            </a:pPr>
            <a:r>
              <a:rPr lang="ru-RU" altLang="ru-RU" sz="1600">
                <a:latin typeface="Calibri" panose="020F0502020204030204" pitchFamily="34" charset="0"/>
                <a:ea typeface="Times New Roman" panose="02020603050405020304" pitchFamily="18" charset="0"/>
                <a:cs typeface="Arial" panose="020B0604020202020204" pitchFamily="34" charset="0"/>
              </a:rPr>
              <a:t>Виды календарных планов в строительстве. Календарные планы строительства комплексов зданий и сооружений. Организационное и календарное планирование строительства жилых  комплексов. Календарное планирование строительства промышленных предприятий. Календарное планирование строительства жилых и общественных зданий.</a:t>
            </a:r>
          </a:p>
          <a:p>
            <a:pPr eaLnBrk="1" hangingPunct="1">
              <a:spcBef>
                <a:spcPct val="0"/>
              </a:spcBef>
              <a:buFontTx/>
              <a:buNone/>
            </a:pPr>
            <a:r>
              <a:rPr lang="ru-RU" altLang="ru-RU" sz="1600">
                <a:latin typeface="Calibri" panose="020F0502020204030204" pitchFamily="34" charset="0"/>
                <a:ea typeface="Times New Roman" panose="02020603050405020304" pitchFamily="18" charset="0"/>
                <a:cs typeface="Arial" panose="020B0604020202020204" pitchFamily="34" charset="0"/>
              </a:rPr>
              <a:t>Принципы и последовательность составления календарных планов. Особенности календарного планирования при монтаже жилых и гражданских зданий с транспортных средств. Построение графиков обеспечения календарного плана ресурсами</a:t>
            </a:r>
            <a:r>
              <a:rPr lang="ru-RU" altLang="ru-RU" sz="1400">
                <a:latin typeface="Calibri" panose="020F0502020204030204" pitchFamily="34" charset="0"/>
                <a:ea typeface="Times New Roman" panose="02020603050405020304" pitchFamily="18" charset="0"/>
                <a:cs typeface="Arial" panose="020B0604020202020204" pitchFamily="34"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Заголовок 1">
            <a:extLst>
              <a:ext uri="{FF2B5EF4-FFF2-40B4-BE49-F238E27FC236}">
                <a16:creationId xmlns:a16="http://schemas.microsoft.com/office/drawing/2014/main" id="{0C428AA9-A40E-44BA-9AAB-ACEEE1C6F8FA}"/>
              </a:ext>
            </a:extLst>
          </p:cNvPr>
          <p:cNvSpPr>
            <a:spLocks noGrp="1"/>
          </p:cNvSpPr>
          <p:nvPr>
            <p:ph type="title"/>
          </p:nvPr>
        </p:nvSpPr>
        <p:spPr>
          <a:xfrm>
            <a:off x="7938" y="0"/>
            <a:ext cx="6651625" cy="1125538"/>
          </a:xfrm>
        </p:spPr>
        <p:txBody>
          <a:bodyPr rtlCol="0">
            <a:normAutofit fontScale="90000"/>
          </a:bodyPr>
          <a:lstStyle/>
          <a:p>
            <a:pPr fontAlgn="auto">
              <a:spcAft>
                <a:spcPts val="0"/>
              </a:spcAft>
              <a:defRPr/>
            </a:pPr>
            <a:r>
              <a:rPr lang="ru-RU" altLang="ru-RU" sz="2400" b="1">
                <a:latin typeface="Arial Black" panose="020B0A04020102020204" pitchFamily="34" charset="0"/>
                <a:cs typeface="Arial" panose="020B0604020202020204" pitchFamily="34" charset="0"/>
              </a:rPr>
              <a:t>Шаг 4.</a:t>
            </a:r>
            <a:r>
              <a:rPr lang="ru-RU" altLang="ru-RU" sz="2400">
                <a:latin typeface="Arial Black" panose="020B0A04020102020204" pitchFamily="34" charset="0"/>
                <a:cs typeface="Arial" panose="020B0604020202020204" pitchFamily="34" charset="0"/>
              </a:rPr>
              <a:t> Планирование ресурсов. Разработка реального календарного графика работ</a:t>
            </a:r>
          </a:p>
        </p:txBody>
      </p:sp>
      <p:sp>
        <p:nvSpPr>
          <p:cNvPr id="90115" name="Содержимое 2">
            <a:extLst>
              <a:ext uri="{FF2B5EF4-FFF2-40B4-BE49-F238E27FC236}">
                <a16:creationId xmlns:a16="http://schemas.microsoft.com/office/drawing/2014/main" id="{030DD671-A7CF-4C67-9545-0785466562E7}"/>
              </a:ext>
            </a:extLst>
          </p:cNvPr>
          <p:cNvSpPr>
            <a:spLocks noGrp="1" noChangeArrowheads="1"/>
          </p:cNvSpPr>
          <p:nvPr>
            <p:ph idx="1"/>
          </p:nvPr>
        </p:nvSpPr>
        <p:spPr>
          <a:xfrm>
            <a:off x="457200" y="1600200"/>
            <a:ext cx="8229600" cy="1185863"/>
          </a:xfrm>
        </p:spPr>
        <p:txBody>
          <a:bodyPr/>
          <a:lstStyle/>
          <a:p>
            <a:pPr>
              <a:buFont typeface="Arial" panose="020B0604020202020204" pitchFamily="34" charset="0"/>
              <a:buNone/>
            </a:pPr>
            <a:r>
              <a:rPr lang="ru-RU" altLang="ru-RU" sz="1600">
                <a:latin typeface="Arial" panose="020B0604020202020204" pitchFamily="34" charset="0"/>
                <a:cs typeface="Arial" panose="020B0604020202020204" pitchFamily="34" charset="0"/>
              </a:rPr>
              <a:t>На данном шаге определяется перечень и количество ресурсов, требуемых для выполнения работ проекта.</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После определения перечня ресурсов строят матрицу распределения ресурсов по работам проекта</a:t>
            </a:r>
            <a:r>
              <a:rPr lang="ru-RU" altLang="ru-RU" sz="1600"/>
              <a:t>.</a:t>
            </a:r>
          </a:p>
        </p:txBody>
      </p:sp>
      <p:pic>
        <p:nvPicPr>
          <p:cNvPr id="90116" name="Picture 2" descr="art18-24">
            <a:extLst>
              <a:ext uri="{FF2B5EF4-FFF2-40B4-BE49-F238E27FC236}">
                <a16:creationId xmlns:a16="http://schemas.microsoft.com/office/drawing/2014/main" id="{898A3E9C-7005-41A6-81DA-33380A816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786063"/>
            <a:ext cx="507206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Заголовок 1">
            <a:extLst>
              <a:ext uri="{FF2B5EF4-FFF2-40B4-BE49-F238E27FC236}">
                <a16:creationId xmlns:a16="http://schemas.microsoft.com/office/drawing/2014/main" id="{793E8BFB-8D6E-43B6-AB30-576905C3BE44}"/>
              </a:ext>
            </a:extLst>
          </p:cNvPr>
          <p:cNvSpPr>
            <a:spLocks noGrp="1" noChangeArrowheads="1"/>
          </p:cNvSpPr>
          <p:nvPr>
            <p:ph type="title"/>
          </p:nvPr>
        </p:nvSpPr>
        <p:spPr>
          <a:xfrm>
            <a:off x="7938" y="0"/>
            <a:ext cx="6651625" cy="1125538"/>
          </a:xfrm>
        </p:spPr>
        <p:txBody>
          <a:bodyPr/>
          <a:lstStyle/>
          <a:p>
            <a:r>
              <a:rPr lang="ru-RU" altLang="ru-RU" sz="2400" b="1">
                <a:latin typeface="Arial Black" panose="020B0A04020102020204" pitchFamily="34" charset="0"/>
                <a:cs typeface="Arial" panose="020B0604020202020204" pitchFamily="34" charset="0"/>
              </a:rPr>
              <a:t>Шаг 5.</a:t>
            </a:r>
            <a:r>
              <a:rPr lang="ru-RU" altLang="ru-RU" sz="2400">
                <a:latin typeface="Arial Black" panose="020B0A04020102020204" pitchFamily="34" charset="0"/>
                <a:cs typeface="Arial" panose="020B0604020202020204" pitchFamily="34" charset="0"/>
              </a:rPr>
              <a:t> Оценка затрат. Разработка бюджета проекта.</a:t>
            </a:r>
          </a:p>
        </p:txBody>
      </p:sp>
      <p:sp>
        <p:nvSpPr>
          <p:cNvPr id="91139" name="Содержимое 2">
            <a:extLst>
              <a:ext uri="{FF2B5EF4-FFF2-40B4-BE49-F238E27FC236}">
                <a16:creationId xmlns:a16="http://schemas.microsoft.com/office/drawing/2014/main" id="{B144C8FF-6D73-4D14-A907-4B1A24E04B1A}"/>
              </a:ext>
            </a:extLst>
          </p:cNvPr>
          <p:cNvSpPr>
            <a:spLocks noGrp="1" noChangeArrowheads="1"/>
          </p:cNvSpPr>
          <p:nvPr>
            <p:ph idx="1"/>
          </p:nvPr>
        </p:nvSpPr>
        <p:spPr>
          <a:xfrm>
            <a:off x="457200" y="1600200"/>
            <a:ext cx="8229600" cy="971550"/>
          </a:xfrm>
        </p:spPr>
        <p:txBody>
          <a:bodyPr/>
          <a:lstStyle/>
          <a:p>
            <a:pPr>
              <a:buFont typeface="Arial" panose="020B0604020202020204" pitchFamily="34" charset="0"/>
              <a:buNone/>
            </a:pPr>
            <a:r>
              <a:rPr lang="ru-RU" altLang="ru-RU" sz="1600">
                <a:latin typeface="Arial" panose="020B0604020202020204" pitchFamily="34" charset="0"/>
                <a:cs typeface="Arial" panose="020B0604020202020204" pitchFamily="34" charset="0"/>
              </a:rPr>
              <a:t>На данном этапе на основе разработанного реального календарного план-графика и разработанной матрицы распределения ресурсов рассчитывается стоимость проекта и анализируется его обеспеченность финансовыми средствами.</a:t>
            </a:r>
          </a:p>
        </p:txBody>
      </p:sp>
      <p:pic>
        <p:nvPicPr>
          <p:cNvPr id="91140" name="Picture 3">
            <a:extLst>
              <a:ext uri="{FF2B5EF4-FFF2-40B4-BE49-F238E27FC236}">
                <a16:creationId xmlns:a16="http://schemas.microsoft.com/office/drawing/2014/main" id="{082D7997-27BB-4855-BDDE-5F5354115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428875"/>
            <a:ext cx="60864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Заголовок 1">
            <a:extLst>
              <a:ext uri="{FF2B5EF4-FFF2-40B4-BE49-F238E27FC236}">
                <a16:creationId xmlns:a16="http://schemas.microsoft.com/office/drawing/2014/main" id="{1A39CEB0-4C3E-45C5-B0B6-648314A30771}"/>
              </a:ext>
            </a:extLst>
          </p:cNvPr>
          <p:cNvSpPr>
            <a:spLocks noGrp="1" noChangeArrowheads="1"/>
          </p:cNvSpPr>
          <p:nvPr>
            <p:ph type="title"/>
          </p:nvPr>
        </p:nvSpPr>
        <p:spPr>
          <a:xfrm>
            <a:off x="7938" y="0"/>
            <a:ext cx="6651625" cy="1125538"/>
          </a:xfrm>
        </p:spPr>
        <p:txBody>
          <a:bodyPr/>
          <a:lstStyle/>
          <a:p>
            <a:r>
              <a:rPr lang="ru-RU" altLang="ru-RU" sz="2400" b="1">
                <a:latin typeface="Arial Black" panose="020B0A04020102020204" pitchFamily="34" charset="0"/>
                <a:cs typeface="Arial" panose="020B0604020202020204" pitchFamily="34" charset="0"/>
              </a:rPr>
              <a:t>Шаг 6.</a:t>
            </a:r>
            <a:r>
              <a:rPr lang="ru-RU" altLang="ru-RU" sz="2400">
                <a:latin typeface="Arial Black" panose="020B0A04020102020204" pitchFamily="34" charset="0"/>
                <a:cs typeface="Arial" panose="020B0604020202020204" pitchFamily="34" charset="0"/>
              </a:rPr>
              <a:t> Разработка и принятие плана проекта</a:t>
            </a:r>
          </a:p>
        </p:txBody>
      </p:sp>
      <p:sp>
        <p:nvSpPr>
          <p:cNvPr id="92163" name="Содержимое 2">
            <a:extLst>
              <a:ext uri="{FF2B5EF4-FFF2-40B4-BE49-F238E27FC236}">
                <a16:creationId xmlns:a16="http://schemas.microsoft.com/office/drawing/2014/main" id="{73C85F1A-2653-46DF-816A-96E21BD28C3E}"/>
              </a:ext>
            </a:extLst>
          </p:cNvPr>
          <p:cNvSpPr>
            <a:spLocks noGrp="1" noChangeArrowheads="1"/>
          </p:cNvSpPr>
          <p:nvPr>
            <p:ph idx="1"/>
          </p:nvPr>
        </p:nvSpPr>
        <p:spPr>
          <a:xfrm>
            <a:off x="457200" y="1600200"/>
            <a:ext cx="8229600" cy="2614613"/>
          </a:xfrm>
        </p:spPr>
        <p:txBody>
          <a:bodyPr/>
          <a:lstStyle/>
          <a:p>
            <a:pPr>
              <a:buFont typeface="Arial" panose="020B0604020202020204" pitchFamily="34" charset="0"/>
              <a:buNone/>
            </a:pPr>
            <a:r>
              <a:rPr lang="ru-RU" altLang="ru-RU" sz="1600">
                <a:latin typeface="Arial" panose="020B0604020202020204" pitchFamily="34" charset="0"/>
                <a:cs typeface="Arial" panose="020B0604020202020204" pitchFamily="34" charset="0"/>
              </a:rPr>
              <a:t>Задокументированные результаты реализации предыдущих шагов планирования ложатся в основу итогового плана.</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В итоговый план включаются дополнительные разделы:</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1. Предистория инициации проекта;</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2. Ссылки на внешние документы;</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3. Документы, регламентирующие порядок взаимодействия участников проекта, подготовку и анализ проектной отчетности и пр.;</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4. Ограничения, риски и неопределенности проекта;</a:t>
            </a:r>
          </a:p>
          <a:p>
            <a:pPr>
              <a:buFont typeface="Arial" panose="020B0604020202020204" pitchFamily="34" charset="0"/>
              <a:buNone/>
            </a:pPr>
            <a:r>
              <a:rPr lang="ru-RU" altLang="ru-RU" sz="1600">
                <a:latin typeface="Arial" panose="020B0604020202020204" pitchFamily="34" charset="0"/>
                <a:cs typeface="Arial" panose="020B0604020202020204" pitchFamily="34" charset="0"/>
              </a:rPr>
              <a:t>5. Процесс решения проблем.</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Заголовок 1">
            <a:extLst>
              <a:ext uri="{FF2B5EF4-FFF2-40B4-BE49-F238E27FC236}">
                <a16:creationId xmlns:a16="http://schemas.microsoft.com/office/drawing/2014/main" id="{5F5C3A24-B192-41FF-854E-99CA80557A1F}"/>
              </a:ext>
            </a:extLst>
          </p:cNvPr>
          <p:cNvSpPr>
            <a:spLocks noGrp="1" noChangeArrowheads="1"/>
          </p:cNvSpPr>
          <p:nvPr>
            <p:ph type="title"/>
          </p:nvPr>
        </p:nvSpPr>
        <p:spPr>
          <a:xfrm>
            <a:off x="457200" y="115888"/>
            <a:ext cx="8229600" cy="720725"/>
          </a:xfrm>
        </p:spPr>
        <p:txBody>
          <a:bodyPr/>
          <a:lstStyle/>
          <a:p>
            <a:r>
              <a:rPr lang="ru-RU" altLang="ru-RU" sz="2400">
                <a:latin typeface="Arial Black" panose="020B0A04020102020204" pitchFamily="34" charset="0"/>
              </a:rPr>
              <a:t>1. Метод линейного плана-графика Гантта</a:t>
            </a:r>
          </a:p>
        </p:txBody>
      </p:sp>
      <p:sp>
        <p:nvSpPr>
          <p:cNvPr id="93187" name="Объект 2">
            <a:extLst>
              <a:ext uri="{FF2B5EF4-FFF2-40B4-BE49-F238E27FC236}">
                <a16:creationId xmlns:a16="http://schemas.microsoft.com/office/drawing/2014/main" id="{35278726-5D6E-4B90-B3C5-16653CCA66AD}"/>
              </a:ext>
            </a:extLst>
          </p:cNvPr>
          <p:cNvSpPr>
            <a:spLocks noGrp="1" noChangeArrowheads="1"/>
          </p:cNvSpPr>
          <p:nvPr>
            <p:ph idx="1"/>
          </p:nvPr>
        </p:nvSpPr>
        <p:spPr>
          <a:xfrm>
            <a:off x="528638" y="736600"/>
            <a:ext cx="8229600" cy="963613"/>
          </a:xfrm>
        </p:spPr>
        <p:txBody>
          <a:bodyPr/>
          <a:lstStyle/>
          <a:p>
            <a:pPr marL="36513" indent="0">
              <a:buFont typeface="Wingdings 2" panose="05020102010507070707" pitchFamily="18" charset="2"/>
              <a:buNone/>
            </a:pPr>
            <a:r>
              <a:rPr lang="ru-RU" altLang="ru-RU" sz="1600"/>
              <a:t>В календарном планировании используют различные виды графических, математических, имитационных и комбинированных моделей. Среди них можно выделить:</a:t>
            </a:r>
          </a:p>
        </p:txBody>
      </p:sp>
      <p:pic>
        <p:nvPicPr>
          <p:cNvPr id="6" name="Рисунок 5">
            <a:extLst>
              <a:ext uri="{FF2B5EF4-FFF2-40B4-BE49-F238E27FC236}">
                <a16:creationId xmlns:a16="http://schemas.microsoft.com/office/drawing/2014/main" id="{96F61E88-9F9A-4577-879C-000DF3B0660A}"/>
              </a:ext>
            </a:extLst>
          </p:cNvPr>
          <p:cNvPicPr>
            <a:picLocks noChangeAspect="1"/>
          </p:cNvPicPr>
          <p:nvPr/>
        </p:nvPicPr>
        <p:blipFill>
          <a:blip r:embed="rId2"/>
          <a:stretch>
            <a:fillRect/>
          </a:stretch>
        </p:blipFill>
        <p:spPr>
          <a:xfrm>
            <a:off x="350490" y="1412776"/>
            <a:ext cx="4320480" cy="23918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a:extLst>
              <a:ext uri="{FF2B5EF4-FFF2-40B4-BE49-F238E27FC236}">
                <a16:creationId xmlns:a16="http://schemas.microsoft.com/office/drawing/2014/main" id="{571712AB-7756-426A-A6F1-0AD5047A34F6}"/>
              </a:ext>
            </a:extLst>
          </p:cNvPr>
          <p:cNvPicPr>
            <a:picLocks noChangeAspect="1"/>
          </p:cNvPicPr>
          <p:nvPr/>
        </p:nvPicPr>
        <p:blipFill rotWithShape="1">
          <a:blip r:embed="rId3"/>
          <a:srcRect l="7524" t="16305"/>
          <a:stretch/>
        </p:blipFill>
        <p:spPr>
          <a:xfrm>
            <a:off x="4335785" y="2492896"/>
            <a:ext cx="4554367" cy="28578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1">
            <a:extLst>
              <a:ext uri="{FF2B5EF4-FFF2-40B4-BE49-F238E27FC236}">
                <a16:creationId xmlns:a16="http://schemas.microsoft.com/office/drawing/2014/main" id="{255E27BA-DFEC-49F1-A127-442A202B9CC8}"/>
              </a:ext>
            </a:extLst>
          </p:cNvPr>
          <p:cNvSpPr>
            <a:spLocks noGrp="1" noChangeArrowheads="1"/>
          </p:cNvSpPr>
          <p:nvPr>
            <p:ph type="title"/>
          </p:nvPr>
        </p:nvSpPr>
        <p:spPr>
          <a:xfrm>
            <a:off x="457200" y="274638"/>
            <a:ext cx="8229600" cy="850900"/>
          </a:xfrm>
        </p:spPr>
        <p:txBody>
          <a:bodyPr/>
          <a:lstStyle/>
          <a:p>
            <a:r>
              <a:rPr lang="ru-RU" altLang="ru-RU" sz="2400" b="1">
                <a:latin typeface="Arial Black" panose="020B0A04020102020204" pitchFamily="34" charset="0"/>
              </a:rPr>
              <a:t>2. Модель календарного плана в виде циклограммы</a:t>
            </a:r>
            <a:r>
              <a:rPr lang="ru-RU" altLang="ru-RU" sz="2400" b="1"/>
              <a:t> </a:t>
            </a:r>
            <a:endParaRPr lang="ru-RU" altLang="ru-RU" sz="2400"/>
          </a:p>
        </p:txBody>
      </p:sp>
      <p:pic>
        <p:nvPicPr>
          <p:cNvPr id="6" name="Рисунок 5">
            <a:extLst>
              <a:ext uri="{FF2B5EF4-FFF2-40B4-BE49-F238E27FC236}">
                <a16:creationId xmlns:a16="http://schemas.microsoft.com/office/drawing/2014/main" id="{703B40A4-4399-4594-879A-8CFD4C888DFE}"/>
              </a:ext>
            </a:extLst>
          </p:cNvPr>
          <p:cNvPicPr>
            <a:picLocks noChangeAspect="1"/>
          </p:cNvPicPr>
          <p:nvPr/>
        </p:nvPicPr>
        <p:blipFill>
          <a:blip r:embed="rId2"/>
          <a:stretch>
            <a:fillRect/>
          </a:stretch>
        </p:blipFill>
        <p:spPr>
          <a:xfrm>
            <a:off x="251520" y="1285860"/>
            <a:ext cx="5629465" cy="4368567"/>
          </a:xfrm>
          <a:prstGeom prst="rect">
            <a:avLst/>
          </a:prstGeom>
          <a:ln>
            <a:noFill/>
          </a:ln>
          <a:effectLst/>
          <a:scene3d>
            <a:camera prst="orthographicFront"/>
            <a:lightRig rig="threePt" dir="t">
              <a:rot lat="0" lon="0" rev="2700000"/>
            </a:lightRig>
          </a:scene3d>
          <a:sp3d/>
        </p:spPr>
      </p:pic>
      <p:pic>
        <p:nvPicPr>
          <p:cNvPr id="7" name="Рисунок 6">
            <a:extLst>
              <a:ext uri="{FF2B5EF4-FFF2-40B4-BE49-F238E27FC236}">
                <a16:creationId xmlns:a16="http://schemas.microsoft.com/office/drawing/2014/main" id="{84B2C01F-EE81-4A7A-A4F5-D1F86F43A7A5}"/>
              </a:ext>
            </a:extLst>
          </p:cNvPr>
          <p:cNvPicPr>
            <a:picLocks noChangeAspect="1"/>
          </p:cNvPicPr>
          <p:nvPr/>
        </p:nvPicPr>
        <p:blipFill>
          <a:blip r:embed="rId3"/>
          <a:stretch>
            <a:fillRect/>
          </a:stretch>
        </p:blipFill>
        <p:spPr>
          <a:xfrm>
            <a:off x="5882472" y="1677934"/>
            <a:ext cx="2904369" cy="4010595"/>
          </a:xfrm>
          <a:prstGeom prst="rect">
            <a:avLst/>
          </a:prstGeom>
          <a:ln>
            <a:noFill/>
          </a:ln>
          <a:effectLst/>
          <a:scene3d>
            <a:camera prst="orthographicFront"/>
            <a:lightRig rig="threePt" dir="t">
              <a:rot lat="0" lon="0" rev="2700000"/>
            </a:lightRig>
          </a:scene3d>
          <a:sp3d/>
        </p:spPr>
      </p:pic>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Заголовок 1">
            <a:extLst>
              <a:ext uri="{FF2B5EF4-FFF2-40B4-BE49-F238E27FC236}">
                <a16:creationId xmlns:a16="http://schemas.microsoft.com/office/drawing/2014/main" id="{888112C1-8EFF-4456-A99D-8B25FF361F73}"/>
              </a:ext>
            </a:extLst>
          </p:cNvPr>
          <p:cNvSpPr>
            <a:spLocks noGrp="1" noChangeArrowheads="1"/>
          </p:cNvSpPr>
          <p:nvPr>
            <p:ph type="title"/>
          </p:nvPr>
        </p:nvSpPr>
        <p:spPr>
          <a:xfrm>
            <a:off x="466725" y="73025"/>
            <a:ext cx="8229600" cy="619125"/>
          </a:xfrm>
        </p:spPr>
        <p:txBody>
          <a:bodyPr/>
          <a:lstStyle/>
          <a:p>
            <a:r>
              <a:rPr lang="ru-RU" altLang="ru-RU" sz="2400" b="1">
                <a:latin typeface="Arial Black" panose="020B0A04020102020204" pitchFamily="34" charset="0"/>
              </a:rPr>
              <a:t>3. Сетевое планирование</a:t>
            </a:r>
            <a:endParaRPr lang="ru-RU" altLang="ru-RU" sz="2400"/>
          </a:p>
        </p:txBody>
      </p:sp>
      <p:pic>
        <p:nvPicPr>
          <p:cNvPr id="4" name="Рисунок 3">
            <a:extLst>
              <a:ext uri="{FF2B5EF4-FFF2-40B4-BE49-F238E27FC236}">
                <a16:creationId xmlns:a16="http://schemas.microsoft.com/office/drawing/2014/main" id="{78E2DC96-78A4-4C91-824F-67A83503C73F}"/>
              </a:ext>
            </a:extLst>
          </p:cNvPr>
          <p:cNvPicPr>
            <a:picLocks noChangeAspect="1"/>
          </p:cNvPicPr>
          <p:nvPr/>
        </p:nvPicPr>
        <p:blipFill>
          <a:blip r:embed="rId2"/>
          <a:stretch>
            <a:fillRect/>
          </a:stretch>
        </p:blipFill>
        <p:spPr>
          <a:xfrm>
            <a:off x="251520" y="818309"/>
            <a:ext cx="6264696" cy="4406170"/>
          </a:xfrm>
          <a:prstGeom prst="rect">
            <a:avLst/>
          </a:prstGeom>
          <a:ln>
            <a:noFill/>
          </a:ln>
          <a:effectLst>
            <a:softEdge rad="112500"/>
          </a:effectLst>
        </p:spPr>
      </p:pic>
      <p:pic>
        <p:nvPicPr>
          <p:cNvPr id="5" name="Рисунок 4">
            <a:extLst>
              <a:ext uri="{FF2B5EF4-FFF2-40B4-BE49-F238E27FC236}">
                <a16:creationId xmlns:a16="http://schemas.microsoft.com/office/drawing/2014/main" id="{83F700E0-22FD-4D34-BC2E-AC58957665FD}"/>
              </a:ext>
            </a:extLst>
          </p:cNvPr>
          <p:cNvPicPr>
            <a:picLocks noChangeAspect="1"/>
          </p:cNvPicPr>
          <p:nvPr/>
        </p:nvPicPr>
        <p:blipFill>
          <a:blip r:embed="rId3"/>
          <a:stretch>
            <a:fillRect/>
          </a:stretch>
        </p:blipFill>
        <p:spPr>
          <a:xfrm>
            <a:off x="4716016" y="4944970"/>
            <a:ext cx="4212976" cy="1698740"/>
          </a:xfrm>
          <a:prstGeom prst="rect">
            <a:avLst/>
          </a:prstGeom>
          <a:solidFill>
            <a:srgbClr val="FFFFFF">
              <a:shade val="85000"/>
            </a:srgbClr>
          </a:solidFill>
          <a:ln w="101600" cap="sq">
            <a:solidFill>
              <a:srgbClr val="FDFDFD"/>
            </a:solidFill>
            <a:miter lim="800000"/>
          </a:ln>
          <a:effectLst/>
          <a:scene3d>
            <a:camera prst="orthographicFront"/>
            <a:lightRig rig="twoPt" dir="t">
              <a:rot lat="0" lon="0" rev="7200000"/>
            </a:lightRig>
          </a:scene3d>
          <a:sp3d prstMaterial="matte">
            <a:contourClr>
              <a:srgbClr val="FFFFFF"/>
            </a:contourClr>
          </a:sp3d>
        </p:spPr>
      </p:pic>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1">
            <a:extLst>
              <a:ext uri="{FF2B5EF4-FFF2-40B4-BE49-F238E27FC236}">
                <a16:creationId xmlns:a16="http://schemas.microsoft.com/office/drawing/2014/main" id="{837086A4-F6FA-41E3-A6CE-3468AF9055E2}"/>
              </a:ext>
            </a:extLst>
          </p:cNvPr>
          <p:cNvSpPr>
            <a:spLocks noGrp="1"/>
          </p:cNvSpPr>
          <p:nvPr>
            <p:ph type="title"/>
          </p:nvPr>
        </p:nvSpPr>
        <p:spPr>
          <a:xfrm>
            <a:off x="7938" y="0"/>
            <a:ext cx="6724650" cy="1125538"/>
          </a:xfrm>
        </p:spPr>
        <p:txBody>
          <a:bodyPr rtlCol="0">
            <a:normAutofit fontScale="90000"/>
          </a:bodyPr>
          <a:lstStyle/>
          <a:p>
            <a:pPr fontAlgn="auto">
              <a:spcAft>
                <a:spcPts val="0"/>
              </a:spcAft>
              <a:defRPr/>
            </a:pPr>
            <a:r>
              <a:rPr lang="ru-RU" altLang="ru-RU" sz="2400">
                <a:latin typeface="Arial Black" panose="020B0A04020102020204" pitchFamily="34" charset="0"/>
              </a:rPr>
              <a:t>Демонстрация кейса «Разработка календарного плана проекта в системе Microsoft Office Project»</a:t>
            </a:r>
          </a:p>
        </p:txBody>
      </p:sp>
      <p:sp>
        <p:nvSpPr>
          <p:cNvPr id="96259" name="Rectangle 3">
            <a:extLst>
              <a:ext uri="{FF2B5EF4-FFF2-40B4-BE49-F238E27FC236}">
                <a16:creationId xmlns:a16="http://schemas.microsoft.com/office/drawing/2014/main" id="{2160B039-93FC-4BBE-BA44-73B481A88B35}"/>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96260" name="Рисунок 3" descr="Диаграмма_Ганта">
            <a:extLst>
              <a:ext uri="{FF2B5EF4-FFF2-40B4-BE49-F238E27FC236}">
                <a16:creationId xmlns:a16="http://schemas.microsoft.com/office/drawing/2014/main" id="{1CEB1D0B-28E0-44E1-B94F-94BAC7139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857375"/>
            <a:ext cx="84867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Заголовок 2">
            <a:extLst>
              <a:ext uri="{FF2B5EF4-FFF2-40B4-BE49-F238E27FC236}">
                <a16:creationId xmlns:a16="http://schemas.microsoft.com/office/drawing/2014/main" id="{4CCAEF00-A4D0-4435-B932-B071C85091F0}"/>
              </a:ext>
            </a:extLst>
          </p:cNvPr>
          <p:cNvSpPr>
            <a:spLocks noGrp="1" noChangeArrowheads="1"/>
          </p:cNvSpPr>
          <p:nvPr>
            <p:ph type="title"/>
          </p:nvPr>
        </p:nvSpPr>
        <p:spPr>
          <a:xfrm>
            <a:off x="457200" y="115888"/>
            <a:ext cx="8229600" cy="884237"/>
          </a:xfrm>
        </p:spPr>
        <p:txBody>
          <a:bodyPr/>
          <a:lstStyle/>
          <a:p>
            <a:r>
              <a:rPr lang="ru-RU" altLang="ru-RU" sz="2400" b="1">
                <a:latin typeface="Arial Black" panose="020B0A04020102020204" pitchFamily="34" charset="0"/>
                <a:cs typeface="Arial" panose="020B0604020202020204" pitchFamily="34" charset="0"/>
              </a:rPr>
              <a:t>Средства для календарно-сетевого планирования</a:t>
            </a:r>
            <a:endParaRPr lang="ru-RU" altLang="ru-RU" sz="2400">
              <a:latin typeface="Arial Black" panose="020B0A04020102020204" pitchFamily="34" charset="0"/>
              <a:cs typeface="Arial" panose="020B0604020202020204" pitchFamily="34" charset="0"/>
            </a:endParaRPr>
          </a:p>
        </p:txBody>
      </p:sp>
      <p:sp>
        <p:nvSpPr>
          <p:cNvPr id="32771" name="Содержимое 3">
            <a:extLst>
              <a:ext uri="{FF2B5EF4-FFF2-40B4-BE49-F238E27FC236}">
                <a16:creationId xmlns:a16="http://schemas.microsoft.com/office/drawing/2014/main" id="{7EFA1B7A-9731-4000-B0E4-EB6D5D7464F6}"/>
              </a:ext>
            </a:extLst>
          </p:cNvPr>
          <p:cNvSpPr>
            <a:spLocks noGrp="1"/>
          </p:cNvSpPr>
          <p:nvPr>
            <p:ph idx="1"/>
          </p:nvPr>
        </p:nvSpPr>
        <p:spPr>
          <a:xfrm>
            <a:off x="250825" y="1844675"/>
            <a:ext cx="8750300" cy="4897438"/>
          </a:xfrm>
        </p:spPr>
        <p:txBody>
          <a:bodyPr rtlCol="0">
            <a:normAutofit fontScale="92500" lnSpcReduction="10000"/>
          </a:bodyPr>
          <a:lstStyle/>
          <a:p>
            <a:pPr fontAlgn="auto">
              <a:spcAft>
                <a:spcPts val="0"/>
              </a:spcAft>
              <a:buFont typeface="Arial" charset="0"/>
              <a:buChar char="•"/>
              <a:defRPr/>
            </a:pPr>
            <a:r>
              <a:rPr lang="ru-RU" sz="1600" dirty="0">
                <a:latin typeface="Arial" pitchFamily="34" charset="0"/>
                <a:cs typeface="Arial" pitchFamily="34" charset="0"/>
              </a:rPr>
              <a:t>средства для решения частных задач (</a:t>
            </a:r>
            <a:r>
              <a:rPr lang="ru-RU" sz="1600" dirty="0" err="1">
                <a:latin typeface="Arial" pitchFamily="34" charset="0"/>
                <a:cs typeface="Arial" pitchFamily="34" charset="0"/>
              </a:rPr>
              <a:t>предпроектный</a:t>
            </a:r>
            <a:r>
              <a:rPr lang="ru-RU" sz="1600" dirty="0">
                <a:latin typeface="Arial" pitchFamily="34" charset="0"/>
                <a:cs typeface="Arial" pitchFamily="34" charset="0"/>
              </a:rPr>
              <a:t> анализ, разработка бюджетов, анализ рисков, управление контрактами, временем и т. д.);</a:t>
            </a:r>
          </a:p>
          <a:p>
            <a:pPr fontAlgn="auto">
              <a:spcAft>
                <a:spcPts val="0"/>
              </a:spcAft>
              <a:buFont typeface="Arial" charset="0"/>
              <a:buChar char="•"/>
              <a:defRPr/>
            </a:pPr>
            <a:r>
              <a:rPr lang="ru-RU" sz="1600" dirty="0">
                <a:latin typeface="Arial" pitchFamily="34" charset="0"/>
                <a:cs typeface="Arial" pitchFamily="34" charset="0"/>
              </a:rPr>
              <a:t>средства для упрощенного доступа к проектным данным; </a:t>
            </a:r>
          </a:p>
          <a:p>
            <a:pPr fontAlgn="auto">
              <a:spcAft>
                <a:spcPts val="0"/>
              </a:spcAft>
              <a:buFont typeface="Arial" charset="0"/>
              <a:buChar char="•"/>
              <a:defRPr/>
            </a:pPr>
            <a:r>
              <a:rPr lang="ru-RU" sz="1600" dirty="0">
                <a:latin typeface="Arial" pitchFamily="34" charset="0"/>
                <a:cs typeface="Arial" pitchFamily="34" charset="0"/>
              </a:rPr>
              <a:t>средства для организации коммуникаций; </a:t>
            </a:r>
          </a:p>
          <a:p>
            <a:pPr fontAlgn="auto">
              <a:spcAft>
                <a:spcPts val="0"/>
              </a:spcAft>
              <a:buFont typeface="Arial" charset="0"/>
              <a:buChar char="•"/>
              <a:defRPr/>
            </a:pPr>
            <a:r>
              <a:rPr lang="ru-RU" sz="1600" dirty="0">
                <a:latin typeface="Arial" pitchFamily="34" charset="0"/>
                <a:cs typeface="Arial" pitchFamily="34" charset="0"/>
              </a:rPr>
              <a:t>средства для интеграции с другими приложениями.</a:t>
            </a:r>
          </a:p>
          <a:p>
            <a:pPr marL="0" indent="0" fontAlgn="auto">
              <a:spcAft>
                <a:spcPts val="0"/>
              </a:spcAft>
              <a:buFont typeface="Arial" charset="0"/>
              <a:buNone/>
              <a:defRPr/>
            </a:pPr>
            <a:r>
              <a:rPr lang="ru-RU" sz="1600" b="1" dirty="0">
                <a:latin typeface="Arial" pitchFamily="34" charset="0"/>
                <a:cs typeface="Arial" pitchFamily="34" charset="0"/>
              </a:rPr>
              <a:t>Для календарно-сетевого планирования</a:t>
            </a:r>
            <a:r>
              <a:rPr lang="ru-RU" sz="1600" dirty="0">
                <a:latin typeface="Arial" pitchFamily="34" charset="0"/>
                <a:cs typeface="Arial" pitchFamily="34" charset="0"/>
              </a:rPr>
              <a:t> наиболее четко выделены две группы продуктов: пакеты для составления расписаний и комплексные системы.</a:t>
            </a:r>
            <a:br>
              <a:rPr lang="ru-RU" sz="1600" dirty="0">
                <a:latin typeface="Arial" pitchFamily="34" charset="0"/>
                <a:cs typeface="Arial" pitchFamily="34" charset="0"/>
              </a:rPr>
            </a:br>
            <a:r>
              <a:rPr lang="ru-RU" sz="1600" dirty="0">
                <a:latin typeface="Arial" pitchFamily="34" charset="0"/>
                <a:cs typeface="Arial" pitchFamily="34" charset="0"/>
              </a:rPr>
              <a:t>1. Пакеты для составления расписаний (</a:t>
            </a:r>
            <a:r>
              <a:rPr lang="ru-RU" sz="1600" dirty="0" err="1">
                <a:latin typeface="Arial" pitchFamily="34" charset="0"/>
                <a:cs typeface="Arial" pitchFamily="34" charset="0"/>
              </a:rPr>
              <a:t>Project</a:t>
            </a:r>
            <a:r>
              <a:rPr lang="ru-RU" sz="1600" dirty="0">
                <a:latin typeface="Arial" pitchFamily="34" charset="0"/>
                <a:cs typeface="Arial" pitchFamily="34" charset="0"/>
              </a:rPr>
              <a:t> </a:t>
            </a:r>
            <a:r>
              <a:rPr lang="ru-RU" sz="1600" dirty="0" err="1">
                <a:latin typeface="Arial" pitchFamily="34" charset="0"/>
                <a:cs typeface="Arial" pitchFamily="34" charset="0"/>
              </a:rPr>
              <a:t>Schedulers</a:t>
            </a:r>
            <a:r>
              <a:rPr lang="ru-RU" sz="1600" dirty="0">
                <a:latin typeface="Arial" pitchFamily="34" charset="0"/>
                <a:cs typeface="Arial" pitchFamily="34" charset="0"/>
              </a:rPr>
              <a:t>) ориентированы на тех руководителей, которым время от времени приходится планировать простые проекты. Это ПО позволяет задавать взаимосвязи между работами, строить диаграммы </a:t>
            </a:r>
            <a:r>
              <a:rPr lang="ru-RU" sz="1600" dirty="0" err="1">
                <a:latin typeface="Arial" pitchFamily="34" charset="0"/>
                <a:cs typeface="Arial" pitchFamily="34" charset="0"/>
              </a:rPr>
              <a:t>Гантта</a:t>
            </a:r>
            <a:r>
              <a:rPr lang="ru-RU" sz="1600" dirty="0">
                <a:latin typeface="Arial" pitchFamily="34" charset="0"/>
                <a:cs typeface="Arial" pitchFamily="34" charset="0"/>
              </a:rPr>
              <a:t> и сетевые диаграммы, рассчитывать критический путь, упрощенно оценивать загрузку ресурсов, стоимость проекта и т. д. В качестве примера таких программ (до $200) : </a:t>
            </a:r>
            <a:r>
              <a:rPr lang="ru-RU" sz="1600" dirty="0" err="1">
                <a:latin typeface="Arial" pitchFamily="34" charset="0"/>
                <a:cs typeface="Arial" pitchFamily="34" charset="0"/>
              </a:rPr>
              <a:t>FastTrack</a:t>
            </a:r>
            <a:r>
              <a:rPr lang="ru-RU" sz="1600" dirty="0">
                <a:latin typeface="Arial" pitchFamily="34" charset="0"/>
                <a:cs typeface="Arial" pitchFamily="34" charset="0"/>
              </a:rPr>
              <a:t> </a:t>
            </a:r>
            <a:r>
              <a:rPr lang="ru-RU" sz="1600" dirty="0" err="1">
                <a:latin typeface="Arial" pitchFamily="34" charset="0"/>
                <a:cs typeface="Arial" pitchFamily="34" charset="0"/>
              </a:rPr>
              <a:t>Scheduler</a:t>
            </a:r>
            <a:r>
              <a:rPr lang="ru-RU" sz="1600" dirty="0">
                <a:latin typeface="Arial" pitchFamily="34" charset="0"/>
                <a:cs typeface="Arial" pitchFamily="34" charset="0"/>
              </a:rPr>
              <a:t> (AEC </a:t>
            </a:r>
            <a:r>
              <a:rPr lang="ru-RU" sz="1600" dirty="0" err="1">
                <a:latin typeface="Arial" pitchFamily="34" charset="0"/>
                <a:cs typeface="Arial" pitchFamily="34" charset="0"/>
              </a:rPr>
              <a:t>Software</a:t>
            </a:r>
            <a:r>
              <a:rPr lang="ru-RU" sz="1600" dirty="0">
                <a:latin typeface="Arial" pitchFamily="34" charset="0"/>
                <a:cs typeface="Arial" pitchFamily="34" charset="0"/>
              </a:rPr>
              <a:t>), </a:t>
            </a:r>
            <a:r>
              <a:rPr lang="ru-RU" sz="1600" dirty="0" err="1">
                <a:latin typeface="Arial" pitchFamily="34" charset="0"/>
                <a:cs typeface="Arial" pitchFamily="34" charset="0"/>
              </a:rPr>
              <a:t>Milestones</a:t>
            </a:r>
            <a:r>
              <a:rPr lang="ru-RU" sz="1600" dirty="0">
                <a:latin typeface="Arial" pitchFamily="34" charset="0"/>
                <a:cs typeface="Arial" pitchFamily="34" charset="0"/>
              </a:rPr>
              <a:t> </a:t>
            </a:r>
            <a:r>
              <a:rPr lang="ru-RU" sz="1600" dirty="0" err="1">
                <a:latin typeface="Arial" pitchFamily="34" charset="0"/>
                <a:cs typeface="Arial" pitchFamily="34" charset="0"/>
              </a:rPr>
              <a:t>Etc</a:t>
            </a:r>
            <a:r>
              <a:rPr lang="ru-RU" sz="1600" dirty="0">
                <a:latin typeface="Arial" pitchFamily="34" charset="0"/>
                <a:cs typeface="Arial" pitchFamily="34" charset="0"/>
              </a:rPr>
              <a:t>. (</a:t>
            </a:r>
            <a:r>
              <a:rPr lang="ru-RU" sz="1600" dirty="0" err="1">
                <a:latin typeface="Arial" pitchFamily="34" charset="0"/>
                <a:cs typeface="Arial" pitchFamily="34" charset="0"/>
              </a:rPr>
              <a:t>Kidasa</a:t>
            </a:r>
            <a:r>
              <a:rPr lang="ru-RU" sz="1600" dirty="0">
                <a:latin typeface="Arial" pitchFamily="34" charset="0"/>
                <a:cs typeface="Arial" pitchFamily="34" charset="0"/>
              </a:rPr>
              <a:t> </a:t>
            </a:r>
            <a:r>
              <a:rPr lang="ru-RU" sz="1600" dirty="0" err="1">
                <a:latin typeface="Arial" pitchFamily="34" charset="0"/>
                <a:cs typeface="Arial" pitchFamily="34" charset="0"/>
              </a:rPr>
              <a:t>Software</a:t>
            </a:r>
            <a:r>
              <a:rPr lang="ru-RU" sz="1600" dirty="0">
                <a:latin typeface="Arial" pitchFamily="34" charset="0"/>
                <a:cs typeface="Arial" pitchFamily="34" charset="0"/>
              </a:rPr>
              <a:t>), </a:t>
            </a:r>
            <a:r>
              <a:rPr lang="ru-RU" sz="1600" dirty="0" err="1">
                <a:latin typeface="Arial" pitchFamily="34" charset="0"/>
                <a:cs typeface="Arial" pitchFamily="34" charset="0"/>
              </a:rPr>
              <a:t>Visio</a:t>
            </a:r>
            <a:r>
              <a:rPr lang="ru-RU" sz="1600" dirty="0">
                <a:latin typeface="Arial" pitchFamily="34" charset="0"/>
                <a:cs typeface="Arial" pitchFamily="34" charset="0"/>
              </a:rPr>
              <a:t> </a:t>
            </a:r>
            <a:r>
              <a:rPr lang="ru-RU" sz="1600" dirty="0" err="1">
                <a:latin typeface="Arial" pitchFamily="34" charset="0"/>
                <a:cs typeface="Arial" pitchFamily="34" charset="0"/>
              </a:rPr>
              <a:t>Standard</a:t>
            </a:r>
            <a:r>
              <a:rPr lang="ru-RU" sz="1600" dirty="0">
                <a:latin typeface="Arial" pitchFamily="34" charset="0"/>
                <a:cs typeface="Arial" pitchFamily="34" charset="0"/>
              </a:rPr>
              <a:t> (</a:t>
            </a:r>
            <a:r>
              <a:rPr lang="ru-RU" sz="1600" dirty="0" err="1">
                <a:latin typeface="Arial" pitchFamily="34" charset="0"/>
                <a:cs typeface="Arial" pitchFamily="34" charset="0"/>
              </a:rPr>
              <a:t>Visio</a:t>
            </a:r>
            <a:r>
              <a:rPr lang="ru-RU" sz="1600" dirty="0">
                <a:latin typeface="Arial" pitchFamily="34" charset="0"/>
                <a:cs typeface="Arial" pitchFamily="34" charset="0"/>
              </a:rPr>
              <a:t> </a:t>
            </a:r>
            <a:r>
              <a:rPr lang="ru-RU" sz="1600" dirty="0" err="1">
                <a:latin typeface="Arial" pitchFamily="34" charset="0"/>
                <a:cs typeface="Arial" pitchFamily="34" charset="0"/>
              </a:rPr>
              <a:t>Corp</a:t>
            </a:r>
            <a:r>
              <a:rPr lang="ru-RU" sz="1600" dirty="0">
                <a:latin typeface="Arial" pitchFamily="34" charset="0"/>
                <a:cs typeface="Arial" pitchFamily="34" charset="0"/>
              </a:rPr>
              <a:t>.). </a:t>
            </a:r>
            <a:br>
              <a:rPr lang="ru-RU" sz="1600" dirty="0">
                <a:latin typeface="Arial" pitchFamily="34" charset="0"/>
                <a:cs typeface="Arial" pitchFamily="34" charset="0"/>
              </a:rPr>
            </a:br>
            <a:r>
              <a:rPr lang="ru-RU" sz="1600" dirty="0">
                <a:latin typeface="Arial" pitchFamily="34" charset="0"/>
                <a:cs typeface="Arial" pitchFamily="34" charset="0"/>
              </a:rPr>
              <a:t>2. Комплексные системы предназначены для создания </a:t>
            </a:r>
            <a:r>
              <a:rPr lang="ru-RU" sz="1600" i="1" dirty="0">
                <a:latin typeface="Arial" pitchFamily="34" charset="0"/>
                <a:cs typeface="Arial" pitchFamily="34" charset="0"/>
              </a:rPr>
              <a:t>среды</a:t>
            </a:r>
            <a:r>
              <a:rPr lang="ru-RU" sz="1600" dirty="0">
                <a:latin typeface="Arial" pitchFamily="34" charset="0"/>
                <a:cs typeface="Arial" pitchFamily="34" charset="0"/>
              </a:rPr>
              <a:t> управления многочисленными сложными проектами (</a:t>
            </a:r>
            <a:r>
              <a:rPr lang="ru-RU" sz="1600" dirty="0" err="1">
                <a:latin typeface="Arial" pitchFamily="34" charset="0"/>
                <a:cs typeface="Arial" pitchFamily="34" charset="0"/>
              </a:rPr>
              <a:t>multi-project</a:t>
            </a:r>
            <a:r>
              <a:rPr lang="ru-RU" sz="1600" dirty="0">
                <a:latin typeface="Arial" pitchFamily="34" charset="0"/>
                <a:cs typeface="Arial" pitchFamily="34" charset="0"/>
              </a:rPr>
              <a:t> </a:t>
            </a:r>
            <a:r>
              <a:rPr lang="ru-RU" sz="1600" dirty="0" err="1">
                <a:latin typeface="Arial" pitchFamily="34" charset="0"/>
                <a:cs typeface="Arial" pitchFamily="34" charset="0"/>
              </a:rPr>
              <a:t>environment</a:t>
            </a:r>
            <a:r>
              <a:rPr lang="ru-RU" sz="1600" dirty="0">
                <a:latin typeface="Arial" pitchFamily="34" charset="0"/>
                <a:cs typeface="Arial" pitchFamily="34" charset="0"/>
              </a:rPr>
              <a:t>). В качестве примера таких систем можно назвать CA-</a:t>
            </a:r>
            <a:r>
              <a:rPr lang="ru-RU" sz="1600" dirty="0" err="1">
                <a:latin typeface="Arial" pitchFamily="34" charset="0"/>
                <a:cs typeface="Arial" pitchFamily="34" charset="0"/>
              </a:rPr>
              <a:t>Super</a:t>
            </a:r>
            <a:r>
              <a:rPr lang="ru-RU" sz="1600" dirty="0">
                <a:latin typeface="Arial" pitchFamily="34" charset="0"/>
                <a:cs typeface="Arial" pitchFamily="34" charset="0"/>
              </a:rPr>
              <a:t> </a:t>
            </a:r>
            <a:r>
              <a:rPr lang="ru-RU" sz="1600" dirty="0" err="1">
                <a:latin typeface="Arial" pitchFamily="34" charset="0"/>
                <a:cs typeface="Arial" pitchFamily="34" charset="0"/>
              </a:rPr>
              <a:t>Project</a:t>
            </a:r>
            <a:r>
              <a:rPr lang="ru-RU" sz="1600" dirty="0">
                <a:latin typeface="Arial" pitchFamily="34" charset="0"/>
                <a:cs typeface="Arial" pitchFamily="34" charset="0"/>
              </a:rPr>
              <a:t> (</a:t>
            </a:r>
            <a:r>
              <a:rPr lang="ru-RU" sz="1600" dirty="0" err="1">
                <a:latin typeface="Arial" pitchFamily="34" charset="0"/>
                <a:cs typeface="Arial" pitchFamily="34" charset="0"/>
              </a:rPr>
              <a:t>Computer</a:t>
            </a:r>
            <a:r>
              <a:rPr lang="ru-RU" sz="1600" dirty="0">
                <a:latin typeface="Arial" pitchFamily="34" charset="0"/>
                <a:cs typeface="Arial" pitchFamily="34" charset="0"/>
              </a:rPr>
              <a:t> </a:t>
            </a:r>
            <a:r>
              <a:rPr lang="ru-RU" sz="1600" dirty="0" err="1">
                <a:latin typeface="Arial" pitchFamily="34" charset="0"/>
                <a:cs typeface="Arial" pitchFamily="34" charset="0"/>
              </a:rPr>
              <a:t>Associated</a:t>
            </a:r>
            <a:r>
              <a:rPr lang="ru-RU" sz="1600" dirty="0">
                <a:latin typeface="Arial" pitchFamily="34" charset="0"/>
                <a:cs typeface="Arial" pitchFamily="34" charset="0"/>
              </a:rPr>
              <a:t>), </a:t>
            </a:r>
            <a:r>
              <a:rPr lang="ru-RU" sz="1600" dirty="0" err="1">
                <a:latin typeface="Arial" pitchFamily="34" charset="0"/>
                <a:cs typeface="Arial" pitchFamily="34" charset="0"/>
              </a:rPr>
              <a:t>Microsoft</a:t>
            </a:r>
            <a:r>
              <a:rPr lang="ru-RU" sz="1600" dirty="0">
                <a:latin typeface="Arial" pitchFamily="34" charset="0"/>
                <a:cs typeface="Arial" pitchFamily="34" charset="0"/>
              </a:rPr>
              <a:t> </a:t>
            </a:r>
            <a:r>
              <a:rPr lang="ru-RU" sz="1600" dirty="0" err="1">
                <a:latin typeface="Arial" pitchFamily="34" charset="0"/>
                <a:cs typeface="Arial" pitchFamily="34" charset="0"/>
              </a:rPr>
              <a:t>Project</a:t>
            </a:r>
            <a:r>
              <a:rPr lang="ru-RU" sz="1600" dirty="0">
                <a:latin typeface="Arial" pitchFamily="34" charset="0"/>
                <a:cs typeface="Arial" pitchFamily="34" charset="0"/>
              </a:rPr>
              <a:t> (</a:t>
            </a:r>
            <a:r>
              <a:rPr lang="ru-RU" sz="1600" dirty="0" err="1">
                <a:latin typeface="Arial" pitchFamily="34" charset="0"/>
                <a:cs typeface="Arial" pitchFamily="34" charset="0"/>
              </a:rPr>
              <a:t>Microsoft</a:t>
            </a:r>
            <a:r>
              <a:rPr lang="ru-RU" sz="1600" dirty="0">
                <a:latin typeface="Arial" pitchFamily="34" charset="0"/>
                <a:cs typeface="Arial" pitchFamily="34" charset="0"/>
              </a:rPr>
              <a:t>), </a:t>
            </a:r>
            <a:r>
              <a:rPr lang="ru-RU" sz="1600" dirty="0" err="1">
                <a:latin typeface="Arial" pitchFamily="34" charset="0"/>
                <a:cs typeface="Arial" pitchFamily="34" charset="0"/>
              </a:rPr>
              <a:t>Project</a:t>
            </a:r>
            <a:r>
              <a:rPr lang="ru-RU" sz="1600" dirty="0">
                <a:latin typeface="Arial" pitchFamily="34" charset="0"/>
                <a:cs typeface="Arial" pitchFamily="34" charset="0"/>
              </a:rPr>
              <a:t> </a:t>
            </a:r>
            <a:r>
              <a:rPr lang="ru-RU" sz="1600" dirty="0" err="1">
                <a:latin typeface="Arial" pitchFamily="34" charset="0"/>
                <a:cs typeface="Arial" pitchFamily="34" charset="0"/>
              </a:rPr>
              <a:t>Scheduler</a:t>
            </a:r>
            <a:r>
              <a:rPr lang="ru-RU" sz="1600" dirty="0">
                <a:latin typeface="Arial" pitchFamily="34" charset="0"/>
                <a:cs typeface="Arial" pitchFamily="34" charset="0"/>
              </a:rPr>
              <a:t> (</a:t>
            </a:r>
            <a:r>
              <a:rPr lang="ru-RU" sz="1600" dirty="0" err="1">
                <a:latin typeface="Arial" pitchFamily="34" charset="0"/>
                <a:cs typeface="Arial" pitchFamily="34" charset="0"/>
              </a:rPr>
              <a:t>Scitor</a:t>
            </a:r>
            <a:r>
              <a:rPr lang="ru-RU" sz="1600" dirty="0">
                <a:latin typeface="Arial" pitchFamily="34" charset="0"/>
                <a:cs typeface="Arial" pitchFamily="34" charset="0"/>
              </a:rPr>
              <a:t>), </a:t>
            </a:r>
            <a:r>
              <a:rPr lang="ru-RU" sz="1600" dirty="0" err="1">
                <a:latin typeface="Arial" pitchFamily="34" charset="0"/>
                <a:cs typeface="Arial" pitchFamily="34" charset="0"/>
              </a:rPr>
              <a:t>SureTrak</a:t>
            </a:r>
            <a:r>
              <a:rPr lang="ru-RU" sz="1600" dirty="0">
                <a:latin typeface="Arial" pitchFamily="34" charset="0"/>
                <a:cs typeface="Arial" pitchFamily="34" charset="0"/>
              </a:rPr>
              <a:t> </a:t>
            </a:r>
            <a:r>
              <a:rPr lang="ru-RU" sz="1600" dirty="0" err="1">
                <a:latin typeface="Arial" pitchFamily="34" charset="0"/>
                <a:cs typeface="Arial" pitchFamily="34" charset="0"/>
              </a:rPr>
              <a:t>Project</a:t>
            </a:r>
            <a:r>
              <a:rPr lang="ru-RU" sz="1600" dirty="0">
                <a:latin typeface="Arial" pitchFamily="34" charset="0"/>
                <a:cs typeface="Arial" pitchFamily="34" charset="0"/>
              </a:rPr>
              <a:t> </a:t>
            </a:r>
            <a:r>
              <a:rPr lang="ru-RU" sz="1600" dirty="0" err="1">
                <a:latin typeface="Arial" pitchFamily="34" charset="0"/>
                <a:cs typeface="Arial" pitchFamily="34" charset="0"/>
              </a:rPr>
              <a:t>Manager</a:t>
            </a:r>
            <a:r>
              <a:rPr lang="ru-RU" sz="1600" dirty="0">
                <a:latin typeface="Arial" pitchFamily="34" charset="0"/>
                <a:cs typeface="Arial" pitchFamily="34" charset="0"/>
              </a:rPr>
              <a:t> (</a:t>
            </a:r>
            <a:r>
              <a:rPr lang="ru-RU" sz="1600" dirty="0" err="1">
                <a:latin typeface="Arial" pitchFamily="34" charset="0"/>
                <a:cs typeface="Arial" pitchFamily="34" charset="0"/>
              </a:rPr>
              <a:t>Primavera</a:t>
            </a:r>
            <a:r>
              <a:rPr lang="ru-RU" sz="1600" dirty="0">
                <a:latin typeface="Arial" pitchFamily="34" charset="0"/>
                <a:cs typeface="Arial" pitchFamily="34" charset="0"/>
              </a:rPr>
              <a:t> </a:t>
            </a:r>
            <a:r>
              <a:rPr lang="ru-RU" sz="1600" dirty="0" err="1">
                <a:latin typeface="Arial" pitchFamily="34" charset="0"/>
                <a:cs typeface="Arial" pitchFamily="34" charset="0"/>
              </a:rPr>
              <a:t>Systems</a:t>
            </a:r>
            <a:r>
              <a:rPr lang="ru-RU" sz="1600" dirty="0">
                <a:latin typeface="Arial" pitchFamily="34" charset="0"/>
                <a:cs typeface="Arial" pitchFamily="34" charset="0"/>
              </a:rPr>
              <a:t>), </a:t>
            </a:r>
            <a:r>
              <a:rPr lang="ru-RU" sz="1600" dirty="0" err="1">
                <a:latin typeface="Arial" pitchFamily="34" charset="0"/>
                <a:cs typeface="Arial" pitchFamily="34" charset="0"/>
              </a:rPr>
              <a:t>Turbo</a:t>
            </a:r>
            <a:r>
              <a:rPr lang="ru-RU" sz="1600" dirty="0">
                <a:latin typeface="Arial" pitchFamily="34" charset="0"/>
                <a:cs typeface="Arial" pitchFamily="34" charset="0"/>
              </a:rPr>
              <a:t> </a:t>
            </a:r>
            <a:r>
              <a:rPr lang="ru-RU" sz="1600" dirty="0" err="1">
                <a:latin typeface="Arial" pitchFamily="34" charset="0"/>
                <a:cs typeface="Arial" pitchFamily="34" charset="0"/>
              </a:rPr>
              <a:t>Project</a:t>
            </a:r>
            <a:r>
              <a:rPr lang="ru-RU" sz="1600" dirty="0">
                <a:latin typeface="Arial" pitchFamily="34" charset="0"/>
                <a:cs typeface="Arial" pitchFamily="34" charset="0"/>
              </a:rPr>
              <a:t> (IMSI).</a:t>
            </a:r>
            <a:br>
              <a:rPr lang="ru-RU" sz="1600" dirty="0">
                <a:latin typeface="Arial" pitchFamily="34" charset="0"/>
                <a:cs typeface="Arial" pitchFamily="34" charset="0"/>
              </a:rPr>
            </a:br>
            <a:r>
              <a:rPr lang="ru-RU" sz="1600" dirty="0">
                <a:latin typeface="Arial" pitchFamily="34" charset="0"/>
                <a:cs typeface="Arial" pitchFamily="34" charset="0"/>
              </a:rPr>
              <a:t>Средства для </a:t>
            </a:r>
            <a:r>
              <a:rPr lang="ru-RU" sz="1600" b="1" dirty="0">
                <a:latin typeface="Arial" pitchFamily="34" charset="0"/>
                <a:cs typeface="Arial" pitchFamily="34" charset="0"/>
              </a:rPr>
              <a:t>решения частных задач</a:t>
            </a:r>
            <a:r>
              <a:rPr lang="ru-RU" sz="1600" dirty="0">
                <a:latin typeface="Arial" pitchFamily="34" charset="0"/>
                <a:cs typeface="Arial" pitchFamily="34" charset="0"/>
              </a:rPr>
              <a:t> выпускаются как в виде самостоятельных продуктов, так и в виде дополнительных модулей к КСП-системам. Информацию о них можно найти на сайтах разработчиков или справочных </a:t>
            </a:r>
            <a:r>
              <a:rPr lang="ru-RU" sz="1600" dirty="0" err="1">
                <a:latin typeface="Arial" pitchFamily="34" charset="0"/>
                <a:cs typeface="Arial" pitchFamily="34" charset="0"/>
              </a:rPr>
              <a:t>Web</a:t>
            </a:r>
            <a:r>
              <a:rPr lang="ru-RU" sz="1600" dirty="0">
                <a:latin typeface="Arial" pitchFamily="34" charset="0"/>
                <a:cs typeface="Arial" pitchFamily="34" charset="0"/>
              </a:rPr>
              <a:t>-ресурсах (например, http://www.allpm.com/).</a:t>
            </a:r>
            <a:br>
              <a:rPr lang="ru-RU" sz="1600" dirty="0">
                <a:latin typeface="Arial" pitchFamily="34" charset="0"/>
                <a:cs typeface="Arial" pitchFamily="34" charset="0"/>
              </a:rPr>
            </a:br>
            <a:endParaRPr lang="ru-RU" sz="1600" dirty="0">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a:extLst>
              <a:ext uri="{FF2B5EF4-FFF2-40B4-BE49-F238E27FC236}">
                <a16:creationId xmlns:a16="http://schemas.microsoft.com/office/drawing/2014/main" id="{E0C30BA8-07CC-4B21-99EC-9711C52D97DC}"/>
              </a:ext>
            </a:extLst>
          </p:cNvPr>
          <p:cNvSpPr>
            <a:spLocks noGrp="1" noChangeArrowheads="1"/>
          </p:cNvSpPr>
          <p:nvPr>
            <p:ph type="title"/>
          </p:nvPr>
        </p:nvSpPr>
        <p:spPr>
          <a:xfrm>
            <a:off x="428625" y="142875"/>
            <a:ext cx="8229600" cy="868363"/>
          </a:xfrm>
        </p:spPr>
        <p:txBody>
          <a:bodyPr/>
          <a:lstStyle/>
          <a:p>
            <a:r>
              <a:rPr lang="ru-RU" altLang="ru-RU" sz="2400" b="1">
                <a:latin typeface="Arial Black" panose="020B0A04020102020204" pitchFamily="34" charset="0"/>
              </a:rPr>
              <a:t>Профессиональные пакеты для решения задач КП</a:t>
            </a:r>
          </a:p>
        </p:txBody>
      </p:sp>
      <p:graphicFrame>
        <p:nvGraphicFramePr>
          <p:cNvPr id="49370" name="Group 218">
            <a:extLst>
              <a:ext uri="{FF2B5EF4-FFF2-40B4-BE49-F238E27FC236}">
                <a16:creationId xmlns:a16="http://schemas.microsoft.com/office/drawing/2014/main" id="{D7585B3E-82B3-4877-B9BA-DADFBECCEE80}"/>
              </a:ext>
            </a:extLst>
          </p:cNvPr>
          <p:cNvGraphicFramePr>
            <a:graphicFrameLocks noGrp="1"/>
          </p:cNvGraphicFramePr>
          <p:nvPr>
            <p:ph type="tbl" idx="1"/>
          </p:nvPr>
        </p:nvGraphicFramePr>
        <p:xfrm>
          <a:off x="285750" y="1000125"/>
          <a:ext cx="8715375" cy="4959353"/>
        </p:xfrm>
        <a:graphic>
          <a:graphicData uri="http://schemas.openxmlformats.org/drawingml/2006/table">
            <a:tbl>
              <a:tblPr/>
              <a:tblGrid>
                <a:gridCol w="2846090">
                  <a:extLst>
                    <a:ext uri="{9D8B030D-6E8A-4147-A177-3AD203B41FA5}">
                      <a16:colId xmlns:a16="http://schemas.microsoft.com/office/drawing/2014/main" val="20000"/>
                    </a:ext>
                  </a:extLst>
                </a:gridCol>
                <a:gridCol w="5869285">
                  <a:extLst>
                    <a:ext uri="{9D8B030D-6E8A-4147-A177-3AD203B41FA5}">
                      <a16:colId xmlns:a16="http://schemas.microsoft.com/office/drawing/2014/main" val="20001"/>
                    </a:ext>
                  </a:extLst>
                </a:gridCol>
              </a:tblGrid>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1"/>
                          </a:solidFill>
                          <a:effectLst/>
                          <a:latin typeface="Times New Roman" pitchFamily="18" charset="0"/>
                          <a:cs typeface="Times New Roman" pitchFamily="18" charset="0"/>
                        </a:rPr>
                        <a:t>Наименование пакета</a:t>
                      </a:r>
                      <a:endParaRPr kumimoji="0" lang="ru-RU" sz="14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bg1"/>
                          </a:solidFill>
                          <a:effectLst/>
                          <a:latin typeface="Times New Roman" pitchFamily="18" charset="0"/>
                          <a:cs typeface="Times New Roman" pitchFamily="18" charset="0"/>
                        </a:rPr>
                        <a:t>Производитель</a:t>
                      </a:r>
                      <a:endParaRPr kumimoji="0" lang="ru-RU" sz="14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Artemis</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Project</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View</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Artemis</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International</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1"/>
                  </a:ext>
                </a:extLst>
              </a:tr>
              <a:tr h="519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Open</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Plan</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Professional</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Welcom</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Software</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Technology</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2"/>
                  </a:ext>
                </a:extLst>
              </a:tr>
              <a:tr h="5159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Primavera</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Project</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Planner</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Primavera</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Systems</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Inc</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Орeп</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Plan</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Desktop</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Welcom</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Software</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Technology</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4"/>
                  </a:ext>
                </a:extLst>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Project</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2013</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Microsoft</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5"/>
                  </a:ext>
                </a:extLst>
              </a:tr>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chemeClr val="bg1"/>
                          </a:solidFill>
                          <a:effectLst/>
                          <a:latin typeface="Times New Roman" pitchFamily="18" charset="0"/>
                          <a:cs typeface="Times New Roman" pitchFamily="18" charset="0"/>
                        </a:rPr>
                        <a:t>Ргoject Scheduler</a:t>
                      </a:r>
                      <a:endParaRPr kumimoji="0" lang="ru-RU" sz="2000" b="0" i="0" u="none" strike="noStrike" cap="none" normalizeH="0" baseline="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Scitor</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Corp</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6"/>
                  </a:ext>
                </a:extLst>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SuperProject</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Computer</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Associates</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International</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7"/>
                  </a:ext>
                </a:extLst>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chemeClr val="bg1"/>
                          </a:solidFill>
                          <a:effectLst/>
                          <a:latin typeface="Times New Roman" pitchFamily="18" charset="0"/>
                          <a:cs typeface="Times New Roman" pitchFamily="18" charset="0"/>
                        </a:rPr>
                        <a:t>SureTraк</a:t>
                      </a:r>
                      <a:endParaRPr kumimoji="0" lang="ru-RU" sz="2000" b="0" i="0" u="none" strike="noStrike" cap="none" normalizeH="0" baseline="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Primavera</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Systems</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Inc</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8"/>
                  </a:ext>
                </a:extLst>
              </a:tr>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Time</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Line</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Time</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Line</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Solutions</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ru-RU" sz="2000" b="0" i="0" u="none" strike="noStrike" cap="none" normalizeH="0" baseline="0" dirty="0" err="1">
                          <a:ln>
                            <a:noFill/>
                          </a:ln>
                          <a:solidFill>
                            <a:schemeClr val="bg1"/>
                          </a:solidFill>
                          <a:effectLst/>
                          <a:latin typeface="Times New Roman" pitchFamily="18" charset="0"/>
                          <a:cs typeface="Times New Roman" pitchFamily="18" charset="0"/>
                        </a:rPr>
                        <a:t>Согр</a:t>
                      </a:r>
                      <a:r>
                        <a:rPr kumimoji="0" lang="ru-RU" sz="2000" b="0" i="0" u="none" strike="noStrike" cap="none" normalizeH="0" baseline="0" dirty="0">
                          <a:ln>
                            <a:noFill/>
                          </a:ln>
                          <a:solidFill>
                            <a:schemeClr val="bg1"/>
                          </a:solidFill>
                          <a:effectLst/>
                          <a:latin typeface="Times New Roman" pitchFamily="18" charset="0"/>
                          <a:cs typeface="Times New Roman" pitchFamily="18" charset="0"/>
                        </a:rPr>
                        <a:t>.</a:t>
                      </a:r>
                      <a:endParaRPr kumimoji="0" lang="ru-RU" sz="2000" b="0" i="0" u="none" strike="noStrike" cap="none" normalizeH="0" baseline="0" dirty="0">
                        <a:ln>
                          <a:noFill/>
                        </a:ln>
                        <a:solidFill>
                          <a:schemeClr val="bg1"/>
                        </a:solidFill>
                        <a:effectLst/>
                        <a:latin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9"/>
                  </a:ext>
                </a:extLst>
              </a:tr>
            </a:tbl>
          </a:graphicData>
        </a:graphic>
      </p:graphicFrame>
      <p:sp>
        <p:nvSpPr>
          <p:cNvPr id="98342" name="Номер слайда 1">
            <a:extLst>
              <a:ext uri="{FF2B5EF4-FFF2-40B4-BE49-F238E27FC236}">
                <a16:creationId xmlns:a16="http://schemas.microsoft.com/office/drawing/2014/main" id="{93D702ED-A514-4011-A10C-B3D8034046A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fontAlgn="base">
              <a:spcBef>
                <a:spcPct val="0"/>
              </a:spcBef>
              <a:spcAft>
                <a:spcPct val="0"/>
              </a:spcAft>
              <a:buFontTx/>
              <a:buNone/>
            </a:pPr>
            <a:fld id="{0374ABF5-0629-47A2-AA33-2AB9D4BC0199}" type="slidenum">
              <a:rPr lang="ru-RU" altLang="ru-RU" sz="1200" smtClean="0">
                <a:solidFill>
                  <a:srgbClr val="898989"/>
                </a:solidFill>
                <a:latin typeface="Arial" panose="020B0604020202020204" pitchFamily="34" charset="0"/>
              </a:rPr>
              <a:pPr fontAlgn="base">
                <a:spcBef>
                  <a:spcPct val="0"/>
                </a:spcBef>
                <a:spcAft>
                  <a:spcPct val="0"/>
                </a:spcAft>
                <a:buFontTx/>
                <a:buNone/>
              </a:pPr>
              <a:t>78</a:t>
            </a:fld>
            <a:endParaRPr lang="ru-RU" altLang="ru-RU" sz="1200">
              <a:solidFill>
                <a:srgbClr val="898989"/>
              </a:solidFill>
              <a:latin typeface="Arial" panose="020B0604020202020204" pitchFamily="34" charset="0"/>
            </a:endParaRPr>
          </a:p>
        </p:txBody>
      </p:sp>
      <p:sp>
        <p:nvSpPr>
          <p:cNvPr id="98343" name="Прямоугольник 4">
            <a:extLst>
              <a:ext uri="{FF2B5EF4-FFF2-40B4-BE49-F238E27FC236}">
                <a16:creationId xmlns:a16="http://schemas.microsoft.com/office/drawing/2014/main" id="{91587FF1-83BF-4E47-B475-2268E2E8E31A}"/>
              </a:ext>
            </a:extLst>
          </p:cNvPr>
          <p:cNvSpPr>
            <a:spLocks noChangeArrowheads="1"/>
          </p:cNvSpPr>
          <p:nvPr/>
        </p:nvSpPr>
        <p:spPr bwMode="auto">
          <a:xfrm>
            <a:off x="142875" y="6027738"/>
            <a:ext cx="8858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200" b="1">
                <a:latin typeface="Calibri" panose="020F0502020204030204" pitchFamily="34" charset="0"/>
              </a:rPr>
              <a:t>КПЛАН -</a:t>
            </a:r>
            <a:r>
              <a:rPr lang="ru-RU" altLang="ru-RU" sz="1200">
                <a:latin typeface="Calibri" panose="020F0502020204030204" pitchFamily="34" charset="0"/>
              </a:rPr>
              <a:t> разработанный ОАО ПКТИпромстрой. Программа предназначена для подготовки календарных планов в составе ПОС и ППР и использованием сетевых моделей, на основании нормативов продолжительности, стоимости и трудоемкости работ, учета фактического выполнения работ по строительству объекта, получение графиков потребности ресурсов различных видов (рабочих кадров, машин, механизмов). </a:t>
            </a:r>
          </a:p>
        </p:txBody>
      </p:sp>
      <p:pic>
        <p:nvPicPr>
          <p:cNvPr id="98344" name="Picture 3">
            <a:extLst>
              <a:ext uri="{FF2B5EF4-FFF2-40B4-BE49-F238E27FC236}">
                <a16:creationId xmlns:a16="http://schemas.microsoft.com/office/drawing/2014/main" id="{BB777C5C-F403-434F-89BC-C81E0D539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69" b="9479"/>
          <a:stretch>
            <a:fillRect/>
          </a:stretch>
        </p:blipFill>
        <p:spPr bwMode="auto">
          <a:xfrm>
            <a:off x="6300788" y="3335338"/>
            <a:ext cx="260985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45" name="Picture 5" descr="http://www.nav-it.ru/images/Oracle_Primavera.jpg">
            <a:extLst>
              <a:ext uri="{FF2B5EF4-FFF2-40B4-BE49-F238E27FC236}">
                <a16:creationId xmlns:a16="http://schemas.microsoft.com/office/drawing/2014/main" id="{704D91D5-EFD3-4389-A4D7-E1448E4EE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106" b="6778"/>
          <a:stretch>
            <a:fillRect/>
          </a:stretch>
        </p:blipFill>
        <p:spPr bwMode="auto">
          <a:xfrm>
            <a:off x="7080250" y="2170113"/>
            <a:ext cx="18351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6" name="Picture 2" descr="http://www.spiderproject.ru/images/all/book_portug_eng.jpg">
            <a:extLst>
              <a:ext uri="{FF2B5EF4-FFF2-40B4-BE49-F238E27FC236}">
                <a16:creationId xmlns:a16="http://schemas.microsoft.com/office/drawing/2014/main" id="{BE46ACE6-0EF8-407C-AC1E-EEADCC1243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796" b="3925"/>
          <a:stretch>
            <a:fillRect/>
          </a:stretch>
        </p:blipFill>
        <p:spPr bwMode="auto">
          <a:xfrm>
            <a:off x="7489825" y="4056063"/>
            <a:ext cx="15113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7" name="Picture 3">
            <a:extLst>
              <a:ext uri="{FF2B5EF4-FFF2-40B4-BE49-F238E27FC236}">
                <a16:creationId xmlns:a16="http://schemas.microsoft.com/office/drawing/2014/main" id="{07EFC0AA-929A-4069-B46C-000F783F1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307" b="9889"/>
          <a:stretch>
            <a:fillRect/>
          </a:stretch>
        </p:blipFill>
        <p:spPr bwMode="auto">
          <a:xfrm>
            <a:off x="6761163" y="1557338"/>
            <a:ext cx="22066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48" name="Рисунок 9">
            <a:extLst>
              <a:ext uri="{FF2B5EF4-FFF2-40B4-BE49-F238E27FC236}">
                <a16:creationId xmlns:a16="http://schemas.microsoft.com/office/drawing/2014/main" id="{0D6F65F3-2782-4B71-B75C-A3890834A871}"/>
              </a:ext>
            </a:extLst>
          </p:cNvPr>
          <p:cNvPicPr>
            <a:picLocks noChangeAspect="1"/>
          </p:cNvPicPr>
          <p:nvPr/>
        </p:nvPicPr>
        <p:blipFill>
          <a:blip r:embed="rId7">
            <a:extLst>
              <a:ext uri="{28A0092B-C50C-407E-A947-70E740481C1C}">
                <a14:useLocalDpi xmlns:a14="http://schemas.microsoft.com/office/drawing/2010/main" val="0"/>
              </a:ext>
            </a:extLst>
          </a:blip>
          <a:srcRect t="15308" b="13252"/>
          <a:stretch>
            <a:fillRect/>
          </a:stretch>
        </p:blipFill>
        <p:spPr bwMode="auto">
          <a:xfrm>
            <a:off x="6572250" y="965200"/>
            <a:ext cx="23431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9" name="Picture 2">
            <a:extLst>
              <a:ext uri="{FF2B5EF4-FFF2-40B4-BE49-F238E27FC236}">
                <a16:creationId xmlns:a16="http://schemas.microsoft.com/office/drawing/2014/main" id="{5292B956-9AA3-48F4-8EE6-1B033E73D1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32350" b="35300"/>
          <a:stretch>
            <a:fillRect/>
          </a:stretch>
        </p:blipFill>
        <p:spPr bwMode="auto">
          <a:xfrm>
            <a:off x="4556125" y="3711575"/>
            <a:ext cx="2205038"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50" name="Picture 4">
            <a:extLst>
              <a:ext uri="{FF2B5EF4-FFF2-40B4-BE49-F238E27FC236}">
                <a16:creationId xmlns:a16="http://schemas.microsoft.com/office/drawing/2014/main" id="{1395C8C1-1918-4225-9E5C-83348AFDD2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9438" y="4767263"/>
            <a:ext cx="25860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Заголовок 1">
            <a:extLst>
              <a:ext uri="{FF2B5EF4-FFF2-40B4-BE49-F238E27FC236}">
                <a16:creationId xmlns:a16="http://schemas.microsoft.com/office/drawing/2014/main" id="{2D38A974-A3C3-4A5E-84E2-2FB76E8B3318}"/>
              </a:ext>
            </a:extLst>
          </p:cNvPr>
          <p:cNvSpPr>
            <a:spLocks noGrp="1" noChangeArrowheads="1"/>
          </p:cNvSpPr>
          <p:nvPr>
            <p:ph type="title"/>
          </p:nvPr>
        </p:nvSpPr>
        <p:spPr>
          <a:xfrm>
            <a:off x="428625" y="142875"/>
            <a:ext cx="8229600" cy="511175"/>
          </a:xfrm>
        </p:spPr>
        <p:txBody>
          <a:bodyPr/>
          <a:lstStyle/>
          <a:p>
            <a:r>
              <a:rPr lang="ru-RU" altLang="ru-RU" sz="2400" b="1">
                <a:latin typeface="Arial Black" panose="020B0A04020102020204" pitchFamily="34" charset="0"/>
              </a:rPr>
              <a:t>Сравнение программ планирования ресурсов</a:t>
            </a:r>
            <a:endParaRPr lang="ru-RU" altLang="ru-RU" sz="2400">
              <a:latin typeface="Arial Black" panose="020B0A04020102020204" pitchFamily="34" charset="0"/>
            </a:endParaRPr>
          </a:p>
        </p:txBody>
      </p:sp>
      <p:graphicFrame>
        <p:nvGraphicFramePr>
          <p:cNvPr id="4" name="Содержимое 3">
            <a:extLst>
              <a:ext uri="{FF2B5EF4-FFF2-40B4-BE49-F238E27FC236}">
                <a16:creationId xmlns:a16="http://schemas.microsoft.com/office/drawing/2014/main" id="{A9A376A9-A2AF-473C-9E0C-6DD21C718B52}"/>
              </a:ext>
            </a:extLst>
          </p:cNvPr>
          <p:cNvGraphicFramePr>
            <a:graphicFrameLocks noGrp="1"/>
          </p:cNvGraphicFramePr>
          <p:nvPr>
            <p:ph idx="1"/>
          </p:nvPr>
        </p:nvGraphicFramePr>
        <p:xfrm>
          <a:off x="142875" y="714375"/>
          <a:ext cx="8858250" cy="6070600"/>
        </p:xfrm>
        <a:graphic>
          <a:graphicData uri="http://schemas.openxmlformats.org/drawingml/2006/table">
            <a:tbl>
              <a:tblPr/>
              <a:tblGrid>
                <a:gridCol w="1285875">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357188">
                  <a:extLst>
                    <a:ext uri="{9D8B030D-6E8A-4147-A177-3AD203B41FA5}">
                      <a16:colId xmlns:a16="http://schemas.microsoft.com/office/drawing/2014/main" val="20002"/>
                    </a:ext>
                  </a:extLst>
                </a:gridCol>
                <a:gridCol w="1571625">
                  <a:extLst>
                    <a:ext uri="{9D8B030D-6E8A-4147-A177-3AD203B41FA5}">
                      <a16:colId xmlns:a16="http://schemas.microsoft.com/office/drawing/2014/main" val="20003"/>
                    </a:ext>
                  </a:extLst>
                </a:gridCol>
                <a:gridCol w="1928812">
                  <a:extLst>
                    <a:ext uri="{9D8B030D-6E8A-4147-A177-3AD203B41FA5}">
                      <a16:colId xmlns:a16="http://schemas.microsoft.com/office/drawing/2014/main" val="20004"/>
                    </a:ext>
                  </a:extLst>
                </a:gridCol>
                <a:gridCol w="735013">
                  <a:extLst>
                    <a:ext uri="{9D8B030D-6E8A-4147-A177-3AD203B41FA5}">
                      <a16:colId xmlns:a16="http://schemas.microsoft.com/office/drawing/2014/main" val="20005"/>
                    </a:ext>
                  </a:extLst>
                </a:gridCol>
                <a:gridCol w="1265237">
                  <a:extLst>
                    <a:ext uri="{9D8B030D-6E8A-4147-A177-3AD203B41FA5}">
                      <a16:colId xmlns:a16="http://schemas.microsoft.com/office/drawing/2014/main" val="20006"/>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rgbClr val="FFFFFF"/>
                          </a:solidFill>
                          <a:effectLst/>
                          <a:latin typeface="Times New Roman" pitchFamily="18" charset="0"/>
                          <a:cs typeface="Times New Roman" pitchFamily="18" charset="0"/>
                        </a:rPr>
                        <a:t>Параметр </a:t>
                      </a:r>
                      <a:endParaRPr kumimoji="0" lang="ru-RU" sz="1000" b="1" i="0" u="none" strike="noStrike" cap="none" normalizeH="0" baseline="0" dirty="0">
                        <a:ln>
                          <a:noFill/>
                        </a:ln>
                        <a:solidFill>
                          <a:srgbClr val="FFFFFF"/>
                        </a:solidFill>
                        <a:effectLst/>
                        <a:latin typeface="Times New Roman" pitchFamily="18"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rgbClr val="FFFFFF"/>
                          </a:solidFill>
                          <a:effectLst/>
                          <a:latin typeface="Times New Roman" pitchFamily="18" charset="0"/>
                          <a:cs typeface="Times New Roman" pitchFamily="18" charset="0"/>
                        </a:rPr>
                        <a:t>MS Project </a:t>
                      </a:r>
                      <a:endParaRPr kumimoji="0" lang="ru-RU" sz="1000" b="1" i="0" u="none" strike="noStrike" cap="none" normalizeH="0" baseline="0">
                        <a:ln>
                          <a:noFill/>
                        </a:ln>
                        <a:solidFill>
                          <a:srgbClr val="FFFFFF"/>
                        </a:solidFill>
                        <a:effectLst/>
                        <a:latin typeface="Times New Roman" pitchFamily="18"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rgbClr val="FFFFFF"/>
                          </a:solidFill>
                          <a:effectLst/>
                          <a:latin typeface="Times New Roman" pitchFamily="18" charset="0"/>
                          <a:cs typeface="Times New Roman" pitchFamily="18" charset="0"/>
                        </a:rPr>
                        <a:t>SureTrak </a:t>
                      </a:r>
                      <a:endParaRPr kumimoji="0" lang="ru-RU" sz="1000" b="1" i="0" u="none" strike="noStrike" cap="none" normalizeH="0" baseline="0">
                        <a:ln>
                          <a:noFill/>
                        </a:ln>
                        <a:solidFill>
                          <a:srgbClr val="FFFFFF"/>
                        </a:solidFill>
                        <a:effectLst/>
                        <a:latin typeface="Times New Roman" pitchFamily="18"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rgbClr val="FFFFFF"/>
                          </a:solidFill>
                          <a:effectLst/>
                          <a:latin typeface="Times New Roman" pitchFamily="18" charset="0"/>
                          <a:cs typeface="Times New Roman" pitchFamily="18" charset="0"/>
                        </a:rPr>
                        <a:t>Primavera </a:t>
                      </a:r>
                      <a:endParaRPr kumimoji="0" lang="ru-RU" sz="1000" b="1" i="0" u="none" strike="noStrike" cap="none" normalizeH="0" baseline="0">
                        <a:ln>
                          <a:noFill/>
                        </a:ln>
                        <a:solidFill>
                          <a:srgbClr val="FFFFFF"/>
                        </a:solidFill>
                        <a:effectLst/>
                        <a:latin typeface="Times New Roman" pitchFamily="18"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rgbClr val="FFFFFF"/>
                          </a:solidFill>
                          <a:effectLst/>
                          <a:latin typeface="Times New Roman" pitchFamily="18" charset="0"/>
                          <a:cs typeface="Times New Roman" pitchFamily="18" charset="0"/>
                        </a:rPr>
                        <a:t>Open Plan </a:t>
                      </a:r>
                      <a:endParaRPr kumimoji="0" lang="ru-RU" sz="1000" b="1" i="0" u="none" strike="noStrike" cap="none" normalizeH="0" baseline="0">
                        <a:ln>
                          <a:noFill/>
                        </a:ln>
                        <a:solidFill>
                          <a:srgbClr val="FFFFFF"/>
                        </a:solidFill>
                        <a:effectLst/>
                        <a:latin typeface="Times New Roman" pitchFamily="18"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4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Страна происхождения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США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США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США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США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Разработчик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Microsoft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Primavera Systems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Primavera Systems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Welcom Software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143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Дистрибьютор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err="1">
                          <a:ln>
                            <a:noFill/>
                          </a:ln>
                          <a:solidFill>
                            <a:srgbClr val="000000"/>
                          </a:solidFill>
                          <a:effectLst/>
                          <a:latin typeface="Times New Roman" pitchFamily="18" charset="0"/>
                          <a:cs typeface="Times New Roman" pitchFamily="18" charset="0"/>
                        </a:rPr>
                        <a:t>Microsoft</a:t>
                      </a:r>
                      <a:r>
                        <a:rPr kumimoji="0" lang="ru-RU" sz="11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dirty="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ПМ Софт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ПМ Софт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ЛАНИТ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143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Русификация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нет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да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нет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да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Основная задача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"легкий" офисный инструмент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облегченный вариант Primavera P3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профессиональное управление средними и крупными проектами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258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Целевая группа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пользователи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профессионалы</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550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Наличие версий разной степени сложности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нет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нет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большое количество дополнительных пакетов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Enterprise, Profesional, Desktop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extLst>
                  <a:ext uri="{0D108BD9-81ED-4DB2-BD59-A6C34878D82A}">
                    <a16:rowId xmlns:a16="http://schemas.microsoft.com/office/drawing/2014/main" val="10007"/>
                  </a:ext>
                </a:extLst>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Импорт / экспорт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8" charset="0"/>
                          <a:cs typeface="Times New Roman" pitchFamily="18" charset="0"/>
                        </a:rPr>
                        <a:t>MS Access, Excel, ODBC, FoxPro, CSV, Lotus, OLE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P3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ODBC, OLE, DDE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SQL, Oracle, Sybase, xBase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extLst>
                  <a:ext uri="{0D108BD9-81ED-4DB2-BD59-A6C34878D82A}">
                    <a16:rowId xmlns:a16="http://schemas.microsoft.com/office/drawing/2014/main" val="10008"/>
                  </a:ext>
                </a:extLst>
              </a:tr>
              <a:tr h="593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Совместное использование с другими приложениями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MS Exchange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P3, MS Project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SureTrak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8" charset="0"/>
                          <a:cs typeface="Times New Roman" pitchFamily="18" charset="0"/>
                        </a:rPr>
                        <a:t>MS Project, P3, SAP E/3, Baan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extLst>
                  <a:ext uri="{0D108BD9-81ED-4DB2-BD59-A6C34878D82A}">
                    <a16:rowId xmlns:a16="http://schemas.microsoft.com/office/drawing/2014/main" val="10009"/>
                  </a:ext>
                </a:extLst>
              </a:tr>
              <a:tr h="3270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Платформа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полная совместимость с MS Windows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8" charset="0"/>
                          <a:cs typeface="Times New Roman" pitchFamily="18" charset="0"/>
                        </a:rPr>
                        <a:t>Windows 3.x / 9x / NT / 2000, OS/2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Windows 9x / NT / 2000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Windows 9x / NT / ME / 2000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extLst>
                  <a:ext uri="{0D108BD9-81ED-4DB2-BD59-A6C34878D82A}">
                    <a16:rowId xmlns:a16="http://schemas.microsoft.com/office/drawing/2014/main" val="10010"/>
                  </a:ext>
                </a:extLst>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Минимальные требования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процессор i386, ОЗУ 4 Мбайт, место на диске 16 Мбайт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ОЗУ 32 Мбайт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extLst>
                  <a:ext uri="{0D108BD9-81ED-4DB2-BD59-A6C34878D82A}">
                    <a16:rowId xmlns:a16="http://schemas.microsoft.com/office/drawing/2014/main" val="10011"/>
                  </a:ext>
                </a:extLst>
              </a:tr>
              <a:tr h="409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Безопасность данных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права доступа пользователей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права доступа пользова-телей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утилита SysAdm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extLst>
                  <a:ext uri="{0D108BD9-81ED-4DB2-BD59-A6C34878D82A}">
                    <a16:rowId xmlns:a16="http://schemas.microsoft.com/office/drawing/2014/main" val="10012"/>
                  </a:ext>
                </a:extLst>
              </a:tr>
              <a:tr h="250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Сетевая версия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MS Project Central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Primavera Post Office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да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ru-RU"/>
                    </a:p>
                  </a:txBody>
                  <a:tcPr/>
                </a:tc>
                <a:extLst>
                  <a:ext uri="{0D108BD9-81ED-4DB2-BD59-A6C34878D82A}">
                    <a16:rowId xmlns:a16="http://schemas.microsoft.com/office/drawing/2014/main" val="10013"/>
                  </a:ext>
                </a:extLst>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a:ln>
                            <a:noFill/>
                          </a:ln>
                          <a:solidFill>
                            <a:srgbClr val="000000"/>
                          </a:solidFill>
                          <a:effectLst/>
                          <a:latin typeface="Times New Roman" pitchFamily="18" charset="0"/>
                          <a:cs typeface="Times New Roman" pitchFamily="18" charset="0"/>
                        </a:rPr>
                        <a:t>Интеграция с Internet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для сетевой версии интеграция с MS Exchange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MS Mail, публикация отчетов на WEB-сервере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00000"/>
                          </a:solidFill>
                          <a:effectLst/>
                          <a:latin typeface="Times New Roman" pitchFamily="18" charset="0"/>
                          <a:cs typeface="Times New Roman" pitchFamily="18" charset="0"/>
                        </a:rPr>
                        <a:t>WEB Publisher для публикации на WEB-сервере </a:t>
                      </a:r>
                      <a:endParaRPr kumimoji="0" lang="ru-RU" sz="1000" b="0" i="0" u="none" strike="noStrike" cap="none" normalizeH="0" baseline="0">
                        <a:ln>
                          <a:noFill/>
                        </a:ln>
                        <a:solidFill>
                          <a:srgbClr val="000000"/>
                        </a:solidFill>
                        <a:effectLst/>
                        <a:latin typeface="Times New Roman" pitchFamily="18" charset="0"/>
                        <a:cs typeface="Times New Roman" pitchFamily="18" charset="0"/>
                      </a:endParaRPr>
                    </a:p>
                  </a:txBody>
                  <a:tcPr marL="4762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12CC83FD-EC50-4028-88C0-71D06164D2EC}"/>
              </a:ext>
            </a:extLst>
          </p:cNvPr>
          <p:cNvSpPr>
            <a:spLocks noGrp="1" noChangeArrowheads="1"/>
          </p:cNvSpPr>
          <p:nvPr>
            <p:ph type="title"/>
          </p:nvPr>
        </p:nvSpPr>
        <p:spPr>
          <a:xfrm>
            <a:off x="457200" y="115888"/>
            <a:ext cx="8229600" cy="649287"/>
          </a:xfrm>
        </p:spPr>
        <p:txBody>
          <a:bodyPr/>
          <a:lstStyle/>
          <a:p>
            <a:r>
              <a:rPr lang="ru-RU" altLang="ru-RU" sz="2400" b="1">
                <a:latin typeface="Arial Black" panose="020B0A04020102020204" pitchFamily="34" charset="0"/>
                <a:cs typeface="Arial" panose="020B0604020202020204" pitchFamily="34" charset="0"/>
              </a:rPr>
              <a:t>Планирование</a:t>
            </a:r>
            <a:endParaRPr lang="ru-RU" altLang="ru-RU" sz="2400"/>
          </a:p>
        </p:txBody>
      </p:sp>
      <p:sp>
        <p:nvSpPr>
          <p:cNvPr id="19459" name="Номер слайда 2">
            <a:extLst>
              <a:ext uri="{FF2B5EF4-FFF2-40B4-BE49-F238E27FC236}">
                <a16:creationId xmlns:a16="http://schemas.microsoft.com/office/drawing/2014/main" id="{73F2319B-5897-434E-9DE2-283AB31E7D10}"/>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9DAEFD02-6A99-4F53-8ECA-D67475AFC822}" type="slidenum">
              <a:rPr lang="ru-RU" altLang="ru-RU" sz="1200">
                <a:solidFill>
                  <a:srgbClr val="898989"/>
                </a:solidFill>
                <a:latin typeface="Arial" panose="020B0604020202020204" pitchFamily="34" charset="0"/>
              </a:rPr>
              <a:pPr eaLnBrk="1" hangingPunct="1">
                <a:spcBef>
                  <a:spcPct val="0"/>
                </a:spcBef>
                <a:buFontTx/>
                <a:buNone/>
              </a:pPr>
              <a:t>8</a:t>
            </a:fld>
            <a:endParaRPr lang="ru-RU" altLang="ru-RU" sz="1200">
              <a:solidFill>
                <a:srgbClr val="898989"/>
              </a:solidFill>
              <a:latin typeface="Arial" panose="020B0604020202020204" pitchFamily="34" charset="0"/>
            </a:endParaRPr>
          </a:p>
        </p:txBody>
      </p:sp>
      <p:pic>
        <p:nvPicPr>
          <p:cNvPr id="19460" name="Рисунок 3" descr="http://vernikov.ru/images/stories/PM-1-2.jpg">
            <a:extLst>
              <a:ext uri="{FF2B5EF4-FFF2-40B4-BE49-F238E27FC236}">
                <a16:creationId xmlns:a16="http://schemas.microsoft.com/office/drawing/2014/main" id="{E3CF1AB3-0746-429C-BD97-1E7F126DB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65175"/>
            <a:ext cx="8856663"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Заголовок 3">
            <a:extLst>
              <a:ext uri="{FF2B5EF4-FFF2-40B4-BE49-F238E27FC236}">
                <a16:creationId xmlns:a16="http://schemas.microsoft.com/office/drawing/2014/main" id="{C66FF18E-3DBE-4D86-BD7D-ED5989A8609F}"/>
              </a:ext>
            </a:extLst>
          </p:cNvPr>
          <p:cNvSpPr>
            <a:spLocks noGrp="1" noChangeArrowheads="1"/>
          </p:cNvSpPr>
          <p:nvPr>
            <p:ph type="title"/>
          </p:nvPr>
        </p:nvSpPr>
        <p:spPr>
          <a:xfrm>
            <a:off x="457200" y="115888"/>
            <a:ext cx="8229600" cy="1225550"/>
          </a:xfrm>
        </p:spPr>
        <p:txBody>
          <a:bodyPr/>
          <a:lstStyle/>
          <a:p>
            <a:r>
              <a:rPr lang="ru-RU" altLang="ru-RU" sz="2400" b="1">
                <a:latin typeface="Arial Black" panose="020B0A04020102020204" pitchFamily="34" charset="0"/>
                <a:cs typeface="Arial" panose="020B0604020202020204" pitchFamily="34" charset="0"/>
              </a:rPr>
              <a:t>Взаимосвязь календарно-сетевого планирования и разработки сметной документации</a:t>
            </a:r>
          </a:p>
        </p:txBody>
      </p:sp>
      <p:sp>
        <p:nvSpPr>
          <p:cNvPr id="101379" name="Номер слайда 2">
            <a:extLst>
              <a:ext uri="{FF2B5EF4-FFF2-40B4-BE49-F238E27FC236}">
                <a16:creationId xmlns:a16="http://schemas.microsoft.com/office/drawing/2014/main" id="{13922274-7DAD-4868-93D7-B906106C0573}"/>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C8A74399-EFC9-46C9-B107-4474759B6C2E}" type="slidenum">
              <a:rPr lang="ru-RU" altLang="ru-RU" sz="1200">
                <a:solidFill>
                  <a:srgbClr val="898989"/>
                </a:solidFill>
                <a:latin typeface="Arial" panose="020B0604020202020204" pitchFamily="34" charset="0"/>
              </a:rPr>
              <a:pPr eaLnBrk="1" hangingPunct="1">
                <a:spcBef>
                  <a:spcPct val="0"/>
                </a:spcBef>
                <a:buFontTx/>
                <a:buNone/>
              </a:pPr>
              <a:t>80</a:t>
            </a:fld>
            <a:endParaRPr lang="ru-RU" altLang="ru-RU" sz="1200">
              <a:solidFill>
                <a:srgbClr val="898989"/>
              </a:solidFill>
              <a:latin typeface="Arial" panose="020B0604020202020204" pitchFamily="34" charset="0"/>
            </a:endParaRPr>
          </a:p>
        </p:txBody>
      </p:sp>
      <p:pic>
        <p:nvPicPr>
          <p:cNvPr id="101380" name="Рисунок 15">
            <a:extLst>
              <a:ext uri="{FF2B5EF4-FFF2-40B4-BE49-F238E27FC236}">
                <a16:creationId xmlns:a16="http://schemas.microsoft.com/office/drawing/2014/main" id="{064F715F-1AB0-4335-86DE-F39CAA604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84" b="3075"/>
          <a:stretch>
            <a:fillRect/>
          </a:stretch>
        </p:blipFill>
        <p:spPr bwMode="auto">
          <a:xfrm>
            <a:off x="323850" y="1557338"/>
            <a:ext cx="864235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Объект 2">
            <a:extLst>
              <a:ext uri="{FF2B5EF4-FFF2-40B4-BE49-F238E27FC236}">
                <a16:creationId xmlns:a16="http://schemas.microsoft.com/office/drawing/2014/main" id="{838FA131-F42F-4E42-A5B4-0A549CB7DC46}"/>
              </a:ext>
            </a:extLst>
          </p:cNvPr>
          <p:cNvSpPr>
            <a:spLocks noGrp="1"/>
          </p:cNvSpPr>
          <p:nvPr>
            <p:ph sz="half" idx="1"/>
          </p:nvPr>
        </p:nvSpPr>
        <p:spPr>
          <a:xfrm>
            <a:off x="320675" y="1936750"/>
            <a:ext cx="4038600" cy="3203575"/>
          </a:xfrm>
        </p:spPr>
        <p:txBody>
          <a:bodyPr rtlCol="0">
            <a:normAutofit lnSpcReduction="10000"/>
          </a:bodyPr>
          <a:lstStyle/>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1. По роли в управлении:</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а. директивные,</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б. обязательные</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в. расчетные. </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г. необязательные для исполнения.</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2. По экономическому содержанию:</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а. натуральные</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б. стоимостные</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в. Трудовые</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3. По отношению к деятельности:</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а. количественные</a:t>
            </a:r>
          </a:p>
          <a:p>
            <a:pPr marL="0" indent="0" fontAlgn="auto">
              <a:spcAft>
                <a:spcPts val="0"/>
              </a:spcAft>
              <a:buFont typeface="Arial" panose="020B0604020202020204" pitchFamily="34" charset="0"/>
              <a:buNone/>
              <a:defRPr/>
            </a:pPr>
            <a:r>
              <a:rPr lang="ru-RU" altLang="ru-RU" sz="1400" dirty="0">
                <a:latin typeface="Arial" panose="020B0604020202020204" pitchFamily="34" charset="0"/>
                <a:cs typeface="Arial" panose="020B0604020202020204" pitchFamily="34" charset="0"/>
              </a:rPr>
              <a:t>б. качественные</a:t>
            </a:r>
          </a:p>
          <a:p>
            <a:pPr marL="0" indent="0" fontAlgn="auto">
              <a:spcAft>
                <a:spcPts val="0"/>
              </a:spcAft>
              <a:buFont typeface="Arial" panose="020B0604020202020204" pitchFamily="34" charset="0"/>
              <a:buNone/>
              <a:defRPr/>
            </a:pPr>
            <a:r>
              <a:rPr lang="ru-RU" altLang="ru-RU" sz="1800" dirty="0">
                <a:latin typeface="Arial" panose="020B0604020202020204" pitchFamily="34" charset="0"/>
                <a:cs typeface="Arial" panose="020B0604020202020204" pitchFamily="34" charset="0"/>
              </a:rPr>
              <a:t> </a:t>
            </a:r>
          </a:p>
        </p:txBody>
      </p:sp>
      <p:sp>
        <p:nvSpPr>
          <p:cNvPr id="20483" name="Объект 4">
            <a:extLst>
              <a:ext uri="{FF2B5EF4-FFF2-40B4-BE49-F238E27FC236}">
                <a16:creationId xmlns:a16="http://schemas.microsoft.com/office/drawing/2014/main" id="{F5E2A383-CF35-4FCB-8964-0733E73E4998}"/>
              </a:ext>
            </a:extLst>
          </p:cNvPr>
          <p:cNvSpPr>
            <a:spLocks noGrp="1" noChangeArrowheads="1"/>
          </p:cNvSpPr>
          <p:nvPr>
            <p:ph sz="half" idx="2"/>
          </p:nvPr>
        </p:nvSpPr>
        <p:spPr>
          <a:xfrm>
            <a:off x="4572000" y="1557338"/>
            <a:ext cx="4354513" cy="3384550"/>
          </a:xfrm>
        </p:spPr>
        <p:txBody>
          <a:bodyPr/>
          <a:lstStyle/>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4. По отношению к соизмерителю:</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 а. абсолютные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б. относительные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5. По роли в экономической работе: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а. прогнозные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б. плановые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в. Фактические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6. По критерию математических вычислений:</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а. объемные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б. средние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в. приростные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г. предельные</a:t>
            </a:r>
          </a:p>
          <a:p>
            <a:pPr marL="0" indent="0">
              <a:buFont typeface="Arial" panose="020B0604020202020204" pitchFamily="34" charset="0"/>
              <a:buNone/>
            </a:pPr>
            <a:r>
              <a:rPr lang="ru-RU" altLang="ru-RU" sz="1400">
                <a:latin typeface="Arial" panose="020B0604020202020204" pitchFamily="34" charset="0"/>
                <a:cs typeface="Arial" panose="020B0604020202020204" pitchFamily="34" charset="0"/>
              </a:rPr>
              <a:t>д. индексные</a:t>
            </a:r>
          </a:p>
        </p:txBody>
      </p:sp>
      <p:sp>
        <p:nvSpPr>
          <p:cNvPr id="20484" name="Заголовок 1">
            <a:extLst>
              <a:ext uri="{FF2B5EF4-FFF2-40B4-BE49-F238E27FC236}">
                <a16:creationId xmlns:a16="http://schemas.microsoft.com/office/drawing/2014/main" id="{3BBF7A02-4E31-4ED4-898E-9C555447FD22}"/>
              </a:ext>
            </a:extLst>
          </p:cNvPr>
          <p:cNvSpPr>
            <a:spLocks noGrp="1" noChangeArrowheads="1"/>
          </p:cNvSpPr>
          <p:nvPr>
            <p:ph type="title"/>
          </p:nvPr>
        </p:nvSpPr>
        <p:spPr>
          <a:xfrm>
            <a:off x="403225" y="188913"/>
            <a:ext cx="8539163" cy="503237"/>
          </a:xfrm>
        </p:spPr>
        <p:txBody>
          <a:bodyPr/>
          <a:lstStyle/>
          <a:p>
            <a:r>
              <a:rPr lang="ru-RU" altLang="ru-RU" sz="2400">
                <a:latin typeface="Arial Black" panose="020B0A04020102020204" pitchFamily="34" charset="0"/>
              </a:rPr>
              <a:t>Показатели плана</a:t>
            </a:r>
          </a:p>
        </p:txBody>
      </p:sp>
      <p:sp>
        <p:nvSpPr>
          <p:cNvPr id="20485" name="Номер слайда 3">
            <a:extLst>
              <a:ext uri="{FF2B5EF4-FFF2-40B4-BE49-F238E27FC236}">
                <a16:creationId xmlns:a16="http://schemas.microsoft.com/office/drawing/2014/main" id="{E2C71D34-A6FA-4E8C-A7DE-C857B232BA00}"/>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fld id="{536A9B07-6F83-4F11-B65B-7A70C148EA1B}" type="slidenum">
              <a:rPr lang="ru-RU" altLang="ru-RU" sz="1200">
                <a:solidFill>
                  <a:srgbClr val="898989"/>
                </a:solidFill>
                <a:latin typeface="Arial" panose="020B0604020202020204" pitchFamily="34" charset="0"/>
              </a:rPr>
              <a:pPr eaLnBrk="1" hangingPunct="1">
                <a:spcBef>
                  <a:spcPct val="0"/>
                </a:spcBef>
                <a:buFontTx/>
                <a:buNone/>
              </a:pPr>
              <a:t>9</a:t>
            </a:fld>
            <a:endParaRPr lang="ru-RU" altLang="ru-RU" sz="1200">
              <a:solidFill>
                <a:srgbClr val="898989"/>
              </a:solidFill>
              <a:latin typeface="Arial" panose="020B0604020202020204" pitchFamily="34" charset="0"/>
            </a:endParaRPr>
          </a:p>
        </p:txBody>
      </p:sp>
      <p:sp>
        <p:nvSpPr>
          <p:cNvPr id="20486" name="Прямоугольник 5">
            <a:extLst>
              <a:ext uri="{FF2B5EF4-FFF2-40B4-BE49-F238E27FC236}">
                <a16:creationId xmlns:a16="http://schemas.microsoft.com/office/drawing/2014/main" id="{B6D76BEB-3648-41EC-85B5-7ACEF25B273B}"/>
              </a:ext>
            </a:extLst>
          </p:cNvPr>
          <p:cNvSpPr>
            <a:spLocks noChangeArrowheads="1"/>
          </p:cNvSpPr>
          <p:nvPr/>
        </p:nvSpPr>
        <p:spPr bwMode="auto">
          <a:xfrm>
            <a:off x="107950" y="715963"/>
            <a:ext cx="8928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400">
                <a:latin typeface="Arial" panose="020B0604020202020204" pitchFamily="34" charset="0"/>
                <a:cs typeface="Arial" panose="020B0604020202020204" pitchFamily="34" charset="0"/>
              </a:rPr>
              <a:t>Следующий элемент методологии планирования – показатели плана.</a:t>
            </a:r>
          </a:p>
          <a:p>
            <a:pPr eaLnBrk="1" hangingPunct="1">
              <a:spcBef>
                <a:spcPct val="0"/>
              </a:spcBef>
              <a:buFontTx/>
              <a:buNone/>
            </a:pPr>
            <a:r>
              <a:rPr lang="ru-RU" altLang="ru-RU" sz="1400">
                <a:latin typeface="Arial" panose="020B0604020202020204" pitchFamily="34" charset="0"/>
                <a:cs typeface="Arial" panose="020B0604020202020204" pitchFamily="34" charset="0"/>
              </a:rPr>
              <a:t> Показатель плана – это выраженная числом характеристика свойства (явления, процесса) экономического объекта. Показатели, используемые в экономических расчетах, могут быть классифицированы по различным основаниям:</a:t>
            </a:r>
          </a:p>
        </p:txBody>
      </p:sp>
      <p:sp>
        <p:nvSpPr>
          <p:cNvPr id="20487" name="Прямоугольник 6">
            <a:extLst>
              <a:ext uri="{FF2B5EF4-FFF2-40B4-BE49-F238E27FC236}">
                <a16:creationId xmlns:a16="http://schemas.microsoft.com/office/drawing/2014/main" id="{D55A8406-FB03-46C5-950C-FAD7ACE6EB0A}"/>
              </a:ext>
            </a:extLst>
          </p:cNvPr>
          <p:cNvSpPr>
            <a:spLocks noChangeArrowheads="1"/>
          </p:cNvSpPr>
          <p:nvPr/>
        </p:nvSpPr>
        <p:spPr bwMode="auto">
          <a:xfrm>
            <a:off x="107950" y="4941888"/>
            <a:ext cx="8928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Показатели в масштабах объекта объединяются системой. Система экономических показателей – это комплекс взаимосвязанных характеристик объекта. Эти характеристики могут быть взаимосвязаны экономически, технологически, организационно.  Система показателей отражает: </a:t>
            </a:r>
            <a:r>
              <a:rPr lang="ru-RU" altLang="ru-RU" sz="1400">
                <a:latin typeface="Arial" panose="020B0604020202020204" pitchFamily="34" charset="0"/>
                <a:cs typeface="Arial" panose="020B0604020202020204" pitchFamily="34" charset="0"/>
              </a:rPr>
              <a:t>1. Организацию, объем и структуру работы; 2.Реальные связи объектов хозяйствования; 3. Единую стандартизированную и обязательную методику расчета.</a:t>
            </a:r>
          </a:p>
          <a:p>
            <a:pPr eaLnBrk="1" hangingPunct="1">
              <a:spcBef>
                <a:spcPct val="0"/>
              </a:spcBef>
              <a:buFontTx/>
              <a:buNone/>
            </a:pPr>
            <a:r>
              <a:rPr lang="ru-RU" altLang="ru-RU" sz="1400">
                <a:latin typeface="Arial" panose="020B0604020202020204" pitchFamily="34" charset="0"/>
                <a:cs typeface="Arial" panose="020B0604020202020204" pitchFamily="34" charset="0"/>
              </a:rPr>
              <a:t>Все показатели в системе должны быть сопоставимы по методике расчета, по ценам и другим факторам. </a:t>
            </a:r>
          </a:p>
        </p:txBody>
      </p:sp>
    </p:spTree>
  </p:cSld>
  <p:clrMapOvr>
    <a:masterClrMapping/>
  </p:clrMapOvr>
</p:sld>
</file>

<file path=ppt/theme/theme1.xml><?xml version="1.0" encoding="utf-8"?>
<a:theme xmlns:a="http://schemas.openxmlformats.org/drawingml/2006/main" name="Тема презентаций ниу мгсу">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Тема презентаций ниу мгсу" id="{1D921A57-D764-49BC-BDAD-2D58CB5BD625}" vid="{6FE3899F-BDA3-465F-ABD0-6E8EC775517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презентаций ниу мгсу</Template>
  <TotalTime>732</TotalTime>
  <Words>6766</Words>
  <Application>Microsoft Office PowerPoint</Application>
  <PresentationFormat>Экран (4:3)</PresentationFormat>
  <Paragraphs>1128</Paragraphs>
  <Slides>80</Slides>
  <Notes>9</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1</vt:i4>
      </vt:variant>
      <vt:variant>
        <vt:lpstr>Внедренные серверы OLE</vt:lpstr>
      </vt:variant>
      <vt:variant>
        <vt:i4>3</vt:i4>
      </vt:variant>
      <vt:variant>
        <vt:lpstr>Заголовки слайдов</vt:lpstr>
      </vt:variant>
      <vt:variant>
        <vt:i4>80</vt:i4>
      </vt:variant>
    </vt:vector>
  </HeadingPairs>
  <TitlesOfParts>
    <vt:vector size="97" baseType="lpstr">
      <vt:lpstr>Calibri</vt:lpstr>
      <vt:lpstr>Arial</vt:lpstr>
      <vt:lpstr>Segoe UI</vt:lpstr>
      <vt:lpstr>Segoe UI Light</vt:lpstr>
      <vt:lpstr>Arial Black</vt:lpstr>
      <vt:lpstr>Wingdings</vt:lpstr>
      <vt:lpstr>Cambria</vt:lpstr>
      <vt:lpstr>Georgia</vt:lpstr>
      <vt:lpstr>Times New Roman</vt:lpstr>
      <vt:lpstr>Constantia</vt:lpstr>
      <vt:lpstr>Symbol</vt:lpstr>
      <vt:lpstr>Wingdings 2</vt:lpstr>
      <vt:lpstr>Bookman Old Style</vt:lpstr>
      <vt:lpstr>Тема презентаций ниу мгсу</vt:lpstr>
      <vt:lpstr>Документ Microsoft Visio</vt:lpstr>
      <vt:lpstr>Microsoft Equation 3.0</vt:lpstr>
      <vt:lpstr>Формула</vt:lpstr>
      <vt:lpstr>Формирование и оптимизация производственной программы строительной организации </vt:lpstr>
      <vt:lpstr>Рекомендуемая литература</vt:lpstr>
      <vt:lpstr>Рекомендуемая литература</vt:lpstr>
      <vt:lpstr>Рекомендуемая литература</vt:lpstr>
      <vt:lpstr>Рекомендуемая литература (продолжение)</vt:lpstr>
      <vt:lpstr>Презентация PowerPoint</vt:lpstr>
      <vt:lpstr>Разработка календарного плана строительства  (КП)</vt:lpstr>
      <vt:lpstr>Планирование</vt:lpstr>
      <vt:lpstr>Показатели плана</vt:lpstr>
      <vt:lpstr>Методы  стратегического планирования</vt:lpstr>
      <vt:lpstr>Исходные  материалы  для  выполнения практической работы</vt:lpstr>
      <vt:lpstr>Исходные  данные для  разработки плана</vt:lpstr>
      <vt:lpstr>Действующие  и  рекомендуемые  нормативно-методические  документы</vt:lpstr>
      <vt:lpstr>Действующие  и  рекомендуемые  нормативно-методические  документы (продолжение)</vt:lpstr>
      <vt:lpstr>Календарный  план  строительства   (наименование  объекта)</vt:lpstr>
      <vt:lpstr>Пример циклограммы</vt:lpstr>
      <vt:lpstr>Примерная  структура  комплексного  потока</vt:lpstr>
      <vt:lpstr>Ведомость объёмов  основных  строительных,  монтажных и  специальных  строительных  работ</vt:lpstr>
      <vt:lpstr>Ведомость потребности  в  строительных  конструкциях,  изделиях,  материалах  и оборудование</vt:lpstr>
      <vt:lpstr>График потребности в основных строительных машинах и транспортных средствах </vt:lpstr>
      <vt:lpstr>Разработка КП на отдельный объект</vt:lpstr>
      <vt:lpstr>Место КП в составе ППР</vt:lpstr>
      <vt:lpstr>Исходные данные для разработки календарных планов</vt:lpstr>
      <vt:lpstr>Порядок разработки календарного плана</vt:lpstr>
      <vt:lpstr>Задачи КП</vt:lpstr>
      <vt:lpstr>График строительства подземной части 6-секционного крупнопанельного дома на ленточном фундаменте</vt:lpstr>
      <vt:lpstr>Детализация работ</vt:lpstr>
      <vt:lpstr>Этапы детализации работ</vt:lpstr>
      <vt:lpstr>Условия дальнейшей детализации</vt:lpstr>
      <vt:lpstr>Есть несколько принципов построения структурной декомпозиции работ(СДР):</vt:lpstr>
      <vt:lpstr>Подсчет объемов работ, рабочей силы, материалов и конструктивных элементов</vt:lpstr>
      <vt:lpstr>Длительность работ проекта</vt:lpstr>
      <vt:lpstr>Пример оценки продолжительности работ инвестиционного проекта строительства офисного центра на пл. Победы (г. Москва) аналоговым методом</vt:lpstr>
      <vt:lpstr>Метод экстраполяции</vt:lpstr>
      <vt:lpstr>Задача  1. </vt:lpstr>
      <vt:lpstr>Метод интерполяции</vt:lpstr>
      <vt:lpstr>Метод интерполяции</vt:lpstr>
      <vt:lpstr>Схема последовательности разработки вариантов методов монтажа</vt:lpstr>
      <vt:lpstr>Расчет трудозатрат и затрат машинного времени</vt:lpstr>
      <vt:lpstr>Сравнение групп методов организации работ</vt:lpstr>
      <vt:lpstr>Последовательность шагов календарного планирования</vt:lpstr>
      <vt:lpstr>Шаг 1. Разработка стратегии реализации проекта. Построение плана по вехам. </vt:lpstr>
      <vt:lpstr>Шаг 2. Разработка тактики реализации проекта. Построение сетевых моделей.</vt:lpstr>
      <vt:lpstr>Виды сетевых моделей (классификация)</vt:lpstr>
      <vt:lpstr>Элементы сетевых графиков</vt:lpstr>
      <vt:lpstr>Изображение работ и событий</vt:lpstr>
      <vt:lpstr>Разбивка работ на части</vt:lpstr>
      <vt:lpstr>Приёмы построения сетевых графиков вида «вершина-событие»</vt:lpstr>
      <vt:lpstr>Расчетные параметры Сетевого Графика</vt:lpstr>
      <vt:lpstr>Расчет сетевого графика аналитическим методом</vt:lpstr>
      <vt:lpstr>Расчет сетевого графика методом потенциалов</vt:lpstr>
      <vt:lpstr>Расчет сетевого графика секторным методом</vt:lpstr>
      <vt:lpstr>Расчет отдельных параметров сетевого графика</vt:lpstr>
      <vt:lpstr>Презентация PowerPoint</vt:lpstr>
      <vt:lpstr>Шаг 3. Разработка идеального календарного графика работ.</vt:lpstr>
      <vt:lpstr>Входные и выходные данные для выполнения расчета по методу критического пути (МКП)</vt:lpstr>
      <vt:lpstr>Примерная схема проектирования потока (пример)</vt:lpstr>
      <vt:lpstr>Технология разработки и принятия решений по организации строительного производства на основе долговременных потоков</vt:lpstr>
      <vt:lpstr>Презентация PowerPoint</vt:lpstr>
      <vt:lpstr>Расчёт потоков матричным алгоритмом (матрица продолжительностей работ)</vt:lpstr>
      <vt:lpstr>Презентация PowerPoint</vt:lpstr>
      <vt:lpstr>Презентация PowerPoint</vt:lpstr>
      <vt:lpstr>Презентация PowerPoint</vt:lpstr>
      <vt:lpstr>Линейный график, циклограмма и диаграмма ресурсов равноритмичного потока</vt:lpstr>
      <vt:lpstr>Разработка технологических карт</vt:lpstr>
      <vt:lpstr>Технологическая карта (пример)</vt:lpstr>
      <vt:lpstr>Карты трудовых процессов</vt:lpstr>
      <vt:lpstr>Схемы разборки железобетонных конструкций здания (выбор метода производства)</vt:lpstr>
      <vt:lpstr>Подсчет объемов работ по монтажу сборных элементов</vt:lpstr>
      <vt:lpstr>Шаг 4. Планирование ресурсов. Разработка реального календарного графика работ</vt:lpstr>
      <vt:lpstr>Шаг 5. Оценка затрат. Разработка бюджета проекта.</vt:lpstr>
      <vt:lpstr>Шаг 6. Разработка и принятие плана проекта</vt:lpstr>
      <vt:lpstr>1. Метод линейного плана-графика Гантта</vt:lpstr>
      <vt:lpstr>2. Модель календарного плана в виде циклограммы </vt:lpstr>
      <vt:lpstr>3. Сетевое планирование</vt:lpstr>
      <vt:lpstr>Демонстрация кейса «Разработка календарного плана проекта в системе Microsoft Office Project»</vt:lpstr>
      <vt:lpstr>Средства для календарно-сетевого планирования</vt:lpstr>
      <vt:lpstr>Профессиональные пакеты для решения задач КП</vt:lpstr>
      <vt:lpstr>Сравнение программ планирования ресурсов</vt:lpstr>
      <vt:lpstr>Взаимосвязь календарно-сетевого планирования и разработки сметной документации</vt:lpstr>
    </vt:vector>
  </TitlesOfParts>
  <Company>Kraft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Kraft</dc:creator>
  <cp:lastModifiedBy>Сергей Синенко</cp:lastModifiedBy>
  <cp:revision>79</cp:revision>
  <dcterms:created xsi:type="dcterms:W3CDTF">2009-04-28T19:01:41Z</dcterms:created>
  <dcterms:modified xsi:type="dcterms:W3CDTF">2019-12-02T12:26:19Z</dcterms:modified>
</cp:coreProperties>
</file>