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3"/>
  </p:notesMasterIdLst>
  <p:handoutMasterIdLst>
    <p:handoutMasterId r:id="rId24"/>
  </p:handoutMasterIdLst>
  <p:sldIdLst>
    <p:sldId id="271" r:id="rId2"/>
    <p:sldId id="305" r:id="rId3"/>
    <p:sldId id="331" r:id="rId4"/>
    <p:sldId id="306" r:id="rId5"/>
    <p:sldId id="307" r:id="rId6"/>
    <p:sldId id="336" r:id="rId7"/>
    <p:sldId id="276" r:id="rId8"/>
    <p:sldId id="335" r:id="rId9"/>
    <p:sldId id="337" r:id="rId10"/>
    <p:sldId id="338" r:id="rId11"/>
    <p:sldId id="341" r:id="rId12"/>
    <p:sldId id="340" r:id="rId13"/>
    <p:sldId id="339" r:id="rId14"/>
    <p:sldId id="342" r:id="rId15"/>
    <p:sldId id="344" r:id="rId16"/>
    <p:sldId id="343" r:id="rId17"/>
    <p:sldId id="309" r:id="rId18"/>
    <p:sldId id="295" r:id="rId19"/>
    <p:sldId id="296" r:id="rId20"/>
    <p:sldId id="312" r:id="rId21"/>
    <p:sldId id="320" r:id="rId2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511"/>
    <a:srgbClr val="C9B945"/>
    <a:srgbClr val="99FF66"/>
    <a:srgbClr val="CCFF99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676" autoAdjust="0"/>
    <p:restoredTop sz="90323" autoAdjust="0"/>
  </p:normalViewPr>
  <p:slideViewPr>
    <p:cSldViewPr>
      <p:cViewPr>
        <p:scale>
          <a:sx n="84" d="100"/>
          <a:sy n="84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572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E41E71-5897-4408-8AF3-776116F5A5DA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3A85BC-0C4E-46CE-B8EF-0AFD1EA1B6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4E2894-10C7-43CA-8B4C-1C46F93C7217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2ABD0A-DE0D-478F-A810-AADB4889B6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1DB39-1E81-4472-A940-99B2CEB62B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1E470C-1BFC-4221-B990-113E37CA9F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7914E-27C6-49E0-938E-9D3FFAF8B1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8DEF-03AE-42B7-A912-5F854784F285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74BC-68FD-4E5D-AC9D-4B85CE99D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505F-8797-460B-A8B1-75542003F9BA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1950-611A-45FE-BD93-F092491C6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0FBF-4DFF-4CC7-BBE0-CF7A6A6D8A08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0F50-A29C-439A-8BBC-2279BEB48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70E0-24AA-4073-9BBC-224E7DC54DE2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3126-97EC-43A2-A555-F50E76128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C0BA-367B-42C3-9225-A0176D15B6EC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7D86-3ECB-4706-9AD9-4227BAFFB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12F2-2E5A-48D1-A22F-D176D043C5CB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B109-5349-46C2-B56E-34FD82418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098B-5367-4730-ACBF-2487AB69A11A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7033-5AC0-4B6A-A59E-8697D7B1D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25FE-6C92-42CB-BA7F-108412A7880F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8D34-C582-40FA-833E-8B17267FEA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C217-B20F-43D7-8D1F-E438E09C58C8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B769-C9FF-456D-A0C5-B896ACBDD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CEF5-5182-4D50-AF74-64DD5CC83AB2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1CC1-8F81-4724-8313-4E396ECD1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B4A2-6AF4-44E9-BA25-C104DBDBCBE3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503D-ECB9-418C-B5EF-B238BA5D0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F5E10-6089-43DE-A220-8E4CCAB6CAE4}" type="datetimeFigureOut">
              <a:rPr lang="ru-RU"/>
              <a:pPr>
                <a:defRPr/>
              </a:pPr>
              <a:t>09.07.2014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AC74EC-03F5-410B-B97A-648A88790C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14398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Лабораторная работа № 2</a:t>
            </a:r>
            <a:endParaRPr lang="ru-RU" sz="36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550" y="3429000"/>
            <a:ext cx="7129463" cy="2087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   ПОКАЗАТЕЛЕЙ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ДЕФОРМИРУЕМОСТИ    ГРУНТА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МЕТОДОМ    КОМПРЕССИИ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ОДОМЕТРЕ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7056437" cy="720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Подготовка одометра к испытаниям </a:t>
            </a:r>
            <a:endParaRPr lang="ru-RU" sz="2800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1223962"/>
          </a:xfrm>
        </p:spPr>
        <p:txBody>
          <a:bodyPr/>
          <a:lstStyle/>
          <a:p>
            <a:pPr eaLnBrk="1" hangingPunct="1"/>
            <a:r>
              <a:rPr lang="ru-RU" sz="1800" smtClean="0"/>
              <a:t>9.  Верхнее направляющее кольцо прибора завинчивается в корпус прибора специальным ключом. </a:t>
            </a:r>
          </a:p>
        </p:txBody>
      </p:sp>
      <p:pic>
        <p:nvPicPr>
          <p:cNvPr id="8" name="Содержимое 7" descr="Лаб 2. фото. 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0825" y="2852738"/>
            <a:ext cx="4160838" cy="3111500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68413"/>
            <a:ext cx="4041775" cy="936625"/>
          </a:xfrm>
        </p:spPr>
        <p:txBody>
          <a:bodyPr/>
          <a:lstStyle/>
          <a:p>
            <a:pPr eaLnBrk="1" hangingPunct="1"/>
            <a:r>
              <a:rPr lang="ru-RU" sz="1800" smtClean="0"/>
              <a:t>10. Устанавливается штамп для передачи вертикальной нагрузки. </a:t>
            </a:r>
          </a:p>
        </p:txBody>
      </p:sp>
      <p:pic>
        <p:nvPicPr>
          <p:cNvPr id="9" name="Содержимое 8" descr="Лаб 2. фото.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7900" y="2852738"/>
            <a:ext cx="4176713" cy="3109912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200900" cy="5746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Подготовка одометра к испытаниям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642350" cy="1439862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Подготовленный к испытаниям  одометр  с грунтом установленный на  станину, имеющую рычажные устройства для создания вертикальной нагрузки,  и закрепленными на нем с помощью  держателей индикаторами часового типа, называется компрессионным прибором.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</p:txBody>
      </p:sp>
      <p:pic>
        <p:nvPicPr>
          <p:cNvPr id="7" name="Содержимое 6" descr="Лаб 2. фото.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288" y="3141663"/>
            <a:ext cx="3911600" cy="2984500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6443663" y="1844675"/>
            <a:ext cx="576262" cy="863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/>
              <a:t>12.</a:t>
            </a:r>
            <a:endParaRPr lang="ru-RU" sz="8000" dirty="0"/>
          </a:p>
        </p:txBody>
      </p:sp>
      <p:pic>
        <p:nvPicPr>
          <p:cNvPr id="8" name="Содержимое 7" descr="Лаб 2. фото.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3068638"/>
            <a:ext cx="4041775" cy="3043237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2268538" y="2420938"/>
            <a:ext cx="574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11.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7778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Проведение компрессионных испытаний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4537075" cy="1049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13. Нагружение образца грунта ступенями нагрузки. 1-я ступень нагружения: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вес гири 30 н (3 кг) создает в образце грунта вертикальные сжимающие напряжения 50 кПа. </a:t>
            </a:r>
            <a:endParaRPr lang="ru-RU" sz="1600" dirty="0"/>
          </a:p>
        </p:txBody>
      </p:sp>
      <p:pic>
        <p:nvPicPr>
          <p:cNvPr id="7" name="Содержимое 6" descr="Лаб 2. фото.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288" y="2349500"/>
            <a:ext cx="4040187" cy="3648075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365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412875"/>
            <a:ext cx="3898900" cy="1368425"/>
          </a:xfrm>
        </p:spPr>
        <p:txBody>
          <a:bodyPr/>
          <a:lstStyle/>
          <a:p>
            <a:pPr eaLnBrk="1" hangingPunct="1"/>
            <a:r>
              <a:rPr lang="ru-RU" sz="1600" smtClean="0"/>
              <a:t>14. Выдерживание до условной стабилизации осадки. Измерение осадки штампа по показаниям индикаторов часового типа через 1, 2 и 4 мин. после начала нагружения.</a:t>
            </a:r>
          </a:p>
        </p:txBody>
      </p:sp>
      <p:pic>
        <p:nvPicPr>
          <p:cNvPr id="8" name="Содержимое 7" descr="Лаб 2. фото.14.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852738"/>
            <a:ext cx="4041775" cy="3114675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416800" cy="7064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Проведение компрессионных испытаний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679950" cy="11525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15. </a:t>
            </a:r>
            <a:r>
              <a:rPr lang="ru-RU" sz="6600" dirty="0" smtClean="0"/>
              <a:t>Нагружение образца грунта ступенями нагрузки.  </a:t>
            </a:r>
            <a:r>
              <a:rPr lang="ru-RU" sz="6400" dirty="0" smtClean="0"/>
              <a:t>2-я ступень нагружения: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вес гири 60 н (6 кг) создает в образце грунта вертикальные сжимающие напряжения 100 кПа.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900" dirty="0"/>
          </a:p>
        </p:txBody>
      </p:sp>
      <p:pic>
        <p:nvPicPr>
          <p:cNvPr id="7" name="Содержимое 6" descr="Лаб 2. фото.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2276475"/>
            <a:ext cx="4040188" cy="3838575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6389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1125538"/>
            <a:ext cx="4103687" cy="1439862"/>
          </a:xfrm>
        </p:spPr>
        <p:txBody>
          <a:bodyPr/>
          <a:lstStyle/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r>
              <a:rPr lang="ru-RU" sz="1600" smtClean="0"/>
              <a:t>16. Выдерживание до условной стабилизации осадки. Измерение осадки штампа по показаниям индикаторов часового типа через 1, 2 и 4 мин. после начала нагружения.</a:t>
            </a:r>
          </a:p>
        </p:txBody>
      </p:sp>
      <p:pic>
        <p:nvPicPr>
          <p:cNvPr id="8" name="Содержимое 7" descr="Лаб 2. фото.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852738"/>
            <a:ext cx="4041775" cy="3287712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632700" cy="633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Проведение компрессионных испытаний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4040188" cy="122396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17. Нагружение образца грунта ступенями нагрузки. 3-я ступень нагружения: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вес гири 120 н (12 кг) создает в образце грунта вертикальные сжимающие напряжения 200 кПа.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Содержимое 6" descr="Лаб 2. фото.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2420938"/>
            <a:ext cx="4040188" cy="3892550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741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1075"/>
            <a:ext cx="4041775" cy="1368425"/>
          </a:xfrm>
        </p:spPr>
        <p:txBody>
          <a:bodyPr/>
          <a:lstStyle/>
          <a:p>
            <a:pPr eaLnBrk="1" hangingPunct="1"/>
            <a:r>
              <a:rPr lang="ru-RU" sz="1600" smtClean="0"/>
              <a:t>18. Выдерживание до условной стабилизации осадки. Измерение осадки штампа по показаниям индикаторов часового типа через 1, 2 и 4 мин. после начала нагружения.</a:t>
            </a:r>
          </a:p>
        </p:txBody>
      </p:sp>
      <p:pic>
        <p:nvPicPr>
          <p:cNvPr id="8" name="Содержимое 7" descr="Лаб 2. фото.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7900" y="3213100"/>
            <a:ext cx="4041775" cy="3082925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6985000" cy="64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Разборка прибора после испытаний</a:t>
            </a:r>
            <a:endParaRPr lang="ru-RU" sz="2800" dirty="0"/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4040187" cy="784225"/>
          </a:xfrm>
        </p:spPr>
        <p:txBody>
          <a:bodyPr/>
          <a:lstStyle/>
          <a:p>
            <a:pPr eaLnBrk="1" hangingPunct="1"/>
            <a:r>
              <a:rPr lang="ru-RU" sz="1600" smtClean="0"/>
              <a:t>19.  В процессе компрессионного уплотнения грунта происходит отжатие воды из пор грунта. </a:t>
            </a:r>
          </a:p>
        </p:txBody>
      </p:sp>
      <p:pic>
        <p:nvPicPr>
          <p:cNvPr id="7" name="Содержимое 6" descr="Лаб 2. фото.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2565400"/>
            <a:ext cx="4040188" cy="3186113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843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20. Вода, отжатая при компрессионном сжатии образца грунта, впитывается бумажные фильтрами. </a:t>
            </a:r>
          </a:p>
        </p:txBody>
      </p:sp>
      <p:pic>
        <p:nvPicPr>
          <p:cNvPr id="8" name="Содержимое 7" descr="Лаб 2. фото.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708275"/>
            <a:ext cx="4041775" cy="2995613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04813"/>
            <a:ext cx="6697662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Разборка прибора после испытаний</a:t>
            </a:r>
            <a:endParaRPr lang="ru-RU" sz="2800" b="1" dirty="0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102100" cy="936625"/>
          </a:xfrm>
        </p:spPr>
        <p:txBody>
          <a:bodyPr/>
          <a:lstStyle/>
          <a:p>
            <a:pPr algn="just" eaLnBrk="1" hangingPunct="1"/>
            <a:r>
              <a:rPr lang="ru-RU" sz="1600" smtClean="0"/>
              <a:t>21. На фотографии видно, что в результате уплотнения грунта уменьшилась высота образца грунта.  </a:t>
            </a:r>
          </a:p>
        </p:txBody>
      </p:sp>
      <p:pic>
        <p:nvPicPr>
          <p:cNvPr id="7" name="Содержимое 6" descr="Лаб 2. фото.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2636838"/>
            <a:ext cx="4040188" cy="3181350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9461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1052513"/>
            <a:ext cx="3970337" cy="1152525"/>
          </a:xfrm>
        </p:spPr>
        <p:txBody>
          <a:bodyPr/>
          <a:lstStyle/>
          <a:p>
            <a:pPr eaLnBrk="1" hangingPunct="1"/>
            <a:r>
              <a:rPr lang="ru-RU" sz="1600" smtClean="0"/>
              <a:t>22. Образец грунта, освобожденный из кольца одометра  после компрессионных испытаний.</a:t>
            </a:r>
          </a:p>
        </p:txBody>
      </p:sp>
      <p:pic>
        <p:nvPicPr>
          <p:cNvPr id="8" name="Содержимое 7" descr="Лаб 2. фото.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565400"/>
            <a:ext cx="4041775" cy="3214688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472608" cy="432048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Обработка результатов испытаний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4173538" cy="576262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dirty="0" smtClean="0"/>
              <a:t>Определение осадки образца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Таблица 1.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" name="Содержимое 6" descr="лаб.2. таб.1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176464" cy="3528391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0487" name="Текст 4"/>
          <p:cNvSpPr>
            <a:spLocks noGrp="1"/>
          </p:cNvSpPr>
          <p:nvPr>
            <p:ph type="body" sz="quarter" idx="3"/>
          </p:nvPr>
        </p:nvSpPr>
        <p:spPr>
          <a:xfrm>
            <a:off x="4859338" y="1125538"/>
            <a:ext cx="3827462" cy="935037"/>
          </a:xfrm>
        </p:spPr>
        <p:txBody>
          <a:bodyPr/>
          <a:lstStyle/>
          <a:p>
            <a:pPr algn="just" eaLnBrk="1" hangingPunct="1"/>
            <a:r>
              <a:rPr lang="ru-RU" sz="1600" smtClean="0"/>
              <a:t>Построение графика зависимости осадки от времени при компрессионных испытаниях.</a:t>
            </a:r>
          </a:p>
        </p:txBody>
      </p:sp>
      <p:pic>
        <p:nvPicPr>
          <p:cNvPr id="10" name="Содержимое 9" descr="лаб.2.осадка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492896"/>
            <a:ext cx="4176464" cy="2468598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323850" y="5013325"/>
            <a:ext cx="4319588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Обозначения: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t – время отсчета, считая от момента приложения очередной ступени нагрузки;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i="1" dirty="0">
                <a:latin typeface="+mn-lt"/>
                <a:cs typeface="+mn-cs"/>
              </a:rPr>
              <a:t>S</a:t>
            </a:r>
            <a:r>
              <a:rPr lang="ru-RU" sz="1200" i="1" dirty="0">
                <a:latin typeface="+mn-lt"/>
                <a:cs typeface="+mn-cs"/>
              </a:rPr>
              <a:t>i</a:t>
            </a:r>
            <a:r>
              <a:rPr lang="ru-RU" sz="1400" i="1" dirty="0">
                <a:latin typeface="+mn-lt"/>
                <a:cs typeface="+mn-cs"/>
              </a:rPr>
              <a:t>=</a:t>
            </a:r>
            <a:r>
              <a:rPr lang="ru-RU" sz="1400" i="1" cap="all" dirty="0">
                <a:latin typeface="+mn-lt"/>
                <a:cs typeface="+mn-cs"/>
              </a:rPr>
              <a:t>u</a:t>
            </a:r>
            <a:r>
              <a:rPr lang="ru-RU" sz="1200" i="1" dirty="0">
                <a:latin typeface="+mn-lt"/>
                <a:cs typeface="+mn-cs"/>
              </a:rPr>
              <a:t>срi</a:t>
            </a:r>
            <a:r>
              <a:rPr lang="ru-RU" sz="1400" i="1" dirty="0">
                <a:latin typeface="+mn-lt"/>
                <a:cs typeface="+mn-cs"/>
              </a:rPr>
              <a:t>-</a:t>
            </a:r>
            <a:r>
              <a:rPr lang="ru-RU" sz="1400" i="1" cap="all" dirty="0">
                <a:latin typeface="+mn-lt"/>
                <a:cs typeface="+mn-cs"/>
              </a:rPr>
              <a:t>u</a:t>
            </a:r>
            <a:r>
              <a:rPr lang="ru-RU" sz="1200" i="1" dirty="0">
                <a:latin typeface="+mn-lt"/>
                <a:cs typeface="+mn-cs"/>
              </a:rPr>
              <a:t>cp(p=0) </a:t>
            </a:r>
            <a:r>
              <a:rPr lang="ru-RU" sz="1400" dirty="0">
                <a:latin typeface="+mn-lt"/>
                <a:cs typeface="+mn-cs"/>
              </a:rPr>
              <a:t>– среднее значение показания индикаторов в начале опыта;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если индикаторы выведены на “ноль” в начале опыта, то </a:t>
            </a:r>
            <a:r>
              <a:rPr lang="ru-RU" sz="1400" i="1" cap="all" dirty="0">
                <a:latin typeface="+mn-lt"/>
                <a:cs typeface="+mn-cs"/>
              </a:rPr>
              <a:t>u</a:t>
            </a:r>
            <a:r>
              <a:rPr lang="ru-RU" sz="1200" i="1" dirty="0">
                <a:latin typeface="+mn-lt"/>
                <a:cs typeface="+mn-cs"/>
              </a:rPr>
              <a:t>cp(p=0</a:t>
            </a:r>
            <a:r>
              <a:rPr lang="ru-RU" sz="1200" dirty="0">
                <a:latin typeface="+mn-lt"/>
                <a:cs typeface="+mn-cs"/>
              </a:rPr>
              <a:t>)</a:t>
            </a:r>
            <a:r>
              <a:rPr lang="ru-RU" sz="1400" dirty="0">
                <a:latin typeface="+mn-lt"/>
                <a:cs typeface="+mn-cs"/>
              </a:rPr>
              <a:t>=0, а </a:t>
            </a:r>
            <a:r>
              <a:rPr lang="ru-RU" sz="1400" i="1" dirty="0">
                <a:latin typeface="+mn-lt"/>
                <a:cs typeface="+mn-cs"/>
              </a:rPr>
              <a:t>S</a:t>
            </a:r>
            <a:r>
              <a:rPr lang="ru-RU" sz="1200" i="1" dirty="0">
                <a:latin typeface="+mn-lt"/>
                <a:cs typeface="+mn-cs"/>
              </a:rPr>
              <a:t>i</a:t>
            </a:r>
            <a:r>
              <a:rPr lang="ru-RU" sz="1400" i="1" dirty="0">
                <a:latin typeface="+mn-lt"/>
                <a:cs typeface="+mn-cs"/>
              </a:rPr>
              <a:t>=</a:t>
            </a:r>
            <a:r>
              <a:rPr lang="ru-RU" sz="1400" i="1" cap="all" dirty="0">
                <a:latin typeface="+mn-lt"/>
                <a:cs typeface="+mn-cs"/>
              </a:rPr>
              <a:t>u</a:t>
            </a:r>
            <a:r>
              <a:rPr lang="ru-RU" sz="1200" i="1" dirty="0">
                <a:latin typeface="+mn-lt"/>
                <a:cs typeface="+mn-cs"/>
              </a:rPr>
              <a:t>cp</a:t>
            </a:r>
            <a:r>
              <a:rPr lang="ru-RU" sz="1400" i="1" dirty="0">
                <a:latin typeface="+mn-lt"/>
                <a:cs typeface="+mn-cs"/>
              </a:rPr>
              <a:t>.</a:t>
            </a:r>
          </a:p>
        </p:txBody>
      </p:sp>
      <p:sp>
        <p:nvSpPr>
          <p:cNvPr id="20490" name="Прямоугольник 7"/>
          <p:cNvSpPr>
            <a:spLocks noChangeArrowheads="1"/>
          </p:cNvSpPr>
          <p:nvPr/>
        </p:nvSpPr>
        <p:spPr bwMode="auto">
          <a:xfrm>
            <a:off x="4932363" y="5373688"/>
            <a:ext cx="3816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latin typeface="Calibri" pitchFamily="34" charset="0"/>
                <a:cs typeface="Times New Roman" pitchFamily="18" charset="0"/>
              </a:rPr>
              <a:t>Рис. 2.4. 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>
                <a:latin typeface="Calibri" pitchFamily="34" charset="0"/>
                <a:cs typeface="Times New Roman" pitchFamily="18" charset="0"/>
              </a:rPr>
              <a:t>График зависимости осадки от времени при компрессионном испытании.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336704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 </a:t>
            </a:r>
            <a:r>
              <a:rPr lang="ru-RU" sz="2200" b="1" dirty="0" smtClean="0"/>
              <a:t>Определение коэффициента пористости, </a:t>
            </a:r>
            <a:br>
              <a:rPr lang="ru-RU" sz="2200" b="1" dirty="0" smtClean="0"/>
            </a:br>
            <a:r>
              <a:rPr lang="ru-RU" sz="2200" b="1" dirty="0" smtClean="0"/>
              <a:t>соответствующего различным ступеням нагружения.</a:t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11" name="Содержимое 10" descr="лаб.2. таб.2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7776864" cy="374441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1510" name="Текст 2"/>
          <p:cNvSpPr>
            <a:spLocks noGrp="1"/>
          </p:cNvSpPr>
          <p:nvPr>
            <p:ph type="body" idx="4294967295"/>
          </p:nvPr>
        </p:nvSpPr>
        <p:spPr>
          <a:xfrm>
            <a:off x="1187450" y="1052513"/>
            <a:ext cx="7129463" cy="36036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1600" b="1" smtClean="0"/>
              <a:t>Таблица 2.</a:t>
            </a:r>
            <a:br>
              <a:rPr lang="ru-RU" sz="1600" b="1" smtClean="0"/>
            </a:br>
            <a:endParaRPr lang="ru-RU" sz="1600" smtClean="0"/>
          </a:p>
        </p:txBody>
      </p:sp>
      <p:sp>
        <p:nvSpPr>
          <p:cNvPr id="21511" name="Прямоугольник 4"/>
          <p:cNvSpPr>
            <a:spLocks noChangeArrowheads="1"/>
          </p:cNvSpPr>
          <p:nvPr/>
        </p:nvSpPr>
        <p:spPr bwMode="auto">
          <a:xfrm>
            <a:off x="611188" y="5229225"/>
            <a:ext cx="7993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 * -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стабилизированная осадка, соответствующая условному времени стабилизации  4 мин. (табл. 1).</a:t>
            </a:r>
          </a:p>
          <a:p>
            <a:pPr marL="342900" indent="-342900">
              <a:spcBef>
                <a:spcPct val="20000"/>
              </a:spcBef>
            </a:pP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е</a:t>
            </a:r>
            <a:r>
              <a:rPr lang="ru-RU" sz="1100" i="1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начальный коэффициент пористости (задается преподавателем).</a:t>
            </a:r>
            <a:endParaRPr lang="ru-RU" sz="1400" i="1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2" name="Прямоугольник 6"/>
          <p:cNvSpPr>
            <a:spLocks noChangeArrowheads="1"/>
          </p:cNvSpPr>
          <p:nvPr/>
        </p:nvSpPr>
        <p:spPr bwMode="auto">
          <a:xfrm>
            <a:off x="684213" y="5589588"/>
            <a:ext cx="7632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b="1">
              <a:latin typeface="Calibri" pitchFamily="34" charset="0"/>
            </a:endParaRPr>
          </a:p>
          <a:p>
            <a:pPr algn="just"/>
            <a:r>
              <a:rPr lang="ru-RU" sz="1600" b="1">
                <a:latin typeface="Calibri" pitchFamily="34" charset="0"/>
              </a:rPr>
              <a:t>По результатам вычислений таблицы 2  строится компрессионная кривая -  зависимость изменения коэффициента пористости от нормального напряжения.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 Построение компрессионной кривой  и определение показателей </a:t>
            </a:r>
            <a:br>
              <a:rPr lang="ru-RU" sz="2000" b="1" dirty="0" smtClean="0"/>
            </a:br>
            <a:r>
              <a:rPr lang="ru-RU" sz="2000" b="1" dirty="0" smtClean="0"/>
              <a:t>деформируемости грунта </a:t>
            </a:r>
            <a:endParaRPr lang="ru-RU" sz="2000" b="1" dirty="0"/>
          </a:p>
        </p:txBody>
      </p:sp>
      <p:sp>
        <p:nvSpPr>
          <p:cNvPr id="2253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56980" cy="1656556"/>
          </a:xfrm>
        </p:spPr>
        <p:txBody>
          <a:bodyPr/>
          <a:lstStyle/>
          <a:p>
            <a:pPr algn="just" eaLnBrk="1" hangingPunct="1"/>
            <a:r>
              <a:rPr lang="ru-RU" sz="1600" dirty="0" smtClean="0"/>
              <a:t> </a:t>
            </a:r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endParaRPr lang="ru-RU" sz="1600" dirty="0" smtClean="0"/>
          </a:p>
          <a:p>
            <a:pPr algn="just" eaLnBrk="1" hangingPunct="1"/>
            <a:r>
              <a:rPr lang="ru-RU" sz="1600" dirty="0" smtClean="0"/>
              <a:t>Принцип </a:t>
            </a:r>
            <a:r>
              <a:rPr lang="ru-RU" sz="1600" dirty="0" smtClean="0"/>
              <a:t>линейной деформируемости. При небольших изменениях давлений (0,3-0,5 МПа) можно рассматривать грунты как линейно деформируемые тела, т.е. </a:t>
            </a:r>
            <a:r>
              <a:rPr lang="ru-RU" sz="1600" dirty="0" smtClean="0"/>
              <a:t>компрессионная кривая близка к секущей прямой:</a:t>
            </a:r>
            <a:endParaRPr lang="ru-RU" sz="1600" dirty="0" smtClean="0"/>
          </a:p>
        </p:txBody>
      </p:sp>
      <p:pic>
        <p:nvPicPr>
          <p:cNvPr id="7" name="Содержимое 6" descr="лаб.2.комп. крива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6487" y="2852936"/>
            <a:ext cx="4093382" cy="272453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2535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1268413"/>
            <a:ext cx="4176712" cy="1873250"/>
          </a:xfrm>
        </p:spPr>
        <p:txBody>
          <a:bodyPr/>
          <a:lstStyle/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  <a:p>
            <a:pPr algn="just" eaLnBrk="1" hangingPunct="1"/>
            <a:r>
              <a:rPr lang="ru-RU" sz="1600" smtClean="0"/>
              <a:t>                                                                                                               </a:t>
            </a:r>
          </a:p>
          <a:p>
            <a:pPr algn="just" eaLnBrk="1" hangingPunct="1"/>
            <a:endParaRPr lang="ru-RU" sz="1600" smtClean="0"/>
          </a:p>
          <a:p>
            <a:pPr algn="just" eaLnBrk="1" hangingPunct="1"/>
            <a:endParaRPr lang="ru-RU" sz="1600" smtClean="0"/>
          </a:p>
        </p:txBody>
      </p:sp>
      <p:pic>
        <p:nvPicPr>
          <p:cNvPr id="10" name="Содержимое 9" descr="лаб.2. текст.2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4175458" cy="4680520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2537" name="Прямоугольник 11"/>
          <p:cNvSpPr>
            <a:spLocks noChangeArrowheads="1"/>
          </p:cNvSpPr>
          <p:nvPr/>
        </p:nvSpPr>
        <p:spPr bwMode="auto">
          <a:xfrm>
            <a:off x="684213" y="5805488"/>
            <a:ext cx="331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latin typeface="Calibri" pitchFamily="34" charset="0"/>
                <a:cs typeface="Times New Roman" pitchFamily="18" charset="0"/>
              </a:rPr>
              <a:t>Рис. 2.5. 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i="1">
                <a:latin typeface="Calibri" pitchFamily="34" charset="0"/>
                <a:cs typeface="Times New Roman" pitchFamily="18" charset="0"/>
              </a:rPr>
              <a:t>Компрессионная кривая.</a:t>
            </a:r>
          </a:p>
        </p:txBody>
      </p:sp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72008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Компрессией </a:t>
            </a:r>
            <a:r>
              <a:rPr lang="ru-RU" sz="2000" dirty="0" smtClean="0"/>
              <a:t>называется одноосное сжатие образца вертикальной нагрузкой при условии отсутствия его бокового расширения.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3384550" cy="2016125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b="0" dirty="0" smtClean="0"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0" dirty="0" smtClean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78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4437063"/>
            <a:ext cx="4103687" cy="576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b="1" i="1" smtClean="0"/>
              <a:t>Рис.  2.1</a:t>
            </a:r>
            <a:r>
              <a:rPr lang="ru-RU" sz="1400" smtClean="0"/>
              <a:t>. </a:t>
            </a:r>
            <a:r>
              <a:rPr lang="ru-RU" sz="1400" i="1" smtClean="0"/>
              <a:t>График развития осадки сооружения во  </a:t>
            </a:r>
          </a:p>
          <a:p>
            <a:pPr eaLnBrk="1" hangingPunct="1">
              <a:buFont typeface="Arial" charset="0"/>
              <a:buNone/>
            </a:pPr>
            <a:r>
              <a:rPr lang="ru-RU" sz="1400" i="1" smtClean="0"/>
              <a:t>                  времени.</a:t>
            </a:r>
          </a:p>
          <a:p>
            <a:pPr eaLnBrk="1" hangingPunct="1">
              <a:buFont typeface="Arial" charset="0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6100" y="1557338"/>
            <a:ext cx="4413250" cy="2808287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07950" y="1268413"/>
            <a:ext cx="3816350" cy="518477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/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/>
              <a:t> </a:t>
            </a:r>
            <a:r>
              <a:rPr lang="ru-RU" sz="1900" dirty="0" smtClean="0"/>
              <a:t>Деформация уплотнения происходит вследствие уменьшения объема пор грунта за счет более компактного размещения частиц при приложении сжимающих усилий, возникновения взаимных микро</a:t>
            </a:r>
            <a:r>
              <a:rPr lang="en-US" sz="1900" dirty="0" smtClean="0"/>
              <a:t>-</a:t>
            </a:r>
            <a:r>
              <a:rPr lang="ru-RU" sz="1900" dirty="0" smtClean="0"/>
              <a:t>сдвигов частиц, уменьшения толщины водно-коллоидных пленок и сопровождается отжатием воды из пор грунта. </a:t>
            </a:r>
            <a:endParaRPr lang="en-US" sz="19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/>
              <a:t>      </a:t>
            </a:r>
            <a:r>
              <a:rPr lang="ru-RU" sz="1900" dirty="0" smtClean="0"/>
              <a:t>Процесс уплотнения грунтов завершается не сразу после приложения нагрузки, а составляет некоторый отрезок времени, называемый </a:t>
            </a:r>
            <a:r>
              <a:rPr lang="ru-RU" sz="1900" b="1" dirty="0" smtClean="0"/>
              <a:t>временем стабилизации деформации</a:t>
            </a:r>
            <a:r>
              <a:rPr lang="ru-RU" sz="1900" dirty="0" smtClean="0"/>
              <a:t>. </a:t>
            </a:r>
            <a:endParaRPr lang="en-US" sz="19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/>
              <a:t>       </a:t>
            </a:r>
            <a:r>
              <a:rPr lang="ru-RU" sz="1900" dirty="0" smtClean="0"/>
              <a:t>Чем меньше размеры пор грунта, тем медленнее происходит стабилизация.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081" name="Прямоугольник 11"/>
          <p:cNvSpPr>
            <a:spLocks noChangeArrowheads="1"/>
          </p:cNvSpPr>
          <p:nvPr/>
        </p:nvSpPr>
        <p:spPr bwMode="auto">
          <a:xfrm>
            <a:off x="4284663" y="1341438"/>
            <a:ext cx="4319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 </a:t>
            </a:r>
          </a:p>
        </p:txBody>
      </p:sp>
      <p:sp>
        <p:nvSpPr>
          <p:cNvPr id="3082" name="Прямоугольник 8"/>
          <p:cNvSpPr>
            <a:spLocks noChangeArrowheads="1"/>
          </p:cNvSpPr>
          <p:nvPr/>
        </p:nvSpPr>
        <p:spPr bwMode="auto">
          <a:xfrm>
            <a:off x="395288" y="1412875"/>
            <a:ext cx="3455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latin typeface="Calibri" pitchFamily="34" charset="0"/>
            </a:endParaRPr>
          </a:p>
        </p:txBody>
      </p:sp>
      <p:sp>
        <p:nvSpPr>
          <p:cNvPr id="3083" name="Прямоугольник 9"/>
          <p:cNvSpPr>
            <a:spLocks noChangeArrowheads="1"/>
          </p:cNvSpPr>
          <p:nvPr/>
        </p:nvSpPr>
        <p:spPr bwMode="auto">
          <a:xfrm>
            <a:off x="4211638" y="4941888"/>
            <a:ext cx="46815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 </a:t>
            </a:r>
            <a:r>
              <a:rPr lang="ru-RU" sz="1400">
                <a:latin typeface="Calibri" pitchFamily="34" charset="0"/>
              </a:rPr>
              <a:t>На представленном графике видно, что за период возведения здания осадка сооружения на песчаном основании, практически стабилизировалась. Осадка же здания на глинистом грунте может продолжаться довольно длительно и после срока возведения сооружения (десятки лет).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6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5575" cy="1368425"/>
          </a:xfrm>
        </p:spPr>
        <p:txBody>
          <a:bodyPr/>
          <a:lstStyle/>
          <a:p>
            <a:pPr algn="l" eaLnBrk="1" hangingPunct="1">
              <a:spcBef>
                <a:spcPts val="2400"/>
              </a:spcBef>
              <a:spcAft>
                <a:spcPts val="3000"/>
              </a:spcAft>
            </a:pPr>
            <a:r>
              <a:rPr lang="ru-RU" sz="1600" b="1" smtClean="0"/>
              <a:t>При расчетах осадки полученный компрессионный модуль следует корректировать по испытаниям того же грунта в полевых условиях штампом. </a:t>
            </a:r>
            <a:br>
              <a:rPr lang="ru-RU" sz="1600" b="1" smtClean="0"/>
            </a:br>
            <a:r>
              <a:rPr lang="ru-RU" sz="1600" b="1" smtClean="0"/>
              <a:t>Для четвертичных супесей, суглинков и  глин корректирующие  коэффициенты  m</a:t>
            </a:r>
            <a:br>
              <a:rPr lang="ru-RU" sz="1600" b="1" smtClean="0"/>
            </a:br>
            <a:r>
              <a:rPr lang="ru-RU" sz="1600" b="1" smtClean="0"/>
              <a:t>можно принять по табл. 2.1. При этом значение модуля необходимо определять в интервале давлений    </a:t>
            </a:r>
            <a:r>
              <a:rPr lang="ru-RU" sz="1600" b="1" i="1" smtClean="0"/>
              <a:t>z </a:t>
            </a:r>
            <a:r>
              <a:rPr lang="ru-RU" sz="1600" b="1" smtClean="0"/>
              <a:t>= 100…200кПа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3970338" cy="1857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" name="Содержимое 14" descr="лаб.2. текст.3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344816" cy="266429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628775"/>
            <a:ext cx="2736850" cy="431800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Таблица 2.1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611188" y="4868863"/>
            <a:ext cx="7561262" cy="15843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</a:t>
            </a:r>
            <a:r>
              <a:rPr lang="ru-RU" sz="2100" b="1" dirty="0" smtClean="0"/>
              <a:t> </a:t>
            </a:r>
            <a:r>
              <a:rPr lang="ru-RU" sz="2100" b="1" dirty="0" smtClean="0"/>
              <a:t>Показатели </a:t>
            </a:r>
            <a:r>
              <a:rPr lang="ru-RU" sz="2100" b="1" dirty="0" smtClean="0"/>
              <a:t>деформируемости определяются в соответствии с ГОСТ 5180-84. </a:t>
            </a:r>
            <a:r>
              <a:rPr lang="ru-RU" sz="2100" b="1" dirty="0" smtClean="0"/>
              <a:t>Показатели деформируемости грунта необходимо знать для расчета осадки фундаментов.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 smtClean="0"/>
              <a:t>       </a:t>
            </a:r>
            <a:r>
              <a:rPr lang="ru-RU" sz="2100" b="1" dirty="0" smtClean="0"/>
              <a:t>Изучение </a:t>
            </a:r>
            <a:r>
              <a:rPr lang="ru-RU" sz="2100" b="1" dirty="0" smtClean="0"/>
              <a:t>сжимаемости (деформируемости) грунтов позволяет установить закономерности и количественные показатели, необходимые для  прогноза осадки зданий и сооружений</a:t>
            </a:r>
            <a:r>
              <a:rPr lang="ru-RU" sz="2100" dirty="0" smtClean="0"/>
              <a:t>. </a:t>
            </a:r>
            <a:endParaRPr lang="ru-RU" sz="2100" dirty="0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6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412875"/>
            <a:ext cx="1508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404813"/>
            <a:ext cx="4103687" cy="431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Контрольные вопросы.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341438"/>
            <a:ext cx="7848600" cy="4784725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Что такое компрессионное сжатие? Дать определение компрессии.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Какой конструктивный элемент одометра обеспечивает свободный отток воды при сжатии насыщенного водой образца грунта?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Как производится нагружение образца грунта в одометре и измерение его деформаций?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Для какой цели строится график зависимости осадки штампа от времени?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Какой график показывает компрессионную зависимость (начертите)?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При каком условии зависимость между напряжениями и деформациями можно считать линейной?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Какие характеристики (параметры деформируемости) можно определить по компрессионной кривой?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В каких расчетах используется модуль общей линейной деформации?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1512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 Механике грунтов принято характеризовать  деформируемость грунтов зависимостью между коэффициентом пористости  </a:t>
            </a:r>
            <a:r>
              <a:rPr lang="ru-RU" sz="2000" b="1" i="1" dirty="0" smtClean="0"/>
              <a:t>е </a:t>
            </a:r>
            <a:r>
              <a:rPr lang="ru-RU" sz="2000" dirty="0" smtClean="0"/>
              <a:t> и напряжением </a:t>
            </a:r>
            <a:r>
              <a:rPr lang="en-US" sz="2000" dirty="0" smtClean="0"/>
              <a:t> </a:t>
            </a:r>
            <a:r>
              <a:rPr lang="en-US" sz="2000" b="1" dirty="0" smtClean="0"/>
              <a:t>      </a:t>
            </a:r>
            <a:r>
              <a:rPr lang="en-US" sz="2000" dirty="0" smtClean="0"/>
              <a:t> </a:t>
            </a:r>
            <a:r>
              <a:rPr lang="ru-RU" sz="2000" b="1" dirty="0" smtClean="0"/>
              <a:t>. </a:t>
            </a:r>
            <a:r>
              <a:rPr lang="ru-RU" sz="2000" dirty="0" smtClean="0"/>
              <a:t>Зависимость</a:t>
            </a:r>
            <a:r>
              <a:rPr lang="en-US" sz="2000" dirty="0" smtClean="0"/>
              <a:t>        </a:t>
            </a:r>
            <a:r>
              <a:rPr lang="ru-RU" sz="2000" dirty="0" smtClean="0"/>
              <a:t>   </a:t>
            </a:r>
            <a:r>
              <a:rPr lang="en-US" sz="2000" dirty="0" smtClean="0"/>
              <a:t>           </a:t>
            </a:r>
            <a:r>
              <a:rPr lang="ru-RU" sz="2000" dirty="0" smtClean="0"/>
              <a:t>называется</a:t>
            </a:r>
            <a:r>
              <a:rPr lang="ru-RU" sz="2000" b="1" dirty="0" smtClean="0"/>
              <a:t> компрессионной </a:t>
            </a:r>
            <a:r>
              <a:rPr lang="ru-RU" sz="2000" dirty="0" smtClean="0"/>
              <a:t>и устанавливается экспериментально в специальном  приборе – одометре (компрессионном приборе).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4029075" cy="504825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0" dirty="0" smtClean="0"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9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9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>
                <a:cs typeface="Times New Roman" pitchFamily="18" charset="0"/>
              </a:rPr>
              <a:t/>
            </a:r>
            <a:br>
              <a:rPr lang="ru-RU" sz="6400" dirty="0" smtClean="0">
                <a:cs typeface="Times New Roman" pitchFamily="18" charset="0"/>
              </a:rPr>
            </a:br>
            <a:endParaRPr lang="ru-RU" sz="6400" b="0" dirty="0" smtClean="0"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3800" y="1628775"/>
            <a:ext cx="3889375" cy="2873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0" dirty="0" smtClean="0"/>
          </a:p>
          <a:p>
            <a:pPr algn="just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ru-RU" sz="1600" b="0" dirty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Содержимое 24" descr="лаб.2. комп.кривые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8263" y="2420938"/>
            <a:ext cx="3570287" cy="2376487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104" name="Прямоугольник 11"/>
          <p:cNvSpPr>
            <a:spLocks noChangeArrowheads="1"/>
          </p:cNvSpPr>
          <p:nvPr/>
        </p:nvSpPr>
        <p:spPr bwMode="auto">
          <a:xfrm>
            <a:off x="5364163" y="5373688"/>
            <a:ext cx="3529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>
                <a:latin typeface="Calibri" pitchFamily="34" charset="0"/>
              </a:rPr>
              <a:t>Рис.  2.2</a:t>
            </a:r>
            <a:r>
              <a:rPr lang="ru-RU" sz="1600">
                <a:latin typeface="Calibri" pitchFamily="34" charset="0"/>
              </a:rPr>
              <a:t>.</a:t>
            </a:r>
            <a:r>
              <a:rPr lang="ru-RU" sz="1400">
                <a:latin typeface="Calibri" pitchFamily="34" charset="0"/>
              </a:rPr>
              <a:t> Компрессионные кривые.</a:t>
            </a:r>
          </a:p>
          <a:p>
            <a:pPr algn="just"/>
            <a:r>
              <a:rPr lang="ru-RU" sz="1400" i="1">
                <a:latin typeface="Calibri" pitchFamily="34" charset="0"/>
              </a:rPr>
              <a:t>1- грунта ненарушенной структуры;</a:t>
            </a:r>
          </a:p>
          <a:p>
            <a:pPr algn="just"/>
            <a:r>
              <a:rPr lang="ru-RU" sz="1400" i="1">
                <a:latin typeface="Calibri" pitchFamily="34" charset="0"/>
              </a:rPr>
              <a:t>2- грунта нарушенной структуры</a:t>
            </a:r>
          </a:p>
        </p:txBody>
      </p:sp>
      <p:sp>
        <p:nvSpPr>
          <p:cNvPr id="4105" name="Прямоугольник 16"/>
          <p:cNvSpPr>
            <a:spLocks noChangeArrowheads="1"/>
          </p:cNvSpPr>
          <p:nvPr/>
        </p:nvSpPr>
        <p:spPr bwMode="auto">
          <a:xfrm>
            <a:off x="250825" y="1989138"/>
            <a:ext cx="4321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Форма   компрессионной   кривой </a:t>
            </a:r>
          </a:p>
          <a:p>
            <a:pPr algn="just"/>
            <a:r>
              <a:rPr lang="ru-RU" sz="1600">
                <a:latin typeface="Calibri" pitchFamily="34" charset="0"/>
              </a:rPr>
              <a:t>     определяется наличием или отсутствием </a:t>
            </a:r>
          </a:p>
          <a:p>
            <a:pPr algn="just"/>
            <a:r>
              <a:rPr lang="ru-RU" sz="1600">
                <a:latin typeface="Calibri" pitchFamily="34" charset="0"/>
              </a:rPr>
              <a:t>     структурной   прочности,   обусловленной </a:t>
            </a:r>
          </a:p>
          <a:p>
            <a:pPr algn="just"/>
            <a:r>
              <a:rPr lang="ru-RU" sz="1600">
                <a:latin typeface="Calibri" pitchFamily="34" charset="0"/>
              </a:rPr>
              <a:t>     связями    между   частицами   грунта   и </a:t>
            </a:r>
          </a:p>
          <a:p>
            <a:pPr algn="just"/>
            <a:r>
              <a:rPr lang="ru-RU" sz="1600">
                <a:latin typeface="Calibri" pitchFamily="34" charset="0"/>
              </a:rPr>
              <a:t>     придающие   скелету   грунта   способность </a:t>
            </a:r>
          </a:p>
          <a:p>
            <a:pPr algn="just"/>
            <a:r>
              <a:rPr lang="ru-RU" sz="1600">
                <a:latin typeface="Calibri" pitchFamily="34" charset="0"/>
              </a:rPr>
              <a:t>     выдерживать некоторую нагрузку до начала </a:t>
            </a:r>
          </a:p>
          <a:p>
            <a:pPr algn="just"/>
            <a:r>
              <a:rPr lang="ru-RU" sz="1600">
                <a:latin typeface="Calibri" pitchFamily="34" charset="0"/>
              </a:rPr>
              <a:t>     разрушения его каркаса. </a:t>
            </a:r>
          </a:p>
          <a:p>
            <a:pPr algn="just"/>
            <a:endParaRPr lang="ru-RU" sz="12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 При разрушении природной структуры </a:t>
            </a:r>
            <a:r>
              <a:rPr lang="en-US" sz="1600">
                <a:latin typeface="Calibri" pitchFamily="34" charset="0"/>
              </a:rPr>
              <a:t> </a:t>
            </a:r>
          </a:p>
          <a:p>
            <a:pPr algn="just"/>
            <a:r>
              <a:rPr lang="en-US" sz="1600">
                <a:latin typeface="Calibri" pitchFamily="34" charset="0"/>
              </a:rPr>
              <a:t>     </a:t>
            </a:r>
            <a:r>
              <a:rPr lang="ru-RU" sz="1600">
                <a:latin typeface="Calibri" pitchFamily="34" charset="0"/>
              </a:rPr>
              <a:t>грунта происходит разрушение связей </a:t>
            </a:r>
            <a:r>
              <a:rPr lang="en-US" sz="1600">
                <a:latin typeface="Calibri" pitchFamily="34" charset="0"/>
              </a:rPr>
              <a:t>  </a:t>
            </a:r>
          </a:p>
          <a:p>
            <a:pPr algn="just"/>
            <a:r>
              <a:rPr lang="en-US" sz="1600">
                <a:latin typeface="Calibri" pitchFamily="34" charset="0"/>
              </a:rPr>
              <a:t>     </a:t>
            </a:r>
            <a:r>
              <a:rPr lang="ru-RU" sz="1600">
                <a:latin typeface="Calibri" pitchFamily="34" charset="0"/>
              </a:rPr>
              <a:t>между частицами скелета. </a:t>
            </a:r>
          </a:p>
          <a:p>
            <a:pPr algn="just"/>
            <a:endParaRPr lang="ru-RU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</p:txBody>
      </p:sp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549275"/>
            <a:ext cx="161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908050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Содержимое 15"/>
          <p:cNvSpPr>
            <a:spLocks noGrp="1"/>
          </p:cNvSpPr>
          <p:nvPr>
            <p:ph sz="half" idx="2"/>
          </p:nvPr>
        </p:nvSpPr>
        <p:spPr>
          <a:xfrm>
            <a:off x="250825" y="4797425"/>
            <a:ext cx="4246563" cy="1584325"/>
          </a:xfrm>
        </p:spPr>
        <p:txBody>
          <a:bodyPr/>
          <a:lstStyle/>
          <a:p>
            <a:pPr algn="just" eaLnBrk="1" hangingPunct="1"/>
            <a:r>
              <a:rPr lang="ru-RU" sz="1600" smtClean="0"/>
              <a:t>Даже если начальная плотность грунта нарушенной структуры будет такая же, как грунта ненарушенной структуры, то его уплотнение все равно начнется при самых малых нагрузках и сжимаемость будет значительно больше (кривая 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 Испытание грунтов в одометре (компрессионном приборе)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3887788" cy="25209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Исходные данные для испытания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6400" b="0" dirty="0" smtClean="0"/>
              <a:t> Площадь поперечного сечения образца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0" i="1" dirty="0" smtClean="0"/>
              <a:t>  А= 60 cм2</a:t>
            </a:r>
            <a:endParaRPr lang="ru-RU" sz="6400" b="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0" dirty="0" smtClean="0"/>
              <a:t>- Высота образца </a:t>
            </a:r>
            <a:r>
              <a:rPr lang="ru-RU" sz="6400" b="0" i="1" dirty="0" smtClean="0"/>
              <a:t>h</a:t>
            </a:r>
            <a:r>
              <a:rPr lang="ru-RU" sz="4800" b="0" i="1" dirty="0" smtClean="0"/>
              <a:t>0</a:t>
            </a:r>
            <a:r>
              <a:rPr lang="ru-RU" sz="6400" b="0" i="1" dirty="0" smtClean="0"/>
              <a:t>=25 мм</a:t>
            </a:r>
            <a:endParaRPr lang="ru-RU" sz="6400" b="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6400" b="0" dirty="0" smtClean="0"/>
              <a:t> Начальный коэффициент пористости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0" i="1" dirty="0" smtClean="0"/>
              <a:t>   е</a:t>
            </a:r>
            <a:r>
              <a:rPr lang="ru-RU" sz="4800" b="0" i="1" dirty="0" smtClean="0"/>
              <a:t>0</a:t>
            </a:r>
            <a:r>
              <a:rPr lang="ru-RU" sz="6400" b="0" i="1" dirty="0" smtClean="0"/>
              <a:t>=</a:t>
            </a:r>
            <a:r>
              <a:rPr lang="ru-RU" sz="6400" b="0" i="1" u="sng" dirty="0" smtClean="0"/>
              <a:t> 	</a:t>
            </a:r>
            <a:r>
              <a:rPr lang="ru-RU" sz="5600" b="0" i="1" u="sng" dirty="0" smtClean="0"/>
              <a:t>(задается)</a:t>
            </a:r>
            <a:endParaRPr lang="ru-RU" sz="5600" b="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6400" b="0" dirty="0" smtClean="0"/>
              <a:t> Отношение плеч рычага	1:10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6400" b="0" i="1" dirty="0" smtClean="0"/>
              <a:t> </a:t>
            </a:r>
            <a:r>
              <a:rPr lang="ru-RU" sz="6400" b="0" dirty="0" smtClean="0"/>
              <a:t>Цена деления индикатора часового типа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0" dirty="0" smtClean="0"/>
              <a:t>   ИЧ-10  - 0,01 мм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124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125538"/>
            <a:ext cx="4113213" cy="2735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4365625"/>
            <a:ext cx="4114800" cy="2232025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 smtClean="0">
                <a:cs typeface="Times New Roman" pitchFamily="18" charset="0"/>
              </a:rPr>
              <a:t>Рис. 2.3.  Схема одометра.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1 – образец грунта;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2 – металлическое кольцо;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3 – днище прибора;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4 – перфорированные вкладыши для оттока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       поровой воды;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5 –</a:t>
            </a:r>
            <a:r>
              <a:rPr lang="en-US" sz="5600" dirty="0" smtClean="0">
                <a:cs typeface="Times New Roman" pitchFamily="18" charset="0"/>
              </a:rPr>
              <a:t> </a:t>
            </a:r>
            <a:r>
              <a:rPr lang="ru-RU" sz="5600" dirty="0" smtClean="0">
                <a:cs typeface="Times New Roman" pitchFamily="18" charset="0"/>
              </a:rPr>
              <a:t>штамп для передачи вертикальной нагрузки;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6 – индикаторы часового типа для измерения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       вертикальных перемещений (осадки).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9" descr="лаб.2. схема одометр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6100" y="981075"/>
            <a:ext cx="4468813" cy="3282950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7950" y="3284538"/>
            <a:ext cx="4103688" cy="30241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</a:t>
            </a:r>
            <a:r>
              <a:rPr lang="ru-RU" sz="1700" dirty="0" smtClean="0"/>
              <a:t>Для испытаний грунт помещается в кольцо одометра.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</a:t>
            </a:r>
            <a:r>
              <a:rPr lang="ru-RU" sz="1700" b="1" dirty="0" smtClean="0"/>
              <a:t>Режим компрессионных испытаний</a:t>
            </a:r>
            <a:r>
              <a:rPr lang="ru-RU" sz="1700" i="1" dirty="0" smtClean="0"/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/>
              <a:t>       то есть величина и количество ступеней давления определяется задачами расчетов по конкретному проекту.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/>
              <a:t>        В лабораторной работе приняты следующие ступени давлений: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/>
              <a:t>          </a:t>
            </a:r>
            <a:r>
              <a:rPr lang="ru-RU" sz="1700" b="1" dirty="0" smtClean="0"/>
              <a:t>50, 100, 200 кПа.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/>
              <a:t>        Осадка штампа фиксируется двумя индикаторами часового типа </a:t>
            </a:r>
            <a:r>
              <a:rPr lang="ru-RU" sz="1700" dirty="0" smtClean="0"/>
              <a:t>(правым и левым). Для устранения влияния перекоса на результаты опыта по двум отсчетам берется среднее арифметическое. 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/>
          <p:cNvSpPr>
            <a:spLocks noGrp="1"/>
          </p:cNvSpPr>
          <p:nvPr>
            <p:ph type="title"/>
          </p:nvPr>
        </p:nvSpPr>
        <p:spPr>
          <a:xfrm>
            <a:off x="1792288" y="620713"/>
            <a:ext cx="5486400" cy="504825"/>
          </a:xfrm>
        </p:spPr>
        <p:txBody>
          <a:bodyPr/>
          <a:lstStyle/>
          <a:p>
            <a:pPr algn="ctr" eaLnBrk="1" hangingPunct="1"/>
            <a:r>
              <a:rPr lang="ru-RU" smtClean="0"/>
              <a:t>Оборудование</a:t>
            </a:r>
          </a:p>
        </p:txBody>
      </p:sp>
      <p:sp>
        <p:nvSpPr>
          <p:cNvPr id="8195" name="Текст 8"/>
          <p:cNvSpPr>
            <a:spLocks noGrp="1"/>
          </p:cNvSpPr>
          <p:nvPr>
            <p:ph type="body" sz="half" idx="2"/>
          </p:nvPr>
        </p:nvSpPr>
        <p:spPr>
          <a:xfrm>
            <a:off x="971550" y="5445125"/>
            <a:ext cx="7416800" cy="936625"/>
          </a:xfrm>
        </p:spPr>
        <p:txBody>
          <a:bodyPr/>
          <a:lstStyle/>
          <a:p>
            <a:pPr marL="342900" indent="-342900" eaLnBrk="1" hangingPunct="1"/>
            <a:r>
              <a:rPr lang="ru-RU" sz="1600" smtClean="0"/>
              <a:t>1. Образец грунта ненарушенной структуры.                           2. Детали одометра.</a:t>
            </a:r>
          </a:p>
          <a:p>
            <a:pPr marL="342900" indent="-342900" eaLnBrk="1" hangingPunct="1"/>
            <a:r>
              <a:rPr lang="ru-RU" sz="1600" smtClean="0"/>
              <a:t>3. Индикаторы часового типа с держателями.                          4. Бумажные фильтры.</a:t>
            </a:r>
          </a:p>
          <a:p>
            <a:pPr marL="342900" indent="-342900" eaLnBrk="1" hangingPunct="1"/>
            <a:r>
              <a:rPr lang="ru-RU" sz="1600" smtClean="0"/>
              <a:t>5. Нож для подготовки  образца грунта к испытаниям. </a:t>
            </a:r>
          </a:p>
        </p:txBody>
      </p:sp>
      <p:pic>
        <p:nvPicPr>
          <p:cNvPr id="14" name="Рисунок 13" descr="лаб.2. оборудовани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258888" y="1268413"/>
            <a:ext cx="6913562" cy="4049712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Подготовка образца грунта к испытаниям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18488" cy="5762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В  монолит грунта осторожно задавливается кольцо одометра.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dirty="0"/>
          </a:p>
        </p:txBody>
      </p:sp>
      <p:pic>
        <p:nvPicPr>
          <p:cNvPr id="10" name="Содержимое 9" descr="Лаб 2. фото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2708275"/>
            <a:ext cx="4044950" cy="3313113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Содержимое 10" descr="Лаб 2. фото.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7900" y="2636838"/>
            <a:ext cx="4184650" cy="3384550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2124075" y="2089150"/>
            <a:ext cx="43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1.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6516688" y="1989138"/>
            <a:ext cx="719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2.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Подготовка образца грунта к испытаниям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91513" cy="865187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</a:t>
            </a:r>
            <a:r>
              <a:rPr lang="ru-RU" sz="2000" dirty="0" smtClean="0"/>
              <a:t>После задавливания кольцо с грунтом отделяется от монолита с помощью ножа (прямой частью лезвия срезаются излишки грунта, выступающие из кольца сверху и снизу).</a:t>
            </a:r>
            <a:endParaRPr lang="ru-RU" sz="2000" dirty="0"/>
          </a:p>
        </p:txBody>
      </p:sp>
      <p:pic>
        <p:nvPicPr>
          <p:cNvPr id="10" name="Содержимое 9" descr="Лаб.2.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7900" y="2708275"/>
            <a:ext cx="4068763" cy="3025775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Содержимое 10" descr="лаб.2. 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850" y="2781300"/>
            <a:ext cx="4210050" cy="2973388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2124075" y="2205038"/>
            <a:ext cx="41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3.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6732588" y="2205038"/>
            <a:ext cx="717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4.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Подготовка образца грунта к испытаниям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351838" cy="863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 </a:t>
            </a:r>
            <a:r>
              <a:rPr lang="ru-RU" sz="3200" dirty="0" smtClean="0"/>
              <a:t>Боковая поверхность кольца тщательно очищается от остатков грунта для того, чтобы кольцо с грунтом поместилось в корпус прибора.</a:t>
            </a:r>
            <a:endParaRPr lang="ru-RU" sz="3200" dirty="0"/>
          </a:p>
        </p:txBody>
      </p:sp>
      <p:pic>
        <p:nvPicPr>
          <p:cNvPr id="7" name="Содержимое 6" descr="Лаб 2. фото. 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2852738"/>
            <a:ext cx="4032250" cy="2671762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Содержимое 7" descr="Лаб 2. фото. 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781300"/>
            <a:ext cx="4041775" cy="2725738"/>
          </a:xfr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2268538" y="2276475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5. </a:t>
            </a:r>
          </a:p>
        </p:txBody>
      </p:sp>
      <p:sp>
        <p:nvSpPr>
          <p:cNvPr id="11271" name="Прямоугольник 9"/>
          <p:cNvSpPr>
            <a:spLocks noChangeArrowheads="1"/>
          </p:cNvSpPr>
          <p:nvPr/>
        </p:nvSpPr>
        <p:spPr bwMode="auto">
          <a:xfrm>
            <a:off x="6619875" y="2270125"/>
            <a:ext cx="38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6.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6911975" cy="64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Подготовка одометра к испытаниям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353425" cy="10795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/>
              <a:t>Заправленное грунтом кольцо одометра, помещается в корпус прибора. Предварительно на верхнюю и нижнюю поверхность грунта накладываются  бумажные фильтры.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Содержимое 6" descr="Лаб 2. фото. 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2852738"/>
            <a:ext cx="3960813" cy="3235325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Содержимое 7" descr="Лаб 2. фото. 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2738"/>
            <a:ext cx="4197350" cy="3197225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294" name="Прямоугольник 11"/>
          <p:cNvSpPr>
            <a:spLocks noChangeArrowheads="1"/>
          </p:cNvSpPr>
          <p:nvPr/>
        </p:nvSpPr>
        <p:spPr bwMode="auto">
          <a:xfrm>
            <a:off x="6227763" y="2276475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8.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2295" name="Прямоугольник 13"/>
          <p:cNvSpPr>
            <a:spLocks noChangeArrowheads="1"/>
          </p:cNvSpPr>
          <p:nvPr/>
        </p:nvSpPr>
        <p:spPr bwMode="auto">
          <a:xfrm>
            <a:off x="1979613" y="2276475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7262</TotalTime>
  <Words>1199</Words>
  <Application>Microsoft Office PowerPoint</Application>
  <PresentationFormat>Экран (4:3)</PresentationFormat>
  <Paragraphs>1001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Лабораторная работа № 2</vt:lpstr>
      <vt:lpstr>Компрессией называется одноосное сжатие образца вертикальной нагрузкой при условии отсутствия его бокового расширения. </vt:lpstr>
      <vt:lpstr>В Механике грунтов принято характеризовать  деформируемость грунтов зависимостью между коэффициентом пористости  е  и напряжением         . Зависимость                      называется компрессионной и устанавливается экспериментально в специальном  приборе – одометре (компрессионном приборе).</vt:lpstr>
      <vt:lpstr> Испытание грунтов в одометре (компрессионном приборе)</vt:lpstr>
      <vt:lpstr>Оборудование</vt:lpstr>
      <vt:lpstr>Подготовка образца грунта к испытаниям </vt:lpstr>
      <vt:lpstr>Подготовка образца грунта к испытаниям </vt:lpstr>
      <vt:lpstr>Подготовка образца грунта к испытаниям </vt:lpstr>
      <vt:lpstr>Подготовка одометра к испытаниям </vt:lpstr>
      <vt:lpstr>Подготовка одометра к испытаниям </vt:lpstr>
      <vt:lpstr>Подготовка одометра к испытаниям </vt:lpstr>
      <vt:lpstr>Проведение компрессионных испытаний</vt:lpstr>
      <vt:lpstr>Проведение компрессионных испытаний</vt:lpstr>
      <vt:lpstr>Проведение компрессионных испытаний</vt:lpstr>
      <vt:lpstr>Разборка прибора после испытаний</vt:lpstr>
      <vt:lpstr>Разборка прибора после испытаний</vt:lpstr>
      <vt:lpstr>Обработка результатов испытаний</vt:lpstr>
      <vt:lpstr>  Определение коэффициента пористости,  соответствующего различным ступеням нагружения. </vt:lpstr>
      <vt:lpstr> Построение компрессионной кривой  и определение показателей  деформируемости грунта </vt:lpstr>
      <vt:lpstr>При расчетах осадки полученный компрессионный модуль следует корректировать по испытаниям того же грунта в полевых условиях штампом.  Для четвертичных супесей, суглинков и  глин корректирующие  коэффициенты  m можно принять по табл. 2.1. При этом значение модуля необходимо определять в интервале давлений    z = 100…200кПа</vt:lpstr>
      <vt:lpstr> Контрольные вопросы.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 грунтов</dc:title>
  <dc:creator>Елена</dc:creator>
  <cp:lastModifiedBy>Елена</cp:lastModifiedBy>
  <cp:revision>444</cp:revision>
  <dcterms:created xsi:type="dcterms:W3CDTF">2011-09-28T08:08:14Z</dcterms:created>
  <dcterms:modified xsi:type="dcterms:W3CDTF">2014-07-09T11:03:36Z</dcterms:modified>
</cp:coreProperties>
</file>