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60" r:id="rId4"/>
    <p:sldId id="262" r:id="rId5"/>
    <p:sldId id="258" r:id="rId6"/>
    <p:sldId id="263" r:id="rId7"/>
    <p:sldId id="264" r:id="rId8"/>
    <p:sldId id="265" r:id="rId9"/>
    <p:sldId id="266" r:id="rId10"/>
    <p:sldId id="261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3ED6D-7F21-45A3-A915-20FC56894E28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4121B-EC51-4753-AAEE-2E29A9EC4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565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648453-DA01-43FA-BA50-56B491F5EE1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9753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4121B-EC51-4753-AAEE-2E29A9EC4AA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640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B47DE-88AE-4A64-A35E-CB4CBFF89993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8FCF-4968-4273-8374-8EE7A004A2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29523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/>
              <a:t>МОСКОВСКИЙ ГОСУДАРСТВЕННЫЙ СТРОИТЕЛЬНЫЙ УНИВЕРСИТЕТ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2000" b="1" dirty="0" smtClean="0"/>
              <a:t>Кафедра механики грунтов</a:t>
            </a:r>
            <a:r>
              <a:rPr lang="en-US" sz="2000" b="1" dirty="0" smtClean="0"/>
              <a:t> </a:t>
            </a:r>
            <a:r>
              <a:rPr lang="ru-RU" sz="2000" b="1" dirty="0" smtClean="0"/>
              <a:t>и геотехники</a:t>
            </a:r>
            <a:br>
              <a:rPr lang="ru-RU" sz="2000" b="1" dirty="0" smtClean="0"/>
            </a:br>
            <a:r>
              <a:rPr lang="ru-RU" sz="6600" dirty="0" smtClean="0"/>
              <a:t>Механика грунтов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005064"/>
            <a:ext cx="6336704" cy="1296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25000" lnSpcReduction="20000"/>
          </a:bodyPr>
          <a:lstStyle/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dirty="0" smtClean="0">
                <a:solidFill>
                  <a:schemeClr val="tx2">
                    <a:lumMod val="75000"/>
                  </a:schemeClr>
                </a:solidFill>
              </a:rPr>
              <a:t>Состав курса </a:t>
            </a: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dirty="0" smtClean="0">
                <a:solidFill>
                  <a:schemeClr val="tx2">
                    <a:lumMod val="75000"/>
                  </a:schemeClr>
                </a:solidFill>
              </a:rPr>
              <a:t>и последовательность его изучения</a:t>
            </a: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11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5949280"/>
            <a:ext cx="324036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/>
              <a:t>  Преподаватель  Гусева Е.С.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Образец</a:t>
            </a:r>
            <a:r>
              <a:rPr lang="ru-RU" sz="3600" dirty="0" smtClean="0"/>
              <a:t> </a:t>
            </a:r>
            <a:r>
              <a:rPr lang="ru-RU" sz="3600" b="1" dirty="0" smtClean="0"/>
              <a:t>титульного</a:t>
            </a:r>
            <a:r>
              <a:rPr lang="ru-RU" sz="3600" dirty="0" smtClean="0"/>
              <a:t> </a:t>
            </a:r>
            <a:r>
              <a:rPr lang="ru-RU" sz="3600" b="1" dirty="0" smtClean="0"/>
              <a:t>листа для Реферата</a:t>
            </a:r>
            <a:endParaRPr lang="ru-RU" sz="3600" b="1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412776"/>
            <a:ext cx="3736437" cy="513012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/>
              <a:t>Зачет по курсу </a:t>
            </a:r>
            <a:r>
              <a:rPr lang="ru-RU" sz="3600" b="1" dirty="0" smtClean="0"/>
              <a:t>«Механика грунтов»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628800"/>
            <a:ext cx="7859216" cy="44973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600" dirty="0" smtClean="0"/>
              <a:t>Зачет выставляется </a:t>
            </a:r>
            <a:r>
              <a:rPr lang="ru-RU" sz="3600" dirty="0" smtClean="0"/>
              <a:t>после:</a:t>
            </a:r>
          </a:p>
          <a:p>
            <a:r>
              <a:rPr lang="ru-RU" sz="3600" dirty="0" smtClean="0"/>
              <a:t>выполнения </a:t>
            </a:r>
            <a:r>
              <a:rPr lang="ru-RU" sz="3600" dirty="0"/>
              <a:t>всех </a:t>
            </a:r>
            <a:r>
              <a:rPr lang="ru-RU" sz="3600" dirty="0" smtClean="0"/>
              <a:t> </a:t>
            </a:r>
            <a:r>
              <a:rPr lang="ru-RU" sz="3600" dirty="0" smtClean="0"/>
              <a:t>лабораторных работ;</a:t>
            </a:r>
          </a:p>
          <a:p>
            <a:r>
              <a:rPr lang="ru-RU" sz="3600" dirty="0" smtClean="0"/>
              <a:t>получения </a:t>
            </a:r>
            <a:r>
              <a:rPr lang="ru-RU" sz="3600" dirty="0" smtClean="0"/>
              <a:t>положительных </a:t>
            </a:r>
            <a:r>
              <a:rPr lang="ru-RU" sz="3600" dirty="0"/>
              <a:t>оценок по Контрольному </a:t>
            </a:r>
            <a:r>
              <a:rPr lang="ru-RU" sz="3600" dirty="0" smtClean="0"/>
              <a:t>тестированию;</a:t>
            </a:r>
          </a:p>
          <a:p>
            <a:r>
              <a:rPr lang="ru-RU" sz="3600" dirty="0" smtClean="0"/>
              <a:t>выполнения расчетно-графической работы</a:t>
            </a:r>
          </a:p>
          <a:p>
            <a:r>
              <a:rPr lang="ru-RU" sz="3600" dirty="0" smtClean="0"/>
              <a:t>ответа на вопросы </a:t>
            </a:r>
            <a:r>
              <a:rPr lang="ru-RU" sz="3600" dirty="0" smtClean="0"/>
              <a:t>Зачетного задания или написания Реферата.</a:t>
            </a:r>
            <a:endParaRPr lang="ru-RU" sz="36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Состав курса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1. Курс из Лекций </a:t>
            </a:r>
          </a:p>
          <a:p>
            <a:pPr>
              <a:buNone/>
            </a:pPr>
            <a:r>
              <a:rPr lang="ru-RU" b="1" dirty="0" smtClean="0"/>
              <a:t>2. Лабораторные работы.</a:t>
            </a:r>
          </a:p>
          <a:p>
            <a:r>
              <a:rPr lang="ru-RU" b="1" dirty="0"/>
              <a:t>Лабораторная работа № 1.</a:t>
            </a:r>
            <a:r>
              <a:rPr lang="ru-RU" dirty="0"/>
              <a:t> «Определение физических характеристик грунтов, их классификационных </a:t>
            </a:r>
            <a:r>
              <a:rPr lang="ru-RU" dirty="0" smtClean="0"/>
              <a:t>показателей, </a:t>
            </a:r>
            <a:r>
              <a:rPr lang="ru-RU" dirty="0"/>
              <a:t>расчетного сопротивления </a:t>
            </a:r>
            <a:r>
              <a:rPr lang="en-US" dirty="0"/>
              <a:t>R</a:t>
            </a:r>
            <a:r>
              <a:rPr lang="ru-RU" baseline="-25000" dirty="0"/>
              <a:t>0</a:t>
            </a:r>
            <a:r>
              <a:rPr lang="ru-RU" dirty="0"/>
              <a:t>».</a:t>
            </a:r>
            <a:r>
              <a:rPr lang="ru-RU" baseline="-25000" dirty="0"/>
              <a:t> </a:t>
            </a:r>
            <a:endParaRPr lang="ru-RU" dirty="0"/>
          </a:p>
          <a:p>
            <a:r>
              <a:rPr lang="ru-RU" b="1" dirty="0"/>
              <a:t>Лабораторная работа № 2.</a:t>
            </a:r>
            <a:r>
              <a:rPr lang="ru-RU" dirty="0"/>
              <a:t> «Определение показателей деформируемости грунта методом компрессии в одометре».</a:t>
            </a:r>
          </a:p>
          <a:p>
            <a:r>
              <a:rPr lang="ru-RU" b="1" dirty="0"/>
              <a:t>Лабораторная работа № 3.</a:t>
            </a:r>
            <a:r>
              <a:rPr lang="ru-RU" dirty="0"/>
              <a:t> «Определение показателей деформируемости грунта при испытании в приборе трехосного сжатия (стабилометре)».</a:t>
            </a:r>
          </a:p>
          <a:p>
            <a:r>
              <a:rPr lang="ru-RU" b="1" dirty="0"/>
              <a:t>Лабораторная работа № 4. </a:t>
            </a:r>
            <a:r>
              <a:rPr lang="ru-RU" dirty="0"/>
              <a:t>«Определение показателей прочности грунта методом раздавливания образца в приборе трехосного сжатия (стабилометре)».</a:t>
            </a:r>
          </a:p>
          <a:p>
            <a:r>
              <a:rPr lang="ru-RU" b="1" dirty="0"/>
              <a:t>Лабораторная работа № 5</a:t>
            </a:r>
            <a:r>
              <a:rPr lang="ru-RU" dirty="0"/>
              <a:t>. «Определение показателей прочности грунта в приборе одноплоскостного среза».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Для получения итоговой оценки по курсу нужно: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Выполнить 5 лабораторных </a:t>
            </a:r>
            <a:r>
              <a:rPr lang="ru-RU" dirty="0" smtClean="0"/>
              <a:t>работ их </a:t>
            </a:r>
            <a:r>
              <a:rPr lang="ru-RU" dirty="0" smtClean="0"/>
              <a:t>результаты </a:t>
            </a:r>
            <a:r>
              <a:rPr lang="ru-RU" dirty="0" smtClean="0"/>
              <a:t>внести в </a:t>
            </a:r>
            <a:r>
              <a:rPr lang="ru-RU" dirty="0" smtClean="0"/>
              <a:t>итоговую  таблицу </a:t>
            </a:r>
            <a:r>
              <a:rPr lang="ru-RU" dirty="0" smtClean="0"/>
              <a:t> и </a:t>
            </a:r>
            <a:r>
              <a:rPr lang="ru-RU" dirty="0"/>
              <a:t>отправить  ее на </a:t>
            </a:r>
            <a:r>
              <a:rPr lang="ru-RU" dirty="0" smtClean="0"/>
              <a:t>проверку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Пройти контрольное </a:t>
            </a:r>
            <a:r>
              <a:rPr lang="ru-RU" dirty="0" smtClean="0"/>
              <a:t>тестирование.</a:t>
            </a:r>
            <a:endParaRPr lang="ru-RU" dirty="0" smtClean="0"/>
          </a:p>
          <a:p>
            <a:r>
              <a:rPr lang="ru-RU" dirty="0" smtClean="0"/>
              <a:t>Выполнить Расчетно-графическую работу.</a:t>
            </a:r>
          </a:p>
          <a:p>
            <a:r>
              <a:rPr lang="ru-RU" dirty="0" smtClean="0"/>
              <a:t>Выполнить </a:t>
            </a:r>
            <a:r>
              <a:rPr lang="ru-RU" dirty="0" smtClean="0"/>
              <a:t>Зачетное задание, состоящее из двух теоретических </a:t>
            </a:r>
            <a:r>
              <a:rPr lang="ru-RU" dirty="0" smtClean="0"/>
              <a:t>вопросов или написать Реферат.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96944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Итоговая таблица по Лабораторным работам</a:t>
            </a:r>
            <a:endParaRPr lang="ru-RU" sz="3200" b="1" dirty="0"/>
          </a:p>
        </p:txBody>
      </p:sp>
      <p:pic>
        <p:nvPicPr>
          <p:cNvPr id="7" name="Рисунок 6" descr="Итоговая по лаба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8688643" cy="52272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Требования к Зачетному заданию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471338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Титульный лист обязателен.</a:t>
            </a:r>
          </a:p>
          <a:p>
            <a:r>
              <a:rPr lang="ru-RU" dirty="0"/>
              <a:t>Отвечать на </a:t>
            </a:r>
            <a:r>
              <a:rPr lang="ru-RU" dirty="0" smtClean="0"/>
              <a:t>вопросы </a:t>
            </a:r>
            <a:r>
              <a:rPr lang="ru-RU" dirty="0" smtClean="0"/>
              <a:t>подробно (копирование </a:t>
            </a:r>
            <a:r>
              <a:rPr lang="ru-RU" dirty="0" smtClean="0"/>
              <a:t>лекций не приветствуется)</a:t>
            </a:r>
          </a:p>
          <a:p>
            <a:r>
              <a:rPr lang="ru-RU" dirty="0" smtClean="0"/>
              <a:t>Можно </a:t>
            </a:r>
            <a:r>
              <a:rPr lang="ru-RU" dirty="0"/>
              <a:t>пользоваться дополнительной </a:t>
            </a:r>
            <a:r>
              <a:rPr lang="ru-RU" dirty="0" smtClean="0"/>
              <a:t>информацией, при </a:t>
            </a:r>
            <a:r>
              <a:rPr lang="ru-RU" dirty="0"/>
              <a:t>этом обязательно давать ссылки на </a:t>
            </a:r>
            <a:r>
              <a:rPr lang="ru-RU" dirty="0" smtClean="0"/>
              <a:t>ее источники.</a:t>
            </a:r>
          </a:p>
          <a:p>
            <a:r>
              <a:rPr lang="ru-RU" dirty="0" smtClean="0"/>
              <a:t>Сопровождать ответ формулами, схемами.</a:t>
            </a:r>
          </a:p>
          <a:p>
            <a:r>
              <a:rPr lang="ru-RU" dirty="0" smtClean="0"/>
              <a:t>Шрифт № 14 </a:t>
            </a:r>
            <a:r>
              <a:rPr lang="la-Latn" dirty="0" smtClean="0"/>
              <a:t>Times New </a:t>
            </a:r>
            <a:r>
              <a:rPr lang="la-Latn" dirty="0" smtClean="0"/>
              <a:t>Roman</a:t>
            </a:r>
            <a:r>
              <a:rPr lang="ru-RU" dirty="0"/>
              <a:t> интервал 1,5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Образец</a:t>
            </a:r>
            <a:r>
              <a:rPr lang="ru-RU" sz="3600" dirty="0" smtClean="0"/>
              <a:t> </a:t>
            </a:r>
            <a:r>
              <a:rPr lang="ru-RU" sz="3600" b="1" dirty="0" smtClean="0"/>
              <a:t>титульного</a:t>
            </a:r>
            <a:r>
              <a:rPr lang="ru-RU" sz="3600" dirty="0" smtClean="0"/>
              <a:t> </a:t>
            </a:r>
            <a:r>
              <a:rPr lang="ru-RU" sz="3600" b="1" dirty="0" smtClean="0"/>
              <a:t>листа для Зачетного задания</a:t>
            </a:r>
            <a:endParaRPr lang="ru-RU" sz="3600" b="1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795" y="1600200"/>
            <a:ext cx="3736437" cy="5130121"/>
          </a:xfrm>
        </p:spPr>
      </p:pic>
    </p:spTree>
    <p:extLst>
      <p:ext uri="{BB962C8B-B14F-4D97-AF65-F5344CB8AC3E}">
        <p14:creationId xmlns:p14="http://schemas.microsoft.com/office/powerpoint/2010/main" val="43325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Требования к </a:t>
            </a:r>
            <a:r>
              <a:rPr lang="ru-RU" sz="3600" b="1" dirty="0" smtClean="0"/>
              <a:t>Реферату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Титульный лист обязателен.</a:t>
            </a:r>
          </a:p>
          <a:p>
            <a:r>
              <a:rPr lang="ru-RU" dirty="0" smtClean="0"/>
              <a:t>Текст </a:t>
            </a:r>
            <a:r>
              <a:rPr lang="ru-RU" dirty="0"/>
              <a:t>должен легко </a:t>
            </a:r>
            <a:r>
              <a:rPr lang="ru-RU" dirty="0" smtClean="0"/>
              <a:t>читаться и  сопровождаться   </a:t>
            </a:r>
            <a:r>
              <a:rPr lang="ru-RU" dirty="0"/>
              <a:t>формулами, </a:t>
            </a:r>
            <a:r>
              <a:rPr lang="ru-RU" dirty="0" smtClean="0"/>
              <a:t>схемами, графиками, где </a:t>
            </a:r>
            <a:r>
              <a:rPr lang="ru-RU" dirty="0"/>
              <a:t>это </a:t>
            </a:r>
            <a:r>
              <a:rPr lang="ru-RU" dirty="0" smtClean="0"/>
              <a:t>нужно.</a:t>
            </a:r>
            <a:endParaRPr lang="ru-RU" dirty="0"/>
          </a:p>
          <a:p>
            <a:r>
              <a:rPr lang="ru-RU" dirty="0"/>
              <a:t>Текст должен быть выдержан, в научно-публицистическом стиле. В работе нельзя использовать обороты простонародной речи, сленг и прочее.</a:t>
            </a:r>
          </a:p>
          <a:p>
            <a:pPr lvl="0"/>
            <a:r>
              <a:rPr lang="ru-RU" dirty="0" smtClean="0"/>
              <a:t>Необходимо </a:t>
            </a:r>
            <a:r>
              <a:rPr lang="ru-RU" dirty="0"/>
              <a:t>пояснять научные термины. Для слов, которые написаны на иностранном языке, дать обязательный перевод на </a:t>
            </a:r>
            <a:r>
              <a:rPr lang="ru-RU" dirty="0" smtClean="0"/>
              <a:t>русский </a:t>
            </a:r>
            <a:r>
              <a:rPr lang="ru-RU" dirty="0"/>
              <a:t>язык.</a:t>
            </a:r>
          </a:p>
          <a:p>
            <a:r>
              <a:rPr lang="ru-RU" dirty="0" smtClean="0"/>
              <a:t>Шрифт </a:t>
            </a:r>
            <a:r>
              <a:rPr lang="ru-RU" dirty="0" smtClean="0"/>
              <a:t>№ 14 </a:t>
            </a:r>
            <a:r>
              <a:rPr lang="la-Latn" dirty="0" smtClean="0"/>
              <a:t>Times New </a:t>
            </a:r>
            <a:r>
              <a:rPr lang="la-Latn" dirty="0" smtClean="0"/>
              <a:t>Roman</a:t>
            </a:r>
            <a:r>
              <a:rPr lang="ru-RU" dirty="0" smtClean="0"/>
              <a:t>, интервал 1,5.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27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Последовательность </a:t>
            </a:r>
            <a:r>
              <a:rPr lang="ru-RU" sz="3600" b="1" dirty="0"/>
              <a:t>работы над рефератом:</a:t>
            </a:r>
            <a:r>
              <a:rPr lang="ru-RU" sz="3200" dirty="0"/>
              <a:t/>
            </a:r>
            <a:br>
              <a:rPr lang="ru-RU" sz="3200" dirty="0"/>
            </a:b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Подбор </a:t>
            </a:r>
            <a:r>
              <a:rPr lang="ru-RU" dirty="0"/>
              <a:t>литературы.</a:t>
            </a:r>
            <a:endParaRPr lang="ru-RU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Изучение </a:t>
            </a:r>
            <a:r>
              <a:rPr lang="ru-RU" dirty="0" smtClean="0"/>
              <a:t>подобранной </a:t>
            </a:r>
            <a:r>
              <a:rPr lang="ru-RU" dirty="0"/>
              <a:t>литературы.</a:t>
            </a:r>
            <a:endParaRPr lang="ru-RU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Составление плана. </a:t>
            </a:r>
            <a:endParaRPr lang="ru-RU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Написание: представить тему реферата в виде нескольких или одного вопросов и дать на них развернутые ответы.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3218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smtClean="0"/>
              <a:t>Примерный </a:t>
            </a:r>
            <a:r>
              <a:rPr lang="ru-RU" sz="4000" b="1" dirty="0"/>
              <a:t>план написания </a:t>
            </a:r>
            <a:r>
              <a:rPr lang="ru-RU" sz="4000" b="1" dirty="0" smtClean="0"/>
              <a:t>реферата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Содержание </a:t>
            </a:r>
            <a:r>
              <a:rPr lang="ru-RU" dirty="0"/>
              <a:t>или план</a:t>
            </a:r>
            <a:endParaRPr lang="ru-RU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Введение</a:t>
            </a:r>
            <a:endParaRPr lang="ru-RU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b="1" dirty="0"/>
              <a:t>Основная часть. </a:t>
            </a:r>
            <a:r>
              <a:rPr lang="ru-RU" dirty="0"/>
              <a:t>Она должна строиться последовательно, от общего к частному и состоять из следующих друг за другом </a:t>
            </a:r>
            <a:r>
              <a:rPr lang="ru-RU" dirty="0" smtClean="0"/>
              <a:t>глав, где </a:t>
            </a:r>
            <a:r>
              <a:rPr lang="ru-RU" dirty="0"/>
              <a:t>в логической последовательности излагается материал по теме реферата</a:t>
            </a:r>
            <a:r>
              <a:rPr lang="ru-RU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 Выводы </a:t>
            </a:r>
            <a:r>
              <a:rPr lang="ru-RU" dirty="0"/>
              <a:t>или заключение</a:t>
            </a:r>
            <a:endParaRPr lang="ru-RU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Список использованной литературы</a:t>
            </a:r>
            <a:r>
              <a:rPr lang="ru-RU" dirty="0" smtClean="0"/>
              <a:t>.</a:t>
            </a:r>
            <a:endParaRPr lang="ru-RU" sz="20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3625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412</Words>
  <Application>Microsoft Office PowerPoint</Application>
  <PresentationFormat>Экран (4:3)</PresentationFormat>
  <Paragraphs>54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МОСКОВСКИЙ ГОСУДАРСТВЕННЫЙ СТРОИТЕЛЬНЫЙ УНИВЕРСИТЕТ Кафедра механики грунтов и геотехники Механика грунтов</vt:lpstr>
      <vt:lpstr>Состав курса</vt:lpstr>
      <vt:lpstr>Для получения итоговой оценки по курсу нужно:</vt:lpstr>
      <vt:lpstr>Итоговая таблица по Лабораторным работам</vt:lpstr>
      <vt:lpstr>Требования к Зачетному заданию</vt:lpstr>
      <vt:lpstr>Образец титульного листа для Зачетного задания</vt:lpstr>
      <vt:lpstr>Требования к Реферату</vt:lpstr>
      <vt:lpstr> Последовательность работы над рефератом: </vt:lpstr>
      <vt:lpstr>Примерный план написания реферата</vt:lpstr>
      <vt:lpstr>Образец титульного листа для Реферата</vt:lpstr>
      <vt:lpstr>Зачет по курсу «Механика грунтов»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ГОСУДАРСТВЕННЫЙ СТРОИТЕЛЬНЫЙ УНИВЕРСИТЕТ Кафедра механики грунтов и геотехники Механика грунтов</dc:title>
  <dc:creator>Елена</dc:creator>
  <cp:lastModifiedBy>Елена</cp:lastModifiedBy>
  <cp:revision>8</cp:revision>
  <dcterms:created xsi:type="dcterms:W3CDTF">2014-06-25T15:59:10Z</dcterms:created>
  <dcterms:modified xsi:type="dcterms:W3CDTF">2016-03-20T11:00:09Z</dcterms:modified>
</cp:coreProperties>
</file>