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59" r:id="rId3"/>
    <p:sldId id="262" r:id="rId4"/>
    <p:sldId id="263" r:id="rId5"/>
    <p:sldId id="264" r:id="rId6"/>
    <p:sldId id="265" r:id="rId7"/>
    <p:sldId id="268" r:id="rId8"/>
    <p:sldId id="266" r:id="rId9"/>
    <p:sldId id="267" r:id="rId10"/>
    <p:sldId id="269" r:id="rId11"/>
    <p:sldId id="271" r:id="rId12"/>
    <p:sldId id="272" r:id="rId13"/>
    <p:sldId id="273" r:id="rId14"/>
    <p:sldId id="270" r:id="rId15"/>
    <p:sldId id="275" r:id="rId16"/>
    <p:sldId id="274" r:id="rId17"/>
    <p:sldId id="276" r:id="rId18"/>
    <p:sldId id="277" r:id="rId19"/>
    <p:sldId id="278" r:id="rId20"/>
    <p:sldId id="279" r:id="rId21"/>
    <p:sldId id="280" r:id="rId22"/>
    <p:sldId id="281" r:id="rId23"/>
    <p:sldId id="282" r:id="rId2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4660"/>
  </p:normalViewPr>
  <p:slideViewPr>
    <p:cSldViewPr>
      <p:cViewPr varScale="1">
        <p:scale>
          <a:sx n="95" d="100"/>
          <a:sy n="95" d="100"/>
        </p:scale>
        <p:origin x="-90" y="-19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4010A9B3-FB4B-40E1-A29B-2A9C431F7909}" type="datetimeFigureOut">
              <a:rPr lang="ru-RU" smtClean="0"/>
              <a:pPr/>
              <a:t>28.11.2017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0FD2D68-BFE5-43F7-BEA6-4C2EF94034CF}" type="slidenum">
              <a:rPr lang="ru-RU" smtClean="0"/>
              <a:pPr/>
              <a:t>‹#›</a:t>
            </a:fld>
            <a:endParaRPr lang="ru-RU"/>
          </a:p>
        </p:txBody>
      </p:sp>
    </p:spTree>
    <p:extLst>
      <p:ext uri="{BB962C8B-B14F-4D97-AF65-F5344CB8AC3E}">
        <p14:creationId xmlns:p14="http://schemas.microsoft.com/office/powerpoint/2010/main" val="10051184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010A9B3-FB4B-40E1-A29B-2A9C431F7909}" type="datetimeFigureOut">
              <a:rPr lang="ru-RU" smtClean="0"/>
              <a:pPr/>
              <a:t>28.11.2017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0FD2D68-BFE5-43F7-BEA6-4C2EF94034CF}" type="slidenum">
              <a:rPr lang="ru-RU" smtClean="0"/>
              <a:pPr/>
              <a:t>‹#›</a:t>
            </a:fld>
            <a:endParaRPr lang="ru-RU"/>
          </a:p>
        </p:txBody>
      </p:sp>
    </p:spTree>
    <p:extLst>
      <p:ext uri="{BB962C8B-B14F-4D97-AF65-F5344CB8AC3E}">
        <p14:creationId xmlns:p14="http://schemas.microsoft.com/office/powerpoint/2010/main" val="21722043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010A9B3-FB4B-40E1-A29B-2A9C431F7909}" type="datetimeFigureOut">
              <a:rPr lang="ru-RU" smtClean="0"/>
              <a:pPr/>
              <a:t>28.11.2017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0FD2D68-BFE5-43F7-BEA6-4C2EF94034CF}" type="slidenum">
              <a:rPr lang="ru-RU" smtClean="0"/>
              <a:pPr/>
              <a:t>‹#›</a:t>
            </a:fld>
            <a:endParaRPr lang="ru-RU"/>
          </a:p>
        </p:txBody>
      </p:sp>
    </p:spTree>
    <p:extLst>
      <p:ext uri="{BB962C8B-B14F-4D97-AF65-F5344CB8AC3E}">
        <p14:creationId xmlns:p14="http://schemas.microsoft.com/office/powerpoint/2010/main" val="41217349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010A9B3-FB4B-40E1-A29B-2A9C431F7909}" type="datetimeFigureOut">
              <a:rPr lang="ru-RU" smtClean="0"/>
              <a:pPr/>
              <a:t>28.11.2017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0FD2D68-BFE5-43F7-BEA6-4C2EF94034CF}" type="slidenum">
              <a:rPr lang="ru-RU" smtClean="0"/>
              <a:pPr/>
              <a:t>‹#›</a:t>
            </a:fld>
            <a:endParaRPr lang="ru-RU"/>
          </a:p>
        </p:txBody>
      </p:sp>
    </p:spTree>
    <p:extLst>
      <p:ext uri="{BB962C8B-B14F-4D97-AF65-F5344CB8AC3E}">
        <p14:creationId xmlns:p14="http://schemas.microsoft.com/office/powerpoint/2010/main" val="36545711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4010A9B3-FB4B-40E1-A29B-2A9C431F7909}" type="datetimeFigureOut">
              <a:rPr lang="ru-RU" smtClean="0"/>
              <a:pPr/>
              <a:t>28.11.2017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0FD2D68-BFE5-43F7-BEA6-4C2EF94034CF}" type="slidenum">
              <a:rPr lang="ru-RU" smtClean="0"/>
              <a:pPr/>
              <a:t>‹#›</a:t>
            </a:fld>
            <a:endParaRPr lang="ru-RU"/>
          </a:p>
        </p:txBody>
      </p:sp>
    </p:spTree>
    <p:extLst>
      <p:ext uri="{BB962C8B-B14F-4D97-AF65-F5344CB8AC3E}">
        <p14:creationId xmlns:p14="http://schemas.microsoft.com/office/powerpoint/2010/main" val="20955603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4010A9B3-FB4B-40E1-A29B-2A9C431F7909}" type="datetimeFigureOut">
              <a:rPr lang="ru-RU" smtClean="0"/>
              <a:pPr/>
              <a:t>28.11.2017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0FD2D68-BFE5-43F7-BEA6-4C2EF94034CF}" type="slidenum">
              <a:rPr lang="ru-RU" smtClean="0"/>
              <a:pPr/>
              <a:t>‹#›</a:t>
            </a:fld>
            <a:endParaRPr lang="ru-RU"/>
          </a:p>
        </p:txBody>
      </p:sp>
    </p:spTree>
    <p:extLst>
      <p:ext uri="{BB962C8B-B14F-4D97-AF65-F5344CB8AC3E}">
        <p14:creationId xmlns:p14="http://schemas.microsoft.com/office/powerpoint/2010/main" val="12701902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4010A9B3-FB4B-40E1-A29B-2A9C431F7909}" type="datetimeFigureOut">
              <a:rPr lang="ru-RU" smtClean="0"/>
              <a:pPr/>
              <a:t>28.11.2017</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90FD2D68-BFE5-43F7-BEA6-4C2EF94034CF}" type="slidenum">
              <a:rPr lang="ru-RU" smtClean="0"/>
              <a:pPr/>
              <a:t>‹#›</a:t>
            </a:fld>
            <a:endParaRPr lang="ru-RU"/>
          </a:p>
        </p:txBody>
      </p:sp>
    </p:spTree>
    <p:extLst>
      <p:ext uri="{BB962C8B-B14F-4D97-AF65-F5344CB8AC3E}">
        <p14:creationId xmlns:p14="http://schemas.microsoft.com/office/powerpoint/2010/main" val="38594133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4010A9B3-FB4B-40E1-A29B-2A9C431F7909}" type="datetimeFigureOut">
              <a:rPr lang="ru-RU" smtClean="0"/>
              <a:pPr/>
              <a:t>28.11.2017</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90FD2D68-BFE5-43F7-BEA6-4C2EF94034CF}" type="slidenum">
              <a:rPr lang="ru-RU" smtClean="0"/>
              <a:pPr/>
              <a:t>‹#›</a:t>
            </a:fld>
            <a:endParaRPr lang="ru-RU"/>
          </a:p>
        </p:txBody>
      </p:sp>
    </p:spTree>
    <p:extLst>
      <p:ext uri="{BB962C8B-B14F-4D97-AF65-F5344CB8AC3E}">
        <p14:creationId xmlns:p14="http://schemas.microsoft.com/office/powerpoint/2010/main" val="29747116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4010A9B3-FB4B-40E1-A29B-2A9C431F7909}" type="datetimeFigureOut">
              <a:rPr lang="ru-RU" smtClean="0"/>
              <a:pPr/>
              <a:t>28.11.2017</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90FD2D68-BFE5-43F7-BEA6-4C2EF94034CF}" type="slidenum">
              <a:rPr lang="ru-RU" smtClean="0"/>
              <a:pPr/>
              <a:t>‹#›</a:t>
            </a:fld>
            <a:endParaRPr lang="ru-RU"/>
          </a:p>
        </p:txBody>
      </p:sp>
    </p:spTree>
    <p:extLst>
      <p:ext uri="{BB962C8B-B14F-4D97-AF65-F5344CB8AC3E}">
        <p14:creationId xmlns:p14="http://schemas.microsoft.com/office/powerpoint/2010/main" val="14878870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4010A9B3-FB4B-40E1-A29B-2A9C431F7909}" type="datetimeFigureOut">
              <a:rPr lang="ru-RU" smtClean="0"/>
              <a:pPr/>
              <a:t>28.11.2017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0FD2D68-BFE5-43F7-BEA6-4C2EF94034CF}" type="slidenum">
              <a:rPr lang="ru-RU" smtClean="0"/>
              <a:pPr/>
              <a:t>‹#›</a:t>
            </a:fld>
            <a:endParaRPr lang="ru-RU"/>
          </a:p>
        </p:txBody>
      </p:sp>
    </p:spTree>
    <p:extLst>
      <p:ext uri="{BB962C8B-B14F-4D97-AF65-F5344CB8AC3E}">
        <p14:creationId xmlns:p14="http://schemas.microsoft.com/office/powerpoint/2010/main" val="18490978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4010A9B3-FB4B-40E1-A29B-2A9C431F7909}" type="datetimeFigureOut">
              <a:rPr lang="ru-RU" smtClean="0"/>
              <a:pPr/>
              <a:t>28.11.2017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0FD2D68-BFE5-43F7-BEA6-4C2EF94034CF}" type="slidenum">
              <a:rPr lang="ru-RU" smtClean="0"/>
              <a:pPr/>
              <a:t>‹#›</a:t>
            </a:fld>
            <a:endParaRPr lang="ru-RU"/>
          </a:p>
        </p:txBody>
      </p:sp>
    </p:spTree>
    <p:extLst>
      <p:ext uri="{BB962C8B-B14F-4D97-AF65-F5344CB8AC3E}">
        <p14:creationId xmlns:p14="http://schemas.microsoft.com/office/powerpoint/2010/main" val="42539060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10A9B3-FB4B-40E1-A29B-2A9C431F7909}" type="datetimeFigureOut">
              <a:rPr lang="ru-RU" smtClean="0"/>
              <a:pPr/>
              <a:t>28.11.2017</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FD2D68-BFE5-43F7-BEA6-4C2EF94034CF}" type="slidenum">
              <a:rPr lang="ru-RU" smtClean="0"/>
              <a:pPr/>
              <a:t>‹#›</a:t>
            </a:fld>
            <a:endParaRPr lang="ru-RU"/>
          </a:p>
        </p:txBody>
      </p:sp>
    </p:spTree>
    <p:extLst>
      <p:ext uri="{BB962C8B-B14F-4D97-AF65-F5344CB8AC3E}">
        <p14:creationId xmlns:p14="http://schemas.microsoft.com/office/powerpoint/2010/main" val="13950081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2276872"/>
            <a:ext cx="8712968" cy="1138773"/>
          </a:xfrm>
          <a:prstGeom prst="rect">
            <a:avLst/>
          </a:prstGeom>
        </p:spPr>
        <p:txBody>
          <a:bodyPr wrap="square">
            <a:spAutoFit/>
          </a:bodyPr>
          <a:lstStyle/>
          <a:p>
            <a:pPr algn="ctr">
              <a:defRPr/>
            </a:pPr>
            <a:r>
              <a:rPr lang="ru-RU" sz="4400" b="1" dirty="0">
                <a:latin typeface="Arial Black" pitchFamily="34" charset="0"/>
              </a:rPr>
              <a:t> </a:t>
            </a:r>
            <a:r>
              <a:rPr lang="ru-RU" sz="2400" b="1" dirty="0">
                <a:latin typeface="Arial Black" pitchFamily="34" charset="0"/>
              </a:rPr>
              <a:t>Управление рисками при выполнении подрядных работ строительной </a:t>
            </a:r>
            <a:r>
              <a:rPr lang="ru-RU" sz="2400" b="1" dirty="0" smtClean="0">
                <a:latin typeface="Arial Black" pitchFamily="34" charset="0"/>
              </a:rPr>
              <a:t>организацией</a:t>
            </a:r>
            <a:endParaRPr lang="ru-RU" sz="2400" dirty="0">
              <a:latin typeface="Arial Black" pitchFamily="34" charset="0"/>
            </a:endParaRPr>
          </a:p>
        </p:txBody>
      </p:sp>
    </p:spTree>
    <p:extLst>
      <p:ext uri="{BB962C8B-B14F-4D97-AF65-F5344CB8AC3E}">
        <p14:creationId xmlns:p14="http://schemas.microsoft.com/office/powerpoint/2010/main" val="2034971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274638"/>
            <a:ext cx="8856984" cy="1143000"/>
          </a:xfrm>
        </p:spPr>
        <p:txBody>
          <a:bodyPr>
            <a:normAutofit/>
          </a:bodyPr>
          <a:lstStyle/>
          <a:p>
            <a:r>
              <a:rPr lang="ru-RU" sz="2400" dirty="0">
                <a:latin typeface="Arial Black" pitchFamily="34" charset="0"/>
              </a:rPr>
              <a:t>Классификация рисков по вероятности </a:t>
            </a:r>
            <a:r>
              <a:rPr lang="ru-RU" sz="2400" dirty="0" smtClean="0">
                <a:latin typeface="Arial Black" pitchFamily="34" charset="0"/>
              </a:rPr>
              <a:t>возникновения</a:t>
            </a:r>
            <a:endParaRPr lang="ru-RU" sz="2400" dirty="0">
              <a:latin typeface="Arial Black" pitchFamily="34" charset="0"/>
            </a:endParaRPr>
          </a:p>
        </p:txBody>
      </p:sp>
      <p:graphicFrame>
        <p:nvGraphicFramePr>
          <p:cNvPr id="3" name="Таблица 2"/>
          <p:cNvGraphicFramePr>
            <a:graphicFrameLocks noGrp="1"/>
          </p:cNvGraphicFramePr>
          <p:nvPr>
            <p:extLst>
              <p:ext uri="{D42A27DB-BD31-4B8C-83A1-F6EECF244321}">
                <p14:modId xmlns:p14="http://schemas.microsoft.com/office/powerpoint/2010/main" val="1568658994"/>
              </p:ext>
            </p:extLst>
          </p:nvPr>
        </p:nvGraphicFramePr>
        <p:xfrm>
          <a:off x="675322" y="2458561"/>
          <a:ext cx="7793355" cy="2809240"/>
        </p:xfrm>
        <a:graphic>
          <a:graphicData uri="http://schemas.openxmlformats.org/drawingml/2006/table">
            <a:tbl>
              <a:tblPr firstRow="1" firstCol="1" lastRow="1" lastCol="1" bandRow="1" bandCol="1">
                <a:tableStyleId>{5C22544A-7EE6-4342-B048-85BDC9FD1C3A}</a:tableStyleId>
              </a:tblPr>
              <a:tblGrid>
                <a:gridCol w="1433195"/>
                <a:gridCol w="2339975"/>
                <a:gridCol w="1680210"/>
                <a:gridCol w="2339975"/>
              </a:tblGrid>
              <a:tr h="170180">
                <a:tc rowSpan="3">
                  <a:txBody>
                    <a:bodyPr/>
                    <a:lstStyle/>
                    <a:p>
                      <a:pPr marL="65405">
                        <a:spcAft>
                          <a:spcPts val="0"/>
                        </a:spcAft>
                      </a:pPr>
                      <a:r>
                        <a:rPr lang="ru-RU" sz="1200">
                          <a:effectLst/>
                        </a:rPr>
                        <a:t>Риски</a:t>
                      </a:r>
                      <a:endParaRPr lang="ru-RU" sz="1100">
                        <a:effectLst/>
                        <a:latin typeface="Times New Roman"/>
                        <a:ea typeface="Times New Roman"/>
                      </a:endParaRPr>
                    </a:p>
                  </a:txBody>
                  <a:tcPr marL="0" marR="0" marT="0" marB="0"/>
                </a:tc>
                <a:tc gridSpan="3">
                  <a:txBody>
                    <a:bodyPr/>
                    <a:lstStyle/>
                    <a:p>
                      <a:pPr marL="65405">
                        <a:spcAft>
                          <a:spcPts val="0"/>
                        </a:spcAft>
                      </a:pPr>
                      <a:r>
                        <a:rPr lang="ru-RU" sz="1200">
                          <a:effectLst/>
                        </a:rPr>
                        <a:t>Вероятность возникновения</a:t>
                      </a:r>
                      <a:endParaRPr lang="ru-RU" sz="1100">
                        <a:effectLst/>
                        <a:latin typeface="Times New Roman"/>
                        <a:ea typeface="Times New Roman"/>
                      </a:endParaRPr>
                    </a:p>
                  </a:txBody>
                  <a:tcPr marL="0" marR="0" marT="0" marB="0"/>
                </a:tc>
                <a:tc hMerge="1">
                  <a:txBody>
                    <a:bodyPr/>
                    <a:lstStyle/>
                    <a:p>
                      <a:endParaRPr lang="ru-RU"/>
                    </a:p>
                  </a:txBody>
                  <a:tcPr/>
                </a:tc>
                <a:tc hMerge="1">
                  <a:txBody>
                    <a:bodyPr/>
                    <a:lstStyle/>
                    <a:p>
                      <a:endParaRPr lang="ru-RU"/>
                    </a:p>
                  </a:txBody>
                  <a:tcPr/>
                </a:tc>
              </a:tr>
              <a:tr h="180975">
                <a:tc vMerge="1">
                  <a:txBody>
                    <a:bodyPr/>
                    <a:lstStyle/>
                    <a:p>
                      <a:endParaRPr lang="ru-RU"/>
                    </a:p>
                  </a:txBody>
                  <a:tcPr/>
                </a:tc>
                <a:tc gridSpan="2">
                  <a:txBody>
                    <a:bodyPr/>
                    <a:lstStyle/>
                    <a:p>
                      <a:pPr marL="65405" indent="31750">
                        <a:spcAft>
                          <a:spcPts val="0"/>
                        </a:spcAft>
                      </a:pPr>
                      <a:r>
                        <a:rPr lang="ru-RU" sz="1200">
                          <a:effectLst/>
                        </a:rPr>
                        <a:t>Количественный подход</a:t>
                      </a:r>
                      <a:endParaRPr lang="ru-RU" sz="1100">
                        <a:effectLst/>
                        <a:latin typeface="Times New Roman"/>
                        <a:ea typeface="Times New Roman"/>
                      </a:endParaRPr>
                    </a:p>
                  </a:txBody>
                  <a:tcPr marL="0" marR="0" marT="0" marB="0"/>
                </a:tc>
                <a:tc hMerge="1">
                  <a:txBody>
                    <a:bodyPr/>
                    <a:lstStyle/>
                    <a:p>
                      <a:endParaRPr lang="ru-RU"/>
                    </a:p>
                  </a:txBody>
                  <a:tcPr/>
                </a:tc>
                <a:tc rowSpan="2">
                  <a:txBody>
                    <a:bodyPr/>
                    <a:lstStyle/>
                    <a:p>
                      <a:pPr marL="65405">
                        <a:spcAft>
                          <a:spcPts val="0"/>
                        </a:spcAft>
                      </a:pPr>
                      <a:r>
                        <a:rPr lang="ru-RU" sz="1200">
                          <a:effectLst/>
                        </a:rPr>
                        <a:t>Качественный подход</a:t>
                      </a:r>
                      <a:endParaRPr lang="ru-RU" sz="1100">
                        <a:effectLst/>
                        <a:latin typeface="Times New Roman"/>
                        <a:ea typeface="Times New Roman"/>
                      </a:endParaRPr>
                    </a:p>
                  </a:txBody>
                  <a:tcPr marL="0" marR="0" marT="0" marB="0"/>
                </a:tc>
              </a:tr>
              <a:tr h="454025">
                <a:tc vMerge="1">
                  <a:txBody>
                    <a:bodyPr/>
                    <a:lstStyle/>
                    <a:p>
                      <a:endParaRPr lang="ru-RU"/>
                    </a:p>
                  </a:txBody>
                  <a:tcPr/>
                </a:tc>
                <a:tc>
                  <a:txBody>
                    <a:bodyPr/>
                    <a:lstStyle/>
                    <a:p>
                      <a:pPr marL="65405" indent="229870" algn="ctr">
                        <a:lnSpc>
                          <a:spcPts val="1730"/>
                        </a:lnSpc>
                        <a:spcAft>
                          <a:spcPts val="0"/>
                        </a:spcAft>
                      </a:pPr>
                      <a:r>
                        <a:rPr lang="ru-RU" sz="1200">
                          <a:effectLst/>
                        </a:rPr>
                        <a:t>Pq (баллы)</a:t>
                      </a:r>
                      <a:endParaRPr lang="ru-RU" sz="1100">
                        <a:effectLst/>
                        <a:latin typeface="Times New Roman"/>
                        <a:ea typeface="Times New Roman"/>
                      </a:endParaRPr>
                    </a:p>
                  </a:txBody>
                  <a:tcPr marL="0" marR="0" marT="0" marB="0"/>
                </a:tc>
                <a:tc>
                  <a:txBody>
                    <a:bodyPr/>
                    <a:lstStyle/>
                    <a:p>
                      <a:pPr marL="65405" indent="-21590" algn="ctr">
                        <a:spcAft>
                          <a:spcPts val="0"/>
                        </a:spcAft>
                      </a:pPr>
                      <a:r>
                        <a:rPr lang="ru-RU" sz="1200">
                          <a:effectLst/>
                        </a:rPr>
                        <a:t>P (в долях единицы)</a:t>
                      </a:r>
                      <a:endParaRPr lang="ru-RU" sz="1100">
                        <a:effectLst/>
                        <a:latin typeface="Times New Roman"/>
                        <a:ea typeface="Times New Roman"/>
                      </a:endParaRPr>
                    </a:p>
                  </a:txBody>
                  <a:tcPr marL="0" marR="0" marT="0" marB="0"/>
                </a:tc>
                <a:tc vMerge="1">
                  <a:txBody>
                    <a:bodyPr/>
                    <a:lstStyle/>
                    <a:p>
                      <a:endParaRPr lang="ru-RU"/>
                    </a:p>
                  </a:txBody>
                  <a:tcPr/>
                </a:tc>
              </a:tr>
              <a:tr h="352425">
                <a:tc>
                  <a:txBody>
                    <a:bodyPr/>
                    <a:lstStyle/>
                    <a:p>
                      <a:pPr marL="65405">
                        <a:lnSpc>
                          <a:spcPts val="1680"/>
                        </a:lnSpc>
                        <a:spcAft>
                          <a:spcPts val="0"/>
                        </a:spcAft>
                      </a:pPr>
                      <a:r>
                        <a:rPr lang="ru-RU" sz="1200">
                          <a:effectLst/>
                        </a:rPr>
                        <a:t>Слабо вероятные</a:t>
                      </a:r>
                      <a:endParaRPr lang="ru-RU" sz="1100">
                        <a:effectLst/>
                        <a:latin typeface="Times New Roman"/>
                        <a:ea typeface="Times New Roman"/>
                      </a:endParaRPr>
                    </a:p>
                  </a:txBody>
                  <a:tcPr marL="0" marR="0" marT="0" marB="0"/>
                </a:tc>
                <a:tc>
                  <a:txBody>
                    <a:bodyPr/>
                    <a:lstStyle/>
                    <a:p>
                      <a:pPr marL="65405" algn="ctr">
                        <a:lnSpc>
                          <a:spcPts val="1680"/>
                        </a:lnSpc>
                        <a:spcAft>
                          <a:spcPts val="0"/>
                        </a:spcAft>
                      </a:pPr>
                      <a:r>
                        <a:rPr lang="ru-RU" sz="1200">
                          <a:effectLst/>
                        </a:rPr>
                        <a:t>1</a:t>
                      </a:r>
                      <a:endParaRPr lang="ru-RU" sz="1100">
                        <a:effectLst/>
                        <a:latin typeface="Times New Roman"/>
                        <a:ea typeface="Times New Roman"/>
                      </a:endParaRPr>
                    </a:p>
                  </a:txBody>
                  <a:tcPr marL="0" marR="0" marT="0" marB="0"/>
                </a:tc>
                <a:tc>
                  <a:txBody>
                    <a:bodyPr/>
                    <a:lstStyle/>
                    <a:p>
                      <a:pPr marL="65405" algn="ctr">
                        <a:lnSpc>
                          <a:spcPts val="1680"/>
                        </a:lnSpc>
                        <a:spcAft>
                          <a:spcPts val="0"/>
                        </a:spcAft>
                      </a:pPr>
                      <a:r>
                        <a:rPr lang="ru-RU" sz="1200">
                          <a:effectLst/>
                        </a:rPr>
                        <a:t>0 &lt; P ≤ 0,1</a:t>
                      </a:r>
                      <a:endParaRPr lang="ru-RU" sz="1100">
                        <a:effectLst/>
                        <a:latin typeface="Times New Roman"/>
                        <a:ea typeface="Times New Roman"/>
                      </a:endParaRPr>
                    </a:p>
                  </a:txBody>
                  <a:tcPr marL="0" marR="0" marT="0" marB="0"/>
                </a:tc>
                <a:tc>
                  <a:txBody>
                    <a:bodyPr/>
                    <a:lstStyle/>
                    <a:p>
                      <a:pPr marL="65405">
                        <a:spcAft>
                          <a:spcPts val="0"/>
                        </a:spcAft>
                      </a:pPr>
                      <a:r>
                        <a:rPr lang="ru-RU" sz="1200">
                          <a:effectLst/>
                        </a:rPr>
                        <a:t>Событие может произойти в исключительных случаях.</a:t>
                      </a:r>
                      <a:endParaRPr lang="ru-RU" sz="1100">
                        <a:effectLst/>
                        <a:latin typeface="Times New Roman"/>
                        <a:ea typeface="Times New Roman"/>
                      </a:endParaRPr>
                    </a:p>
                  </a:txBody>
                  <a:tcPr marL="0" marR="0" marT="0" marB="0"/>
                </a:tc>
              </a:tr>
              <a:tr h="357505">
                <a:tc>
                  <a:txBody>
                    <a:bodyPr/>
                    <a:lstStyle/>
                    <a:p>
                      <a:pPr marL="65405">
                        <a:lnSpc>
                          <a:spcPts val="1680"/>
                        </a:lnSpc>
                        <a:spcAft>
                          <a:spcPts val="0"/>
                        </a:spcAft>
                      </a:pPr>
                      <a:r>
                        <a:rPr lang="ru-RU" sz="1200">
                          <a:effectLst/>
                        </a:rPr>
                        <a:t>Маловероятные</a:t>
                      </a:r>
                      <a:endParaRPr lang="ru-RU" sz="1100">
                        <a:effectLst/>
                        <a:latin typeface="Times New Roman"/>
                        <a:ea typeface="Times New Roman"/>
                      </a:endParaRPr>
                    </a:p>
                  </a:txBody>
                  <a:tcPr marL="0" marR="0" marT="0" marB="0"/>
                </a:tc>
                <a:tc>
                  <a:txBody>
                    <a:bodyPr/>
                    <a:lstStyle/>
                    <a:p>
                      <a:pPr marL="65405" algn="ctr">
                        <a:lnSpc>
                          <a:spcPts val="1680"/>
                        </a:lnSpc>
                        <a:spcAft>
                          <a:spcPts val="0"/>
                        </a:spcAft>
                      </a:pPr>
                      <a:r>
                        <a:rPr lang="ru-RU" sz="1200">
                          <a:effectLst/>
                        </a:rPr>
                        <a:t>2</a:t>
                      </a:r>
                      <a:endParaRPr lang="ru-RU" sz="1100">
                        <a:effectLst/>
                        <a:latin typeface="Times New Roman"/>
                        <a:ea typeface="Times New Roman"/>
                      </a:endParaRPr>
                    </a:p>
                  </a:txBody>
                  <a:tcPr marL="0" marR="0" marT="0" marB="0"/>
                </a:tc>
                <a:tc>
                  <a:txBody>
                    <a:bodyPr/>
                    <a:lstStyle/>
                    <a:p>
                      <a:pPr marL="65405" algn="ctr">
                        <a:lnSpc>
                          <a:spcPts val="1680"/>
                        </a:lnSpc>
                        <a:spcAft>
                          <a:spcPts val="0"/>
                        </a:spcAft>
                      </a:pPr>
                      <a:r>
                        <a:rPr lang="ru-RU" sz="1200">
                          <a:effectLst/>
                        </a:rPr>
                        <a:t>0,1 &lt; P ≤ 0,4</a:t>
                      </a:r>
                      <a:endParaRPr lang="ru-RU" sz="1100">
                        <a:effectLst/>
                        <a:latin typeface="Times New Roman"/>
                        <a:ea typeface="Times New Roman"/>
                      </a:endParaRPr>
                    </a:p>
                  </a:txBody>
                  <a:tcPr marL="0" marR="0" marT="0" marB="0"/>
                </a:tc>
                <a:tc>
                  <a:txBody>
                    <a:bodyPr/>
                    <a:lstStyle/>
                    <a:p>
                      <a:pPr marL="65405">
                        <a:spcAft>
                          <a:spcPts val="0"/>
                        </a:spcAft>
                      </a:pPr>
                      <a:r>
                        <a:rPr lang="ru-RU" sz="1200">
                          <a:effectLst/>
                        </a:rPr>
                        <a:t>Редкое событие, но, как известно, уже имело место.</a:t>
                      </a:r>
                      <a:endParaRPr lang="ru-RU" sz="1100">
                        <a:effectLst/>
                        <a:latin typeface="Times New Roman"/>
                        <a:ea typeface="Times New Roman"/>
                      </a:endParaRPr>
                    </a:p>
                  </a:txBody>
                  <a:tcPr marL="0" marR="0" marT="0" marB="0"/>
                </a:tc>
              </a:tr>
              <a:tr h="542925">
                <a:tc>
                  <a:txBody>
                    <a:bodyPr/>
                    <a:lstStyle/>
                    <a:p>
                      <a:pPr marL="65405">
                        <a:lnSpc>
                          <a:spcPts val="1680"/>
                        </a:lnSpc>
                        <a:spcAft>
                          <a:spcPts val="0"/>
                        </a:spcAft>
                      </a:pPr>
                      <a:r>
                        <a:rPr lang="ru-RU" sz="1200">
                          <a:effectLst/>
                        </a:rPr>
                        <a:t>Вероятные</a:t>
                      </a:r>
                      <a:endParaRPr lang="ru-RU" sz="1100">
                        <a:effectLst/>
                        <a:latin typeface="Times New Roman"/>
                        <a:ea typeface="Times New Roman"/>
                      </a:endParaRPr>
                    </a:p>
                  </a:txBody>
                  <a:tcPr marL="0" marR="0" marT="0" marB="0"/>
                </a:tc>
                <a:tc>
                  <a:txBody>
                    <a:bodyPr/>
                    <a:lstStyle/>
                    <a:p>
                      <a:pPr marL="65405" algn="ctr">
                        <a:lnSpc>
                          <a:spcPts val="1680"/>
                        </a:lnSpc>
                        <a:spcAft>
                          <a:spcPts val="0"/>
                        </a:spcAft>
                      </a:pPr>
                      <a:r>
                        <a:rPr lang="ru-RU" sz="1200">
                          <a:effectLst/>
                        </a:rPr>
                        <a:t>3</a:t>
                      </a:r>
                      <a:endParaRPr lang="ru-RU" sz="1100">
                        <a:effectLst/>
                        <a:latin typeface="Times New Roman"/>
                        <a:ea typeface="Times New Roman"/>
                      </a:endParaRPr>
                    </a:p>
                  </a:txBody>
                  <a:tcPr marL="0" marR="0" marT="0" marB="0"/>
                </a:tc>
                <a:tc>
                  <a:txBody>
                    <a:bodyPr/>
                    <a:lstStyle/>
                    <a:p>
                      <a:pPr marL="65405" algn="ctr">
                        <a:lnSpc>
                          <a:spcPts val="1680"/>
                        </a:lnSpc>
                        <a:spcAft>
                          <a:spcPts val="0"/>
                        </a:spcAft>
                      </a:pPr>
                      <a:r>
                        <a:rPr lang="ru-RU" sz="1200">
                          <a:effectLst/>
                        </a:rPr>
                        <a:t>0,4 &lt; P ≤ 0,6</a:t>
                      </a:r>
                      <a:endParaRPr lang="ru-RU" sz="1100">
                        <a:effectLst/>
                        <a:latin typeface="Times New Roman"/>
                        <a:ea typeface="Times New Roman"/>
                      </a:endParaRPr>
                    </a:p>
                  </a:txBody>
                  <a:tcPr marL="0" marR="0" marT="0" marB="0"/>
                </a:tc>
                <a:tc>
                  <a:txBody>
                    <a:bodyPr/>
                    <a:lstStyle/>
                    <a:p>
                      <a:pPr marL="65405">
                        <a:spcAft>
                          <a:spcPts val="0"/>
                        </a:spcAft>
                      </a:pPr>
                      <a:r>
                        <a:rPr lang="ru-RU" sz="1200">
                          <a:effectLst/>
                        </a:rPr>
                        <a:t>Наличие свидетельств, достаточных для предположения возможности события.</a:t>
                      </a:r>
                      <a:endParaRPr lang="ru-RU" sz="1100">
                        <a:effectLst/>
                        <a:latin typeface="Times New Roman"/>
                        <a:ea typeface="Times New Roman"/>
                      </a:endParaRPr>
                    </a:p>
                  </a:txBody>
                  <a:tcPr marL="0" marR="0" marT="0" marB="0"/>
                </a:tc>
              </a:tr>
              <a:tr h="262890">
                <a:tc>
                  <a:txBody>
                    <a:bodyPr/>
                    <a:lstStyle/>
                    <a:p>
                      <a:pPr marL="65405">
                        <a:spcAft>
                          <a:spcPts val="0"/>
                        </a:spcAft>
                      </a:pPr>
                      <a:r>
                        <a:rPr lang="ru-RU" sz="1200">
                          <a:effectLst/>
                        </a:rPr>
                        <a:t>Весьма вероятные</a:t>
                      </a:r>
                      <a:endParaRPr lang="ru-RU" sz="1100">
                        <a:effectLst/>
                        <a:latin typeface="Times New Roman"/>
                        <a:ea typeface="Times New Roman"/>
                      </a:endParaRPr>
                    </a:p>
                  </a:txBody>
                  <a:tcPr marL="0" marR="0" marT="0" marB="0"/>
                </a:tc>
                <a:tc>
                  <a:txBody>
                    <a:bodyPr/>
                    <a:lstStyle/>
                    <a:p>
                      <a:pPr marL="65405" algn="ctr">
                        <a:lnSpc>
                          <a:spcPts val="1680"/>
                        </a:lnSpc>
                        <a:spcAft>
                          <a:spcPts val="0"/>
                        </a:spcAft>
                      </a:pPr>
                      <a:r>
                        <a:rPr lang="ru-RU" sz="1200">
                          <a:effectLst/>
                        </a:rPr>
                        <a:t>4</a:t>
                      </a:r>
                      <a:endParaRPr lang="ru-RU" sz="1100">
                        <a:effectLst/>
                        <a:latin typeface="Times New Roman"/>
                        <a:ea typeface="Times New Roman"/>
                      </a:endParaRPr>
                    </a:p>
                  </a:txBody>
                  <a:tcPr marL="0" marR="0" marT="0" marB="0"/>
                </a:tc>
                <a:tc>
                  <a:txBody>
                    <a:bodyPr/>
                    <a:lstStyle/>
                    <a:p>
                      <a:pPr marL="65405" algn="ctr">
                        <a:lnSpc>
                          <a:spcPts val="1680"/>
                        </a:lnSpc>
                        <a:spcAft>
                          <a:spcPts val="0"/>
                        </a:spcAft>
                      </a:pPr>
                      <a:r>
                        <a:rPr lang="ru-RU" sz="1200">
                          <a:effectLst/>
                        </a:rPr>
                        <a:t>0,6 &lt; P ≤ 0,9</a:t>
                      </a:r>
                      <a:endParaRPr lang="ru-RU" sz="1100">
                        <a:effectLst/>
                        <a:latin typeface="Times New Roman"/>
                        <a:ea typeface="Times New Roman"/>
                      </a:endParaRPr>
                    </a:p>
                  </a:txBody>
                  <a:tcPr marL="0" marR="0" marT="0" marB="0"/>
                </a:tc>
                <a:tc>
                  <a:txBody>
                    <a:bodyPr/>
                    <a:lstStyle/>
                    <a:p>
                      <a:pPr marL="65405">
                        <a:lnSpc>
                          <a:spcPts val="1680"/>
                        </a:lnSpc>
                        <a:spcAft>
                          <a:spcPts val="0"/>
                        </a:spcAft>
                      </a:pPr>
                      <a:r>
                        <a:rPr lang="ru-RU" sz="1200">
                          <a:effectLst/>
                        </a:rPr>
                        <a:t>Событие может произойти.</a:t>
                      </a:r>
                      <a:endParaRPr lang="ru-RU" sz="1100">
                        <a:effectLst/>
                        <a:latin typeface="Times New Roman"/>
                        <a:ea typeface="Times New Roman"/>
                      </a:endParaRPr>
                    </a:p>
                  </a:txBody>
                  <a:tcPr marL="0" marR="0" marT="0" marB="0"/>
                </a:tc>
              </a:tr>
              <a:tr h="446405">
                <a:tc>
                  <a:txBody>
                    <a:bodyPr/>
                    <a:lstStyle/>
                    <a:p>
                      <a:pPr marL="65405">
                        <a:lnSpc>
                          <a:spcPct val="98000"/>
                        </a:lnSpc>
                        <a:spcAft>
                          <a:spcPts val="0"/>
                        </a:spcAft>
                      </a:pPr>
                      <a:r>
                        <a:rPr lang="ru-RU" sz="1200">
                          <a:effectLst/>
                        </a:rPr>
                        <a:t>Почти возможные</a:t>
                      </a:r>
                      <a:endParaRPr lang="ru-RU" sz="1100">
                        <a:effectLst/>
                        <a:latin typeface="Times New Roman"/>
                        <a:ea typeface="Times New Roman"/>
                      </a:endParaRPr>
                    </a:p>
                  </a:txBody>
                  <a:tcPr marL="0" marR="0" marT="0" marB="0"/>
                </a:tc>
                <a:tc>
                  <a:txBody>
                    <a:bodyPr/>
                    <a:lstStyle/>
                    <a:p>
                      <a:pPr marL="65405" algn="ctr">
                        <a:lnSpc>
                          <a:spcPts val="1680"/>
                        </a:lnSpc>
                        <a:spcAft>
                          <a:spcPts val="0"/>
                        </a:spcAft>
                      </a:pPr>
                      <a:r>
                        <a:rPr lang="ru-RU" sz="1200">
                          <a:effectLst/>
                        </a:rPr>
                        <a:t>5</a:t>
                      </a:r>
                      <a:endParaRPr lang="ru-RU" sz="1100">
                        <a:effectLst/>
                        <a:latin typeface="Times New Roman"/>
                        <a:ea typeface="Times New Roman"/>
                      </a:endParaRPr>
                    </a:p>
                  </a:txBody>
                  <a:tcPr marL="0" marR="0" marT="0" marB="0"/>
                </a:tc>
                <a:tc>
                  <a:txBody>
                    <a:bodyPr/>
                    <a:lstStyle/>
                    <a:p>
                      <a:pPr marL="65405" algn="ctr">
                        <a:lnSpc>
                          <a:spcPts val="1680"/>
                        </a:lnSpc>
                        <a:spcAft>
                          <a:spcPts val="0"/>
                        </a:spcAft>
                      </a:pPr>
                      <a:r>
                        <a:rPr lang="ru-RU" sz="1200">
                          <a:effectLst/>
                        </a:rPr>
                        <a:t>0,9 &lt; P &lt; 1,0</a:t>
                      </a:r>
                      <a:endParaRPr lang="ru-RU" sz="1100">
                        <a:effectLst/>
                        <a:latin typeface="Times New Roman"/>
                        <a:ea typeface="Times New Roman"/>
                      </a:endParaRPr>
                    </a:p>
                  </a:txBody>
                  <a:tcPr marL="0" marR="0" marT="0" marB="0"/>
                </a:tc>
                <a:tc>
                  <a:txBody>
                    <a:bodyPr/>
                    <a:lstStyle/>
                    <a:p>
                      <a:pPr marL="65405">
                        <a:lnSpc>
                          <a:spcPct val="98000"/>
                        </a:lnSpc>
                        <a:spcAft>
                          <a:spcPts val="0"/>
                        </a:spcAft>
                      </a:pPr>
                      <a:r>
                        <a:rPr lang="ru-RU" sz="1200" dirty="0">
                          <a:effectLst/>
                        </a:rPr>
                        <a:t>Событие, как ожидается, произойдёт.</a:t>
                      </a:r>
                      <a:endParaRPr lang="ru-RU" sz="1100" dirty="0">
                        <a:effectLst/>
                        <a:latin typeface="Times New Roman"/>
                        <a:ea typeface="Times New Roman"/>
                      </a:endParaRPr>
                    </a:p>
                  </a:txBody>
                  <a:tcPr marL="0" marR="0" marT="0" marB="0"/>
                </a:tc>
              </a:tr>
            </a:tbl>
          </a:graphicData>
        </a:graphic>
      </p:graphicFrame>
      <p:graphicFrame>
        <p:nvGraphicFramePr>
          <p:cNvPr id="4" name="Таблица 3"/>
          <p:cNvGraphicFramePr>
            <a:graphicFrameLocks noGrp="1"/>
          </p:cNvGraphicFramePr>
          <p:nvPr>
            <p:extLst>
              <p:ext uri="{D42A27DB-BD31-4B8C-83A1-F6EECF244321}">
                <p14:modId xmlns:p14="http://schemas.microsoft.com/office/powerpoint/2010/main" val="777486704"/>
              </p:ext>
            </p:extLst>
          </p:nvPr>
        </p:nvGraphicFramePr>
        <p:xfrm>
          <a:off x="251519" y="1484784"/>
          <a:ext cx="8568952" cy="4838248"/>
        </p:xfrm>
        <a:graphic>
          <a:graphicData uri="http://schemas.openxmlformats.org/drawingml/2006/table">
            <a:tbl>
              <a:tblPr firstRow="1" firstCol="1" lastRow="1" lastCol="1" bandRow="1" bandCol="1">
                <a:tableStyleId>{5C22544A-7EE6-4342-B048-85BDC9FD1C3A}</a:tableStyleId>
              </a:tblPr>
              <a:tblGrid>
                <a:gridCol w="1512169"/>
                <a:gridCol w="1584176"/>
                <a:gridCol w="2376264"/>
                <a:gridCol w="3096343"/>
              </a:tblGrid>
              <a:tr h="332825">
                <a:tc rowSpan="3">
                  <a:txBody>
                    <a:bodyPr/>
                    <a:lstStyle/>
                    <a:p>
                      <a:pPr marL="65405">
                        <a:spcAft>
                          <a:spcPts val="0"/>
                        </a:spcAft>
                      </a:pPr>
                      <a:r>
                        <a:rPr lang="ru-RU" sz="1800" dirty="0">
                          <a:effectLst/>
                          <a:latin typeface="Arial" pitchFamily="34" charset="0"/>
                          <a:cs typeface="Arial" pitchFamily="34" charset="0"/>
                        </a:rPr>
                        <a:t>Риски</a:t>
                      </a:r>
                      <a:endParaRPr lang="ru-RU" sz="1800" dirty="0">
                        <a:effectLst/>
                        <a:latin typeface="Arial" pitchFamily="34" charset="0"/>
                        <a:ea typeface="Times New Roman"/>
                        <a:cs typeface="Arial" pitchFamily="34" charset="0"/>
                      </a:endParaRPr>
                    </a:p>
                  </a:txBody>
                  <a:tcPr marL="0" marR="0" marT="0" marB="0"/>
                </a:tc>
                <a:tc gridSpan="3">
                  <a:txBody>
                    <a:bodyPr/>
                    <a:lstStyle/>
                    <a:p>
                      <a:pPr marL="65405">
                        <a:spcAft>
                          <a:spcPts val="0"/>
                        </a:spcAft>
                      </a:pPr>
                      <a:r>
                        <a:rPr lang="ru-RU" sz="1800">
                          <a:effectLst/>
                          <a:latin typeface="Arial" pitchFamily="34" charset="0"/>
                          <a:cs typeface="Arial" pitchFamily="34" charset="0"/>
                        </a:rPr>
                        <a:t>Вероятность возникновения</a:t>
                      </a:r>
                      <a:endParaRPr lang="ru-RU" sz="1800">
                        <a:effectLst/>
                        <a:latin typeface="Arial" pitchFamily="34" charset="0"/>
                        <a:ea typeface="Times New Roman"/>
                        <a:cs typeface="Arial" pitchFamily="34" charset="0"/>
                      </a:endParaRPr>
                    </a:p>
                  </a:txBody>
                  <a:tcPr marL="0" marR="0" marT="0" marB="0"/>
                </a:tc>
                <a:tc hMerge="1">
                  <a:txBody>
                    <a:bodyPr/>
                    <a:lstStyle/>
                    <a:p>
                      <a:endParaRPr lang="ru-RU"/>
                    </a:p>
                  </a:txBody>
                  <a:tcPr/>
                </a:tc>
                <a:tc hMerge="1">
                  <a:txBody>
                    <a:bodyPr/>
                    <a:lstStyle/>
                    <a:p>
                      <a:endParaRPr lang="ru-RU"/>
                    </a:p>
                  </a:txBody>
                  <a:tcPr/>
                </a:tc>
              </a:tr>
              <a:tr h="332825">
                <a:tc vMerge="1">
                  <a:txBody>
                    <a:bodyPr/>
                    <a:lstStyle/>
                    <a:p>
                      <a:endParaRPr lang="ru-RU"/>
                    </a:p>
                  </a:txBody>
                  <a:tcPr/>
                </a:tc>
                <a:tc gridSpan="2">
                  <a:txBody>
                    <a:bodyPr/>
                    <a:lstStyle/>
                    <a:p>
                      <a:pPr marL="65405" indent="31750">
                        <a:spcAft>
                          <a:spcPts val="0"/>
                        </a:spcAft>
                      </a:pPr>
                      <a:r>
                        <a:rPr lang="ru-RU" sz="1800">
                          <a:effectLst/>
                          <a:latin typeface="Arial" pitchFamily="34" charset="0"/>
                          <a:cs typeface="Arial" pitchFamily="34" charset="0"/>
                        </a:rPr>
                        <a:t>Количественный подход</a:t>
                      </a:r>
                      <a:endParaRPr lang="ru-RU" sz="1800">
                        <a:effectLst/>
                        <a:latin typeface="Arial" pitchFamily="34" charset="0"/>
                        <a:ea typeface="Times New Roman"/>
                        <a:cs typeface="Arial" pitchFamily="34" charset="0"/>
                      </a:endParaRPr>
                    </a:p>
                  </a:txBody>
                  <a:tcPr marL="0" marR="0" marT="0" marB="0"/>
                </a:tc>
                <a:tc hMerge="1">
                  <a:txBody>
                    <a:bodyPr/>
                    <a:lstStyle/>
                    <a:p>
                      <a:endParaRPr lang="ru-RU"/>
                    </a:p>
                  </a:txBody>
                  <a:tcPr/>
                </a:tc>
                <a:tc rowSpan="2">
                  <a:txBody>
                    <a:bodyPr/>
                    <a:lstStyle/>
                    <a:p>
                      <a:pPr marL="65405">
                        <a:spcAft>
                          <a:spcPts val="0"/>
                        </a:spcAft>
                      </a:pPr>
                      <a:r>
                        <a:rPr lang="ru-RU" sz="1800">
                          <a:effectLst/>
                          <a:latin typeface="Arial" pitchFamily="34" charset="0"/>
                          <a:cs typeface="Arial" pitchFamily="34" charset="0"/>
                        </a:rPr>
                        <a:t>Качественный подход</a:t>
                      </a:r>
                      <a:endParaRPr lang="ru-RU" sz="1800">
                        <a:effectLst/>
                        <a:latin typeface="Arial" pitchFamily="34" charset="0"/>
                        <a:ea typeface="Times New Roman"/>
                        <a:cs typeface="Arial" pitchFamily="34" charset="0"/>
                      </a:endParaRPr>
                    </a:p>
                  </a:txBody>
                  <a:tcPr marL="0" marR="0" marT="0" marB="0"/>
                </a:tc>
              </a:tr>
              <a:tr h="270454">
                <a:tc vMerge="1">
                  <a:txBody>
                    <a:bodyPr/>
                    <a:lstStyle/>
                    <a:p>
                      <a:endParaRPr lang="ru-RU"/>
                    </a:p>
                  </a:txBody>
                  <a:tcPr/>
                </a:tc>
                <a:tc>
                  <a:txBody>
                    <a:bodyPr/>
                    <a:lstStyle/>
                    <a:p>
                      <a:pPr marL="65405" indent="229870" algn="ctr">
                        <a:lnSpc>
                          <a:spcPts val="1730"/>
                        </a:lnSpc>
                        <a:spcAft>
                          <a:spcPts val="0"/>
                        </a:spcAft>
                      </a:pPr>
                      <a:r>
                        <a:rPr lang="ru-RU" sz="1800">
                          <a:effectLst/>
                          <a:latin typeface="Arial" pitchFamily="34" charset="0"/>
                          <a:cs typeface="Arial" pitchFamily="34" charset="0"/>
                        </a:rPr>
                        <a:t>Pq (баллы)</a:t>
                      </a:r>
                      <a:endParaRPr lang="ru-RU" sz="1800">
                        <a:effectLst/>
                        <a:latin typeface="Arial" pitchFamily="34" charset="0"/>
                        <a:ea typeface="Times New Roman"/>
                        <a:cs typeface="Arial" pitchFamily="34" charset="0"/>
                      </a:endParaRPr>
                    </a:p>
                  </a:txBody>
                  <a:tcPr marL="0" marR="0" marT="0" marB="0"/>
                </a:tc>
                <a:tc>
                  <a:txBody>
                    <a:bodyPr/>
                    <a:lstStyle/>
                    <a:p>
                      <a:pPr marL="65405" indent="-21590" algn="ctr">
                        <a:spcAft>
                          <a:spcPts val="0"/>
                        </a:spcAft>
                      </a:pPr>
                      <a:r>
                        <a:rPr lang="ru-RU" sz="1800" dirty="0">
                          <a:effectLst/>
                          <a:latin typeface="Arial" pitchFamily="34" charset="0"/>
                          <a:cs typeface="Arial" pitchFamily="34" charset="0"/>
                        </a:rPr>
                        <a:t>P (в долях единицы)</a:t>
                      </a:r>
                      <a:endParaRPr lang="ru-RU" sz="1800" dirty="0">
                        <a:effectLst/>
                        <a:latin typeface="Arial" pitchFamily="34" charset="0"/>
                        <a:ea typeface="Times New Roman"/>
                        <a:cs typeface="Arial" pitchFamily="34" charset="0"/>
                      </a:endParaRPr>
                    </a:p>
                  </a:txBody>
                  <a:tcPr marL="0" marR="0" marT="0" marB="0"/>
                </a:tc>
                <a:tc vMerge="1">
                  <a:txBody>
                    <a:bodyPr/>
                    <a:lstStyle/>
                    <a:p>
                      <a:endParaRPr lang="ru-RU"/>
                    </a:p>
                  </a:txBody>
                  <a:tcPr/>
                </a:tc>
              </a:tr>
              <a:tr h="665651">
                <a:tc>
                  <a:txBody>
                    <a:bodyPr/>
                    <a:lstStyle/>
                    <a:p>
                      <a:pPr marL="65405">
                        <a:lnSpc>
                          <a:spcPts val="1680"/>
                        </a:lnSpc>
                        <a:spcAft>
                          <a:spcPts val="0"/>
                        </a:spcAft>
                      </a:pPr>
                      <a:endParaRPr lang="ru-RU" sz="1800" dirty="0" smtClean="0">
                        <a:effectLst/>
                        <a:latin typeface="Arial" pitchFamily="34" charset="0"/>
                        <a:cs typeface="Arial" pitchFamily="34" charset="0"/>
                      </a:endParaRPr>
                    </a:p>
                    <a:p>
                      <a:pPr marL="65405">
                        <a:lnSpc>
                          <a:spcPts val="1680"/>
                        </a:lnSpc>
                        <a:spcAft>
                          <a:spcPts val="0"/>
                        </a:spcAft>
                      </a:pPr>
                      <a:r>
                        <a:rPr lang="ru-RU" sz="1800" dirty="0" smtClean="0">
                          <a:effectLst/>
                          <a:latin typeface="Arial" pitchFamily="34" charset="0"/>
                          <a:cs typeface="Arial" pitchFamily="34" charset="0"/>
                        </a:rPr>
                        <a:t>Слабо </a:t>
                      </a:r>
                      <a:r>
                        <a:rPr lang="ru-RU" sz="1800" dirty="0">
                          <a:effectLst/>
                          <a:latin typeface="Arial" pitchFamily="34" charset="0"/>
                          <a:cs typeface="Arial" pitchFamily="34" charset="0"/>
                        </a:rPr>
                        <a:t>вероятные</a:t>
                      </a:r>
                      <a:endParaRPr lang="ru-RU" sz="1800" dirty="0">
                        <a:effectLst/>
                        <a:latin typeface="Arial" pitchFamily="34" charset="0"/>
                        <a:ea typeface="Times New Roman"/>
                        <a:cs typeface="Arial" pitchFamily="34" charset="0"/>
                      </a:endParaRPr>
                    </a:p>
                  </a:txBody>
                  <a:tcPr marL="0" marR="0" marT="0" marB="0"/>
                </a:tc>
                <a:tc>
                  <a:txBody>
                    <a:bodyPr/>
                    <a:lstStyle/>
                    <a:p>
                      <a:pPr marL="65405" algn="ctr">
                        <a:lnSpc>
                          <a:spcPts val="1680"/>
                        </a:lnSpc>
                        <a:spcAft>
                          <a:spcPts val="0"/>
                        </a:spcAft>
                      </a:pPr>
                      <a:endParaRPr lang="ru-RU" sz="1800" dirty="0" smtClean="0">
                        <a:effectLst/>
                        <a:latin typeface="Arial" pitchFamily="34" charset="0"/>
                        <a:cs typeface="Arial" pitchFamily="34" charset="0"/>
                      </a:endParaRPr>
                    </a:p>
                    <a:p>
                      <a:pPr marL="65405" algn="ctr">
                        <a:lnSpc>
                          <a:spcPts val="1680"/>
                        </a:lnSpc>
                        <a:spcAft>
                          <a:spcPts val="0"/>
                        </a:spcAft>
                      </a:pPr>
                      <a:r>
                        <a:rPr lang="ru-RU" sz="1800" dirty="0" smtClean="0">
                          <a:effectLst/>
                          <a:latin typeface="Arial" pitchFamily="34" charset="0"/>
                          <a:cs typeface="Arial" pitchFamily="34" charset="0"/>
                        </a:rPr>
                        <a:t>1</a:t>
                      </a:r>
                      <a:endParaRPr lang="ru-RU" sz="1800" dirty="0">
                        <a:effectLst/>
                        <a:latin typeface="Arial" pitchFamily="34" charset="0"/>
                        <a:ea typeface="Times New Roman"/>
                        <a:cs typeface="Arial" pitchFamily="34" charset="0"/>
                      </a:endParaRPr>
                    </a:p>
                  </a:txBody>
                  <a:tcPr marL="0" marR="0" marT="0" marB="0"/>
                </a:tc>
                <a:tc>
                  <a:txBody>
                    <a:bodyPr/>
                    <a:lstStyle/>
                    <a:p>
                      <a:pPr marL="65405" algn="ctr">
                        <a:lnSpc>
                          <a:spcPts val="1680"/>
                        </a:lnSpc>
                        <a:spcAft>
                          <a:spcPts val="0"/>
                        </a:spcAft>
                      </a:pPr>
                      <a:endParaRPr lang="ru-RU" sz="1800" dirty="0" smtClean="0">
                        <a:effectLst/>
                        <a:latin typeface="Arial" pitchFamily="34" charset="0"/>
                        <a:cs typeface="Arial" pitchFamily="34" charset="0"/>
                      </a:endParaRPr>
                    </a:p>
                    <a:p>
                      <a:pPr marL="65405" algn="ctr">
                        <a:lnSpc>
                          <a:spcPts val="1680"/>
                        </a:lnSpc>
                        <a:spcAft>
                          <a:spcPts val="0"/>
                        </a:spcAft>
                      </a:pPr>
                      <a:r>
                        <a:rPr lang="ru-RU" sz="1800" dirty="0" smtClean="0">
                          <a:effectLst/>
                          <a:latin typeface="Arial" pitchFamily="34" charset="0"/>
                          <a:cs typeface="Arial" pitchFamily="34" charset="0"/>
                        </a:rPr>
                        <a:t>0 </a:t>
                      </a:r>
                      <a:r>
                        <a:rPr lang="ru-RU" sz="1800" dirty="0">
                          <a:effectLst/>
                          <a:latin typeface="Arial" pitchFamily="34" charset="0"/>
                          <a:cs typeface="Arial" pitchFamily="34" charset="0"/>
                        </a:rPr>
                        <a:t>&lt; P ≤ 0,1</a:t>
                      </a:r>
                      <a:endParaRPr lang="ru-RU" sz="1800" dirty="0">
                        <a:effectLst/>
                        <a:latin typeface="Arial" pitchFamily="34" charset="0"/>
                        <a:ea typeface="Times New Roman"/>
                        <a:cs typeface="Arial" pitchFamily="34" charset="0"/>
                      </a:endParaRPr>
                    </a:p>
                  </a:txBody>
                  <a:tcPr marL="0" marR="0" marT="0" marB="0"/>
                </a:tc>
                <a:tc>
                  <a:txBody>
                    <a:bodyPr/>
                    <a:lstStyle/>
                    <a:p>
                      <a:pPr marL="65405">
                        <a:spcAft>
                          <a:spcPts val="0"/>
                        </a:spcAft>
                      </a:pPr>
                      <a:r>
                        <a:rPr lang="ru-RU" sz="1800">
                          <a:effectLst/>
                          <a:latin typeface="Arial" pitchFamily="34" charset="0"/>
                          <a:cs typeface="Arial" pitchFamily="34" charset="0"/>
                        </a:rPr>
                        <a:t>Событие может произойти в исключительных случаях.</a:t>
                      </a:r>
                      <a:endParaRPr lang="ru-RU" sz="1800">
                        <a:effectLst/>
                        <a:latin typeface="Arial" pitchFamily="34" charset="0"/>
                        <a:ea typeface="Times New Roman"/>
                        <a:cs typeface="Arial" pitchFamily="34" charset="0"/>
                      </a:endParaRPr>
                    </a:p>
                  </a:txBody>
                  <a:tcPr marL="0" marR="0" marT="0" marB="0"/>
                </a:tc>
              </a:tr>
              <a:tr h="665651">
                <a:tc>
                  <a:txBody>
                    <a:bodyPr/>
                    <a:lstStyle/>
                    <a:p>
                      <a:pPr marL="65405">
                        <a:lnSpc>
                          <a:spcPts val="1680"/>
                        </a:lnSpc>
                        <a:spcAft>
                          <a:spcPts val="0"/>
                        </a:spcAft>
                      </a:pPr>
                      <a:r>
                        <a:rPr lang="ru-RU" sz="1800">
                          <a:effectLst/>
                          <a:latin typeface="Arial" pitchFamily="34" charset="0"/>
                          <a:cs typeface="Arial" pitchFamily="34" charset="0"/>
                        </a:rPr>
                        <a:t>Маловероятные</a:t>
                      </a:r>
                      <a:endParaRPr lang="ru-RU" sz="1800">
                        <a:effectLst/>
                        <a:latin typeface="Arial" pitchFamily="34" charset="0"/>
                        <a:ea typeface="Times New Roman"/>
                        <a:cs typeface="Arial" pitchFamily="34" charset="0"/>
                      </a:endParaRPr>
                    </a:p>
                  </a:txBody>
                  <a:tcPr marL="0" marR="0" marT="0" marB="0"/>
                </a:tc>
                <a:tc>
                  <a:txBody>
                    <a:bodyPr/>
                    <a:lstStyle/>
                    <a:p>
                      <a:pPr marL="65405" algn="ctr">
                        <a:lnSpc>
                          <a:spcPts val="1680"/>
                        </a:lnSpc>
                        <a:spcAft>
                          <a:spcPts val="0"/>
                        </a:spcAft>
                      </a:pPr>
                      <a:endParaRPr lang="ru-RU" sz="1800" dirty="0" smtClean="0">
                        <a:effectLst/>
                        <a:latin typeface="Arial" pitchFamily="34" charset="0"/>
                        <a:cs typeface="Arial" pitchFamily="34" charset="0"/>
                      </a:endParaRPr>
                    </a:p>
                    <a:p>
                      <a:pPr marL="65405" algn="ctr">
                        <a:lnSpc>
                          <a:spcPts val="1680"/>
                        </a:lnSpc>
                        <a:spcAft>
                          <a:spcPts val="0"/>
                        </a:spcAft>
                      </a:pPr>
                      <a:r>
                        <a:rPr lang="ru-RU" sz="1800" dirty="0" smtClean="0">
                          <a:effectLst/>
                          <a:latin typeface="Arial" pitchFamily="34" charset="0"/>
                          <a:cs typeface="Arial" pitchFamily="34" charset="0"/>
                        </a:rPr>
                        <a:t>2</a:t>
                      </a:r>
                      <a:endParaRPr lang="ru-RU" sz="1800" dirty="0">
                        <a:effectLst/>
                        <a:latin typeface="Arial" pitchFamily="34" charset="0"/>
                        <a:ea typeface="Times New Roman"/>
                        <a:cs typeface="Arial" pitchFamily="34" charset="0"/>
                      </a:endParaRPr>
                    </a:p>
                  </a:txBody>
                  <a:tcPr marL="0" marR="0" marT="0" marB="0"/>
                </a:tc>
                <a:tc>
                  <a:txBody>
                    <a:bodyPr/>
                    <a:lstStyle/>
                    <a:p>
                      <a:pPr marL="65405" algn="ctr">
                        <a:lnSpc>
                          <a:spcPts val="1680"/>
                        </a:lnSpc>
                        <a:spcAft>
                          <a:spcPts val="0"/>
                        </a:spcAft>
                      </a:pPr>
                      <a:endParaRPr lang="ru-RU" sz="1800" dirty="0" smtClean="0">
                        <a:effectLst/>
                        <a:latin typeface="Arial" pitchFamily="34" charset="0"/>
                        <a:cs typeface="Arial" pitchFamily="34" charset="0"/>
                      </a:endParaRPr>
                    </a:p>
                    <a:p>
                      <a:pPr marL="65405" algn="ctr">
                        <a:lnSpc>
                          <a:spcPts val="1680"/>
                        </a:lnSpc>
                        <a:spcAft>
                          <a:spcPts val="0"/>
                        </a:spcAft>
                      </a:pPr>
                      <a:r>
                        <a:rPr lang="ru-RU" sz="1800" dirty="0" smtClean="0">
                          <a:effectLst/>
                          <a:latin typeface="Arial" pitchFamily="34" charset="0"/>
                          <a:cs typeface="Arial" pitchFamily="34" charset="0"/>
                        </a:rPr>
                        <a:t>0,1 </a:t>
                      </a:r>
                      <a:r>
                        <a:rPr lang="ru-RU" sz="1800" dirty="0">
                          <a:effectLst/>
                          <a:latin typeface="Arial" pitchFamily="34" charset="0"/>
                          <a:cs typeface="Arial" pitchFamily="34" charset="0"/>
                        </a:rPr>
                        <a:t>&lt; P ≤ 0,4</a:t>
                      </a:r>
                      <a:endParaRPr lang="ru-RU" sz="1800" dirty="0">
                        <a:effectLst/>
                        <a:latin typeface="Arial" pitchFamily="34" charset="0"/>
                        <a:ea typeface="Times New Roman"/>
                        <a:cs typeface="Arial" pitchFamily="34" charset="0"/>
                      </a:endParaRPr>
                    </a:p>
                  </a:txBody>
                  <a:tcPr marL="0" marR="0" marT="0" marB="0"/>
                </a:tc>
                <a:tc>
                  <a:txBody>
                    <a:bodyPr/>
                    <a:lstStyle/>
                    <a:p>
                      <a:pPr marL="65405">
                        <a:spcAft>
                          <a:spcPts val="0"/>
                        </a:spcAft>
                      </a:pPr>
                      <a:r>
                        <a:rPr lang="ru-RU" sz="1800">
                          <a:effectLst/>
                          <a:latin typeface="Arial" pitchFamily="34" charset="0"/>
                          <a:cs typeface="Arial" pitchFamily="34" charset="0"/>
                        </a:rPr>
                        <a:t>Редкое событие, но, как известно, уже имело место.</a:t>
                      </a:r>
                      <a:endParaRPr lang="ru-RU" sz="1800">
                        <a:effectLst/>
                        <a:latin typeface="Arial" pitchFamily="34" charset="0"/>
                        <a:ea typeface="Times New Roman"/>
                        <a:cs typeface="Arial" pitchFamily="34" charset="0"/>
                      </a:endParaRPr>
                    </a:p>
                  </a:txBody>
                  <a:tcPr marL="0" marR="0" marT="0" marB="0"/>
                </a:tc>
              </a:tr>
              <a:tr h="998476">
                <a:tc>
                  <a:txBody>
                    <a:bodyPr/>
                    <a:lstStyle/>
                    <a:p>
                      <a:pPr marL="65405">
                        <a:lnSpc>
                          <a:spcPts val="1680"/>
                        </a:lnSpc>
                        <a:spcAft>
                          <a:spcPts val="0"/>
                        </a:spcAft>
                      </a:pPr>
                      <a:r>
                        <a:rPr lang="ru-RU" sz="1800">
                          <a:effectLst/>
                          <a:latin typeface="Arial" pitchFamily="34" charset="0"/>
                          <a:cs typeface="Arial" pitchFamily="34" charset="0"/>
                        </a:rPr>
                        <a:t>Вероятные</a:t>
                      </a:r>
                      <a:endParaRPr lang="ru-RU" sz="1800">
                        <a:effectLst/>
                        <a:latin typeface="Arial" pitchFamily="34" charset="0"/>
                        <a:ea typeface="Times New Roman"/>
                        <a:cs typeface="Arial" pitchFamily="34" charset="0"/>
                      </a:endParaRPr>
                    </a:p>
                  </a:txBody>
                  <a:tcPr marL="0" marR="0" marT="0" marB="0"/>
                </a:tc>
                <a:tc>
                  <a:txBody>
                    <a:bodyPr/>
                    <a:lstStyle/>
                    <a:p>
                      <a:pPr marL="65405" algn="ctr">
                        <a:lnSpc>
                          <a:spcPts val="1680"/>
                        </a:lnSpc>
                        <a:spcAft>
                          <a:spcPts val="0"/>
                        </a:spcAft>
                      </a:pPr>
                      <a:endParaRPr lang="ru-RU" sz="1800" dirty="0" smtClean="0">
                        <a:effectLst/>
                        <a:latin typeface="Arial" pitchFamily="34" charset="0"/>
                        <a:cs typeface="Arial" pitchFamily="34" charset="0"/>
                      </a:endParaRPr>
                    </a:p>
                    <a:p>
                      <a:pPr marL="65405" algn="ctr">
                        <a:lnSpc>
                          <a:spcPts val="1680"/>
                        </a:lnSpc>
                        <a:spcAft>
                          <a:spcPts val="0"/>
                        </a:spcAft>
                      </a:pPr>
                      <a:r>
                        <a:rPr lang="ru-RU" sz="1800" dirty="0" smtClean="0">
                          <a:effectLst/>
                          <a:latin typeface="Arial" pitchFamily="34" charset="0"/>
                          <a:cs typeface="Arial" pitchFamily="34" charset="0"/>
                        </a:rPr>
                        <a:t>3</a:t>
                      </a:r>
                      <a:endParaRPr lang="ru-RU" sz="1800" dirty="0">
                        <a:effectLst/>
                        <a:latin typeface="Arial" pitchFamily="34" charset="0"/>
                        <a:ea typeface="Times New Roman"/>
                        <a:cs typeface="Arial" pitchFamily="34" charset="0"/>
                      </a:endParaRPr>
                    </a:p>
                  </a:txBody>
                  <a:tcPr marL="0" marR="0" marT="0" marB="0"/>
                </a:tc>
                <a:tc>
                  <a:txBody>
                    <a:bodyPr/>
                    <a:lstStyle/>
                    <a:p>
                      <a:pPr marL="65405" algn="ctr">
                        <a:lnSpc>
                          <a:spcPts val="1680"/>
                        </a:lnSpc>
                        <a:spcAft>
                          <a:spcPts val="0"/>
                        </a:spcAft>
                      </a:pPr>
                      <a:endParaRPr lang="ru-RU" sz="1800" dirty="0" smtClean="0">
                        <a:effectLst/>
                        <a:latin typeface="Arial" pitchFamily="34" charset="0"/>
                        <a:cs typeface="Arial" pitchFamily="34" charset="0"/>
                      </a:endParaRPr>
                    </a:p>
                    <a:p>
                      <a:pPr marL="65405" algn="ctr">
                        <a:lnSpc>
                          <a:spcPts val="1680"/>
                        </a:lnSpc>
                        <a:spcAft>
                          <a:spcPts val="0"/>
                        </a:spcAft>
                      </a:pPr>
                      <a:r>
                        <a:rPr lang="ru-RU" sz="1800" dirty="0" smtClean="0">
                          <a:effectLst/>
                          <a:latin typeface="Arial" pitchFamily="34" charset="0"/>
                          <a:cs typeface="Arial" pitchFamily="34" charset="0"/>
                        </a:rPr>
                        <a:t>0,4 </a:t>
                      </a:r>
                      <a:r>
                        <a:rPr lang="ru-RU" sz="1800" dirty="0">
                          <a:effectLst/>
                          <a:latin typeface="Arial" pitchFamily="34" charset="0"/>
                          <a:cs typeface="Arial" pitchFamily="34" charset="0"/>
                        </a:rPr>
                        <a:t>&lt; P ≤ 0,6</a:t>
                      </a:r>
                      <a:endParaRPr lang="ru-RU" sz="1800" dirty="0">
                        <a:effectLst/>
                        <a:latin typeface="Arial" pitchFamily="34" charset="0"/>
                        <a:ea typeface="Times New Roman"/>
                        <a:cs typeface="Arial" pitchFamily="34" charset="0"/>
                      </a:endParaRPr>
                    </a:p>
                  </a:txBody>
                  <a:tcPr marL="0" marR="0" marT="0" marB="0"/>
                </a:tc>
                <a:tc>
                  <a:txBody>
                    <a:bodyPr/>
                    <a:lstStyle/>
                    <a:p>
                      <a:pPr marL="65405">
                        <a:spcAft>
                          <a:spcPts val="0"/>
                        </a:spcAft>
                      </a:pPr>
                      <a:r>
                        <a:rPr lang="ru-RU" sz="1800">
                          <a:effectLst/>
                          <a:latin typeface="Arial" pitchFamily="34" charset="0"/>
                          <a:cs typeface="Arial" pitchFamily="34" charset="0"/>
                        </a:rPr>
                        <a:t>Наличие свидетельств, достаточных для предположения возможности события.</a:t>
                      </a:r>
                      <a:endParaRPr lang="ru-RU" sz="1800">
                        <a:effectLst/>
                        <a:latin typeface="Arial" pitchFamily="34" charset="0"/>
                        <a:ea typeface="Times New Roman"/>
                        <a:cs typeface="Arial" pitchFamily="34" charset="0"/>
                      </a:endParaRPr>
                    </a:p>
                  </a:txBody>
                  <a:tcPr marL="0" marR="0" marT="0" marB="0"/>
                </a:tc>
              </a:tr>
              <a:tr h="478436">
                <a:tc>
                  <a:txBody>
                    <a:bodyPr/>
                    <a:lstStyle/>
                    <a:p>
                      <a:pPr marL="65405">
                        <a:spcAft>
                          <a:spcPts val="0"/>
                        </a:spcAft>
                      </a:pPr>
                      <a:r>
                        <a:rPr lang="ru-RU" sz="1800">
                          <a:effectLst/>
                          <a:latin typeface="Arial" pitchFamily="34" charset="0"/>
                          <a:cs typeface="Arial" pitchFamily="34" charset="0"/>
                        </a:rPr>
                        <a:t>Весьма вероятные</a:t>
                      </a:r>
                      <a:endParaRPr lang="ru-RU" sz="1800">
                        <a:effectLst/>
                        <a:latin typeface="Arial" pitchFamily="34" charset="0"/>
                        <a:ea typeface="Times New Roman"/>
                        <a:cs typeface="Arial" pitchFamily="34" charset="0"/>
                      </a:endParaRPr>
                    </a:p>
                  </a:txBody>
                  <a:tcPr marL="0" marR="0" marT="0" marB="0"/>
                </a:tc>
                <a:tc>
                  <a:txBody>
                    <a:bodyPr/>
                    <a:lstStyle/>
                    <a:p>
                      <a:pPr marL="65405" algn="ctr">
                        <a:lnSpc>
                          <a:spcPts val="1680"/>
                        </a:lnSpc>
                        <a:spcAft>
                          <a:spcPts val="0"/>
                        </a:spcAft>
                      </a:pPr>
                      <a:endParaRPr lang="ru-RU" sz="1800" dirty="0" smtClean="0">
                        <a:effectLst/>
                        <a:latin typeface="Arial" pitchFamily="34" charset="0"/>
                        <a:cs typeface="Arial" pitchFamily="34" charset="0"/>
                      </a:endParaRPr>
                    </a:p>
                    <a:p>
                      <a:pPr marL="65405" algn="ctr">
                        <a:lnSpc>
                          <a:spcPts val="1680"/>
                        </a:lnSpc>
                        <a:spcAft>
                          <a:spcPts val="0"/>
                        </a:spcAft>
                      </a:pPr>
                      <a:r>
                        <a:rPr lang="ru-RU" sz="1800" dirty="0" smtClean="0">
                          <a:effectLst/>
                          <a:latin typeface="Arial" pitchFamily="34" charset="0"/>
                          <a:cs typeface="Arial" pitchFamily="34" charset="0"/>
                        </a:rPr>
                        <a:t>4</a:t>
                      </a:r>
                      <a:endParaRPr lang="ru-RU" sz="1800" dirty="0">
                        <a:effectLst/>
                        <a:latin typeface="Arial" pitchFamily="34" charset="0"/>
                        <a:ea typeface="Times New Roman"/>
                        <a:cs typeface="Arial" pitchFamily="34" charset="0"/>
                      </a:endParaRPr>
                    </a:p>
                  </a:txBody>
                  <a:tcPr marL="0" marR="0" marT="0" marB="0"/>
                </a:tc>
                <a:tc>
                  <a:txBody>
                    <a:bodyPr/>
                    <a:lstStyle/>
                    <a:p>
                      <a:pPr marL="65405" algn="ctr">
                        <a:lnSpc>
                          <a:spcPts val="1680"/>
                        </a:lnSpc>
                        <a:spcAft>
                          <a:spcPts val="0"/>
                        </a:spcAft>
                      </a:pPr>
                      <a:endParaRPr lang="ru-RU" sz="1800" dirty="0" smtClean="0">
                        <a:effectLst/>
                        <a:latin typeface="Arial" pitchFamily="34" charset="0"/>
                        <a:cs typeface="Arial" pitchFamily="34" charset="0"/>
                      </a:endParaRPr>
                    </a:p>
                    <a:p>
                      <a:pPr marL="65405" algn="ctr">
                        <a:lnSpc>
                          <a:spcPts val="1680"/>
                        </a:lnSpc>
                        <a:spcAft>
                          <a:spcPts val="0"/>
                        </a:spcAft>
                      </a:pPr>
                      <a:r>
                        <a:rPr lang="ru-RU" sz="1800" dirty="0" smtClean="0">
                          <a:effectLst/>
                          <a:latin typeface="Arial" pitchFamily="34" charset="0"/>
                          <a:cs typeface="Arial" pitchFamily="34" charset="0"/>
                        </a:rPr>
                        <a:t>0,6 </a:t>
                      </a:r>
                      <a:r>
                        <a:rPr lang="ru-RU" sz="1800" dirty="0">
                          <a:effectLst/>
                          <a:latin typeface="Arial" pitchFamily="34" charset="0"/>
                          <a:cs typeface="Arial" pitchFamily="34" charset="0"/>
                        </a:rPr>
                        <a:t>&lt; P ≤ 0,9</a:t>
                      </a:r>
                      <a:endParaRPr lang="ru-RU" sz="1800" dirty="0">
                        <a:effectLst/>
                        <a:latin typeface="Arial" pitchFamily="34" charset="0"/>
                        <a:ea typeface="Times New Roman"/>
                        <a:cs typeface="Arial" pitchFamily="34" charset="0"/>
                      </a:endParaRPr>
                    </a:p>
                  </a:txBody>
                  <a:tcPr marL="0" marR="0" marT="0" marB="0"/>
                </a:tc>
                <a:tc>
                  <a:txBody>
                    <a:bodyPr/>
                    <a:lstStyle/>
                    <a:p>
                      <a:pPr marL="65405">
                        <a:lnSpc>
                          <a:spcPts val="1680"/>
                        </a:lnSpc>
                        <a:spcAft>
                          <a:spcPts val="0"/>
                        </a:spcAft>
                      </a:pPr>
                      <a:r>
                        <a:rPr lang="ru-RU" sz="1800" dirty="0">
                          <a:effectLst/>
                          <a:latin typeface="Arial" pitchFamily="34" charset="0"/>
                          <a:cs typeface="Arial" pitchFamily="34" charset="0"/>
                        </a:rPr>
                        <a:t>Событие может произойти.</a:t>
                      </a:r>
                      <a:endParaRPr lang="ru-RU" sz="1800" dirty="0">
                        <a:effectLst/>
                        <a:latin typeface="Arial" pitchFamily="34" charset="0"/>
                        <a:ea typeface="Times New Roman"/>
                        <a:cs typeface="Arial" pitchFamily="34" charset="0"/>
                      </a:endParaRPr>
                    </a:p>
                  </a:txBody>
                  <a:tcPr marL="0" marR="0" marT="0" marB="0"/>
                </a:tc>
              </a:tr>
              <a:tr h="606438">
                <a:tc>
                  <a:txBody>
                    <a:bodyPr/>
                    <a:lstStyle/>
                    <a:p>
                      <a:pPr marL="65405">
                        <a:lnSpc>
                          <a:spcPct val="98000"/>
                        </a:lnSpc>
                        <a:spcAft>
                          <a:spcPts val="0"/>
                        </a:spcAft>
                      </a:pPr>
                      <a:r>
                        <a:rPr lang="ru-RU" sz="1800">
                          <a:effectLst/>
                          <a:latin typeface="Arial" pitchFamily="34" charset="0"/>
                          <a:cs typeface="Arial" pitchFamily="34" charset="0"/>
                        </a:rPr>
                        <a:t>Почти возможные</a:t>
                      </a:r>
                      <a:endParaRPr lang="ru-RU" sz="1800">
                        <a:effectLst/>
                        <a:latin typeface="Arial" pitchFamily="34" charset="0"/>
                        <a:ea typeface="Times New Roman"/>
                        <a:cs typeface="Arial" pitchFamily="34" charset="0"/>
                      </a:endParaRPr>
                    </a:p>
                  </a:txBody>
                  <a:tcPr marL="0" marR="0" marT="0" marB="0"/>
                </a:tc>
                <a:tc>
                  <a:txBody>
                    <a:bodyPr/>
                    <a:lstStyle/>
                    <a:p>
                      <a:pPr marL="65405" algn="ctr">
                        <a:lnSpc>
                          <a:spcPts val="1680"/>
                        </a:lnSpc>
                        <a:spcAft>
                          <a:spcPts val="0"/>
                        </a:spcAft>
                      </a:pPr>
                      <a:endParaRPr lang="ru-RU" sz="1800" dirty="0" smtClean="0">
                        <a:effectLst/>
                        <a:latin typeface="Arial" pitchFamily="34" charset="0"/>
                        <a:cs typeface="Arial" pitchFamily="34" charset="0"/>
                      </a:endParaRPr>
                    </a:p>
                    <a:p>
                      <a:pPr marL="65405" algn="ctr">
                        <a:lnSpc>
                          <a:spcPts val="1680"/>
                        </a:lnSpc>
                        <a:spcAft>
                          <a:spcPts val="0"/>
                        </a:spcAft>
                      </a:pPr>
                      <a:r>
                        <a:rPr lang="ru-RU" sz="1800" dirty="0" smtClean="0">
                          <a:effectLst/>
                          <a:latin typeface="Arial" pitchFamily="34" charset="0"/>
                          <a:cs typeface="Arial" pitchFamily="34" charset="0"/>
                        </a:rPr>
                        <a:t>5</a:t>
                      </a:r>
                      <a:endParaRPr lang="ru-RU" sz="1800" dirty="0">
                        <a:effectLst/>
                        <a:latin typeface="Arial" pitchFamily="34" charset="0"/>
                        <a:ea typeface="Times New Roman"/>
                        <a:cs typeface="Arial" pitchFamily="34" charset="0"/>
                      </a:endParaRPr>
                    </a:p>
                  </a:txBody>
                  <a:tcPr marL="0" marR="0" marT="0" marB="0"/>
                </a:tc>
                <a:tc>
                  <a:txBody>
                    <a:bodyPr/>
                    <a:lstStyle/>
                    <a:p>
                      <a:pPr marL="65405" algn="ctr">
                        <a:lnSpc>
                          <a:spcPts val="1680"/>
                        </a:lnSpc>
                        <a:spcAft>
                          <a:spcPts val="0"/>
                        </a:spcAft>
                      </a:pPr>
                      <a:endParaRPr lang="ru-RU" sz="1800" dirty="0" smtClean="0">
                        <a:effectLst/>
                        <a:latin typeface="Arial" pitchFamily="34" charset="0"/>
                        <a:cs typeface="Arial" pitchFamily="34" charset="0"/>
                      </a:endParaRPr>
                    </a:p>
                    <a:p>
                      <a:pPr marL="65405" algn="ctr">
                        <a:lnSpc>
                          <a:spcPts val="1680"/>
                        </a:lnSpc>
                        <a:spcAft>
                          <a:spcPts val="0"/>
                        </a:spcAft>
                      </a:pPr>
                      <a:r>
                        <a:rPr lang="ru-RU" sz="1800" dirty="0" smtClean="0">
                          <a:effectLst/>
                          <a:latin typeface="Arial" pitchFamily="34" charset="0"/>
                          <a:cs typeface="Arial" pitchFamily="34" charset="0"/>
                        </a:rPr>
                        <a:t>0,9 </a:t>
                      </a:r>
                      <a:r>
                        <a:rPr lang="ru-RU" sz="1800" dirty="0">
                          <a:effectLst/>
                          <a:latin typeface="Arial" pitchFamily="34" charset="0"/>
                          <a:cs typeface="Arial" pitchFamily="34" charset="0"/>
                        </a:rPr>
                        <a:t>&lt; P &lt; 1,0</a:t>
                      </a:r>
                      <a:endParaRPr lang="ru-RU" sz="1800" dirty="0">
                        <a:effectLst/>
                        <a:latin typeface="Arial" pitchFamily="34" charset="0"/>
                        <a:ea typeface="Times New Roman"/>
                        <a:cs typeface="Arial" pitchFamily="34" charset="0"/>
                      </a:endParaRPr>
                    </a:p>
                  </a:txBody>
                  <a:tcPr marL="0" marR="0" marT="0" marB="0"/>
                </a:tc>
                <a:tc>
                  <a:txBody>
                    <a:bodyPr/>
                    <a:lstStyle/>
                    <a:p>
                      <a:pPr marL="65405">
                        <a:lnSpc>
                          <a:spcPct val="98000"/>
                        </a:lnSpc>
                        <a:spcAft>
                          <a:spcPts val="0"/>
                        </a:spcAft>
                      </a:pPr>
                      <a:r>
                        <a:rPr lang="ru-RU" sz="1800" dirty="0">
                          <a:effectLst/>
                          <a:latin typeface="Arial" pitchFamily="34" charset="0"/>
                          <a:cs typeface="Arial" pitchFamily="34" charset="0"/>
                        </a:rPr>
                        <a:t>Событие, как ожидается, произойдёт.</a:t>
                      </a:r>
                      <a:endParaRPr lang="ru-RU" sz="1800" dirty="0">
                        <a:effectLst/>
                        <a:latin typeface="Arial" pitchFamily="34" charset="0"/>
                        <a:ea typeface="Times New Roman"/>
                        <a:cs typeface="Arial" pitchFamily="34" charset="0"/>
                      </a:endParaRPr>
                    </a:p>
                  </a:txBody>
                  <a:tcPr marL="0" marR="0" marT="0" marB="0"/>
                </a:tc>
              </a:tr>
            </a:tbl>
          </a:graphicData>
        </a:graphic>
      </p:graphicFrame>
    </p:spTree>
    <p:extLst>
      <p:ext uri="{BB962C8B-B14F-4D97-AF65-F5344CB8AC3E}">
        <p14:creationId xmlns:p14="http://schemas.microsoft.com/office/powerpoint/2010/main" val="26372287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44624"/>
            <a:ext cx="8712968" cy="936104"/>
          </a:xfrm>
        </p:spPr>
        <p:txBody>
          <a:bodyPr>
            <a:normAutofit/>
          </a:bodyPr>
          <a:lstStyle/>
          <a:p>
            <a:r>
              <a:rPr lang="ru-RU" sz="2400" dirty="0">
                <a:latin typeface="Arial Black" pitchFamily="34" charset="0"/>
              </a:rPr>
              <a:t>Классификация рисков по степени </a:t>
            </a:r>
            <a:r>
              <a:rPr lang="ru-RU" sz="2400" dirty="0" smtClean="0">
                <a:latin typeface="Arial Black" pitchFamily="34" charset="0"/>
              </a:rPr>
              <a:t>воздействия</a:t>
            </a:r>
            <a:endParaRPr lang="ru-RU" sz="2400" dirty="0">
              <a:latin typeface="Arial Black" pitchFamily="34" charset="0"/>
            </a:endParaRPr>
          </a:p>
        </p:txBody>
      </p:sp>
      <p:graphicFrame>
        <p:nvGraphicFramePr>
          <p:cNvPr id="3" name="Таблица 2"/>
          <p:cNvGraphicFramePr>
            <a:graphicFrameLocks noGrp="1"/>
          </p:cNvGraphicFramePr>
          <p:nvPr>
            <p:extLst>
              <p:ext uri="{D42A27DB-BD31-4B8C-83A1-F6EECF244321}">
                <p14:modId xmlns:p14="http://schemas.microsoft.com/office/powerpoint/2010/main" val="2850278698"/>
              </p:ext>
            </p:extLst>
          </p:nvPr>
        </p:nvGraphicFramePr>
        <p:xfrm>
          <a:off x="251521" y="1196752"/>
          <a:ext cx="8568952" cy="4976306"/>
        </p:xfrm>
        <a:graphic>
          <a:graphicData uri="http://schemas.openxmlformats.org/drawingml/2006/table">
            <a:tbl>
              <a:tblPr firstRow="1" firstCol="1" bandRow="1">
                <a:tableStyleId>{5C22544A-7EE6-4342-B048-85BDC9FD1C3A}</a:tableStyleId>
              </a:tblPr>
              <a:tblGrid>
                <a:gridCol w="1368151"/>
                <a:gridCol w="1706874"/>
                <a:gridCol w="5493927"/>
              </a:tblGrid>
              <a:tr h="281644">
                <a:tc>
                  <a:txBody>
                    <a:bodyPr/>
                    <a:lstStyle/>
                    <a:p>
                      <a:pPr>
                        <a:spcAft>
                          <a:spcPts val="0"/>
                        </a:spcAft>
                      </a:pPr>
                      <a:r>
                        <a:rPr lang="ru-RU" sz="1400" dirty="0">
                          <a:effectLst/>
                          <a:latin typeface="Arial" pitchFamily="34" charset="0"/>
                          <a:cs typeface="Arial" pitchFamily="34" charset="0"/>
                        </a:rPr>
                        <a:t>Риски</a:t>
                      </a:r>
                      <a:endParaRPr lang="ru-RU" sz="1400" dirty="0">
                        <a:effectLst/>
                        <a:latin typeface="Arial" pitchFamily="34" charset="0"/>
                        <a:ea typeface="Times New Roman"/>
                        <a:cs typeface="Arial" pitchFamily="34" charset="0"/>
                      </a:endParaRPr>
                    </a:p>
                  </a:txBody>
                  <a:tcPr marL="68580" marR="68580" marT="0" marB="0"/>
                </a:tc>
                <a:tc>
                  <a:txBody>
                    <a:bodyPr/>
                    <a:lstStyle/>
                    <a:p>
                      <a:pPr marL="65405" algn="ctr">
                        <a:lnSpc>
                          <a:spcPts val="1720"/>
                        </a:lnSpc>
                        <a:spcAft>
                          <a:spcPts val="0"/>
                        </a:spcAft>
                      </a:pPr>
                      <a:r>
                        <a:rPr lang="ru-RU" sz="1400">
                          <a:effectLst/>
                          <a:latin typeface="Arial" pitchFamily="34" charset="0"/>
                          <a:cs typeface="Arial" pitchFamily="34" charset="0"/>
                        </a:rPr>
                        <a:t>Индекс риска (R)</a:t>
                      </a:r>
                      <a:endParaRPr lang="ru-RU" sz="1400">
                        <a:effectLst/>
                        <a:latin typeface="Arial" pitchFamily="34" charset="0"/>
                        <a:ea typeface="Times New Roman"/>
                        <a:cs typeface="Arial" pitchFamily="34" charset="0"/>
                      </a:endParaRPr>
                    </a:p>
                  </a:txBody>
                  <a:tcPr marL="68580" marR="68580" marT="0" marB="0"/>
                </a:tc>
                <a:tc>
                  <a:txBody>
                    <a:bodyPr/>
                    <a:lstStyle/>
                    <a:p>
                      <a:pPr algn="ctr">
                        <a:spcAft>
                          <a:spcPts val="0"/>
                        </a:spcAft>
                      </a:pPr>
                      <a:r>
                        <a:rPr lang="ru-RU" sz="1400">
                          <a:effectLst/>
                          <a:latin typeface="Arial" pitchFamily="34" charset="0"/>
                          <a:cs typeface="Arial" pitchFamily="34" charset="0"/>
                        </a:rPr>
                        <a:t>Степень воздействия</a:t>
                      </a:r>
                      <a:endParaRPr lang="ru-RU" sz="1400">
                        <a:effectLst/>
                        <a:latin typeface="Arial" pitchFamily="34" charset="0"/>
                        <a:ea typeface="Times New Roman"/>
                        <a:cs typeface="Arial" pitchFamily="34" charset="0"/>
                      </a:endParaRPr>
                    </a:p>
                  </a:txBody>
                  <a:tcPr marL="68580" marR="68580" marT="0" marB="0"/>
                </a:tc>
              </a:tr>
              <a:tr h="583818">
                <a:tc>
                  <a:txBody>
                    <a:bodyPr/>
                    <a:lstStyle/>
                    <a:p>
                      <a:pPr marL="65405">
                        <a:lnSpc>
                          <a:spcPts val="1680"/>
                        </a:lnSpc>
                        <a:spcAft>
                          <a:spcPts val="0"/>
                        </a:spcAft>
                      </a:pPr>
                      <a:r>
                        <a:rPr lang="ru-RU" sz="1400" dirty="0">
                          <a:effectLst/>
                          <a:latin typeface="Arial" pitchFamily="34" charset="0"/>
                          <a:cs typeface="Arial" pitchFamily="34" charset="0"/>
                        </a:rPr>
                        <a:t>Критические</a:t>
                      </a:r>
                      <a:endParaRPr lang="ru-RU" sz="1400" dirty="0">
                        <a:effectLst/>
                        <a:latin typeface="Arial" pitchFamily="34" charset="0"/>
                        <a:ea typeface="Times New Roman"/>
                        <a:cs typeface="Arial" pitchFamily="34" charset="0"/>
                      </a:endParaRPr>
                    </a:p>
                  </a:txBody>
                  <a:tcPr marL="68580" marR="68580" marT="0" marB="0"/>
                </a:tc>
                <a:tc>
                  <a:txBody>
                    <a:bodyPr/>
                    <a:lstStyle/>
                    <a:p>
                      <a:pPr marL="65405" algn="ctr">
                        <a:lnSpc>
                          <a:spcPts val="1680"/>
                        </a:lnSpc>
                        <a:spcAft>
                          <a:spcPts val="0"/>
                        </a:spcAft>
                      </a:pPr>
                      <a:r>
                        <a:rPr lang="ru-RU" sz="1400">
                          <a:effectLst/>
                          <a:latin typeface="Arial" pitchFamily="34" charset="0"/>
                          <a:cs typeface="Arial" pitchFamily="34" charset="0"/>
                        </a:rPr>
                        <a:t>20 ≤ R ≤ 25</a:t>
                      </a:r>
                      <a:endParaRPr lang="ru-RU" sz="1400">
                        <a:effectLst/>
                        <a:latin typeface="Arial" pitchFamily="34" charset="0"/>
                        <a:ea typeface="Times New Roman"/>
                        <a:cs typeface="Arial" pitchFamily="34" charset="0"/>
                      </a:endParaRPr>
                    </a:p>
                  </a:txBody>
                  <a:tcPr marL="68580" marR="68580" marT="0" marB="0"/>
                </a:tc>
                <a:tc>
                  <a:txBody>
                    <a:bodyPr/>
                    <a:lstStyle/>
                    <a:p>
                      <a:pPr marL="65405">
                        <a:spcAft>
                          <a:spcPts val="0"/>
                        </a:spcAft>
                      </a:pPr>
                      <a:r>
                        <a:rPr lang="ru-RU" sz="1400">
                          <a:effectLst/>
                          <a:latin typeface="Arial" pitchFamily="34" charset="0"/>
                          <a:cs typeface="Arial" pitchFamily="34" charset="0"/>
                        </a:rPr>
                        <a:t>Крайняя степень возможности приостановки реализации строительного проекта.</a:t>
                      </a:r>
                      <a:endParaRPr lang="ru-RU" sz="1400">
                        <a:effectLst/>
                        <a:latin typeface="Arial" pitchFamily="34" charset="0"/>
                        <a:ea typeface="Times New Roman"/>
                        <a:cs typeface="Arial" pitchFamily="34" charset="0"/>
                      </a:endParaRPr>
                    </a:p>
                  </a:txBody>
                  <a:tcPr marL="68580" marR="68580" marT="0" marB="0"/>
                </a:tc>
              </a:tr>
              <a:tr h="934738">
                <a:tc>
                  <a:txBody>
                    <a:bodyPr/>
                    <a:lstStyle/>
                    <a:p>
                      <a:pPr marL="65405">
                        <a:lnSpc>
                          <a:spcPts val="1680"/>
                        </a:lnSpc>
                        <a:spcAft>
                          <a:spcPts val="0"/>
                        </a:spcAft>
                      </a:pPr>
                      <a:r>
                        <a:rPr lang="ru-RU" sz="1400" dirty="0">
                          <a:effectLst/>
                          <a:latin typeface="Arial" pitchFamily="34" charset="0"/>
                          <a:cs typeface="Arial" pitchFamily="34" charset="0"/>
                        </a:rPr>
                        <a:t>Существенные</a:t>
                      </a:r>
                      <a:endParaRPr lang="ru-RU" sz="1400" dirty="0">
                        <a:effectLst/>
                        <a:latin typeface="Arial" pitchFamily="34" charset="0"/>
                        <a:ea typeface="Times New Roman"/>
                        <a:cs typeface="Arial" pitchFamily="34" charset="0"/>
                      </a:endParaRPr>
                    </a:p>
                  </a:txBody>
                  <a:tcPr marL="68580" marR="68580" marT="0" marB="0"/>
                </a:tc>
                <a:tc>
                  <a:txBody>
                    <a:bodyPr/>
                    <a:lstStyle/>
                    <a:p>
                      <a:pPr marL="65405" algn="ctr">
                        <a:lnSpc>
                          <a:spcPts val="1680"/>
                        </a:lnSpc>
                        <a:spcAft>
                          <a:spcPts val="0"/>
                        </a:spcAft>
                      </a:pPr>
                      <a:r>
                        <a:rPr lang="ru-RU" sz="1400">
                          <a:effectLst/>
                          <a:latin typeface="Arial" pitchFamily="34" charset="0"/>
                          <a:cs typeface="Arial" pitchFamily="34" charset="0"/>
                        </a:rPr>
                        <a:t>12 ≤ R ≤ 16</a:t>
                      </a:r>
                      <a:endParaRPr lang="ru-RU" sz="1400">
                        <a:effectLst/>
                        <a:latin typeface="Arial" pitchFamily="34" charset="0"/>
                        <a:ea typeface="Times New Roman"/>
                        <a:cs typeface="Arial" pitchFamily="34" charset="0"/>
                      </a:endParaRPr>
                    </a:p>
                  </a:txBody>
                  <a:tcPr marL="68580" marR="68580" marT="0" marB="0"/>
                </a:tc>
                <a:tc>
                  <a:txBody>
                    <a:bodyPr/>
                    <a:lstStyle/>
                    <a:p>
                      <a:pPr marL="65405">
                        <a:spcAft>
                          <a:spcPts val="0"/>
                        </a:spcAft>
                      </a:pPr>
                      <a:r>
                        <a:rPr lang="ru-RU" sz="1400">
                          <a:effectLst/>
                          <a:latin typeface="Arial" pitchFamily="34" charset="0"/>
                          <a:cs typeface="Arial" pitchFamily="34" charset="0"/>
                        </a:rPr>
                        <a:t>Увеличение продолжительности выполнения Симур, производственный брак, несоблюдение строительных решений, объёмы дополнительных работ и нарушения техники безопасности недопустимы для заказчика.</a:t>
                      </a:r>
                      <a:endParaRPr lang="ru-RU" sz="1400">
                        <a:effectLst/>
                        <a:latin typeface="Arial" pitchFamily="34" charset="0"/>
                        <a:ea typeface="Times New Roman"/>
                        <a:cs typeface="Arial" pitchFamily="34" charset="0"/>
                      </a:endParaRPr>
                    </a:p>
                  </a:txBody>
                  <a:tcPr marL="68580" marR="68580" marT="0" marB="0"/>
                </a:tc>
              </a:tr>
              <a:tr h="1135040">
                <a:tc>
                  <a:txBody>
                    <a:bodyPr/>
                    <a:lstStyle/>
                    <a:p>
                      <a:pPr marL="65405">
                        <a:lnSpc>
                          <a:spcPts val="1680"/>
                        </a:lnSpc>
                        <a:spcAft>
                          <a:spcPts val="0"/>
                        </a:spcAft>
                      </a:pPr>
                      <a:r>
                        <a:rPr lang="ru-RU" sz="1400">
                          <a:effectLst/>
                          <a:latin typeface="Arial" pitchFamily="34" charset="0"/>
                          <a:cs typeface="Arial" pitchFamily="34" charset="0"/>
                        </a:rPr>
                        <a:t>Умеренные</a:t>
                      </a:r>
                      <a:endParaRPr lang="ru-RU" sz="1400">
                        <a:effectLst/>
                        <a:latin typeface="Arial" pitchFamily="34" charset="0"/>
                        <a:ea typeface="Times New Roman"/>
                        <a:cs typeface="Arial" pitchFamily="34" charset="0"/>
                      </a:endParaRPr>
                    </a:p>
                  </a:txBody>
                  <a:tcPr marL="68580" marR="68580" marT="0" marB="0"/>
                </a:tc>
                <a:tc>
                  <a:txBody>
                    <a:bodyPr/>
                    <a:lstStyle/>
                    <a:p>
                      <a:pPr marL="65405" algn="ctr">
                        <a:lnSpc>
                          <a:spcPts val="1680"/>
                        </a:lnSpc>
                        <a:spcAft>
                          <a:spcPts val="0"/>
                        </a:spcAft>
                      </a:pPr>
                      <a:r>
                        <a:rPr lang="ru-RU" sz="1400" dirty="0">
                          <a:effectLst/>
                          <a:latin typeface="Arial" pitchFamily="34" charset="0"/>
                          <a:cs typeface="Arial" pitchFamily="34" charset="0"/>
                        </a:rPr>
                        <a:t>9 ≤ R ≤ 10</a:t>
                      </a:r>
                      <a:endParaRPr lang="ru-RU" sz="1400" dirty="0">
                        <a:effectLst/>
                        <a:latin typeface="Arial" pitchFamily="34" charset="0"/>
                        <a:ea typeface="Times New Roman"/>
                        <a:cs typeface="Arial" pitchFamily="34" charset="0"/>
                      </a:endParaRPr>
                    </a:p>
                  </a:txBody>
                  <a:tcPr marL="68580" marR="68580" marT="0" marB="0"/>
                </a:tc>
                <a:tc>
                  <a:txBody>
                    <a:bodyPr/>
                    <a:lstStyle/>
                    <a:p>
                      <a:pPr marL="65405">
                        <a:spcAft>
                          <a:spcPts val="0"/>
                        </a:spcAft>
                      </a:pPr>
                      <a:r>
                        <a:rPr lang="ru-RU" sz="1400" dirty="0">
                          <a:effectLst/>
                          <a:latin typeface="Arial" pitchFamily="34" charset="0"/>
                          <a:cs typeface="Arial" pitchFamily="34" charset="0"/>
                        </a:rPr>
                        <a:t>Увеличение продолжительности выполнения Симур, производственные дефекты, несоблюдение строительных решений, объёмы дополнительных работ и общее снижение безопасности строительства требуют согласований с заказчиком.</a:t>
                      </a:r>
                      <a:endParaRPr lang="ru-RU" sz="1400" dirty="0">
                        <a:effectLst/>
                        <a:latin typeface="Arial" pitchFamily="34" charset="0"/>
                        <a:ea typeface="Times New Roman"/>
                        <a:cs typeface="Arial" pitchFamily="34" charset="0"/>
                      </a:endParaRPr>
                    </a:p>
                  </a:txBody>
                  <a:tcPr marL="68580" marR="68580" marT="0" marB="0"/>
                </a:tc>
              </a:tr>
              <a:tr h="1457248">
                <a:tc>
                  <a:txBody>
                    <a:bodyPr/>
                    <a:lstStyle/>
                    <a:p>
                      <a:pPr marL="65405">
                        <a:lnSpc>
                          <a:spcPts val="1680"/>
                        </a:lnSpc>
                        <a:spcAft>
                          <a:spcPts val="0"/>
                        </a:spcAft>
                      </a:pPr>
                      <a:r>
                        <a:rPr lang="ru-RU" sz="1400">
                          <a:effectLst/>
                          <a:latin typeface="Arial" pitchFamily="34" charset="0"/>
                          <a:cs typeface="Arial" pitchFamily="34" charset="0"/>
                        </a:rPr>
                        <a:t>Незначительные</a:t>
                      </a:r>
                      <a:endParaRPr lang="ru-RU" sz="1400">
                        <a:effectLst/>
                        <a:latin typeface="Arial" pitchFamily="34" charset="0"/>
                        <a:ea typeface="Times New Roman"/>
                        <a:cs typeface="Arial" pitchFamily="34" charset="0"/>
                      </a:endParaRPr>
                    </a:p>
                  </a:txBody>
                  <a:tcPr marL="68580" marR="68580" marT="0" marB="0"/>
                </a:tc>
                <a:tc>
                  <a:txBody>
                    <a:bodyPr/>
                    <a:lstStyle/>
                    <a:p>
                      <a:pPr marL="65405" algn="ctr">
                        <a:lnSpc>
                          <a:spcPts val="1680"/>
                        </a:lnSpc>
                        <a:spcAft>
                          <a:spcPts val="0"/>
                        </a:spcAft>
                      </a:pPr>
                      <a:r>
                        <a:rPr lang="ru-RU" sz="1400">
                          <a:effectLst/>
                          <a:latin typeface="Arial" pitchFamily="34" charset="0"/>
                          <a:cs typeface="Arial" pitchFamily="34" charset="0"/>
                        </a:rPr>
                        <a:t>5 ≤ R ≤ 8</a:t>
                      </a:r>
                      <a:endParaRPr lang="ru-RU" sz="1400">
                        <a:effectLst/>
                        <a:latin typeface="Arial" pitchFamily="34" charset="0"/>
                        <a:ea typeface="Times New Roman"/>
                        <a:cs typeface="Arial" pitchFamily="34" charset="0"/>
                      </a:endParaRPr>
                    </a:p>
                  </a:txBody>
                  <a:tcPr marL="68580" marR="68580" marT="0" marB="0"/>
                </a:tc>
                <a:tc>
                  <a:txBody>
                    <a:bodyPr/>
                    <a:lstStyle/>
                    <a:p>
                      <a:pPr marL="65405">
                        <a:spcAft>
                          <a:spcPts val="0"/>
                        </a:spcAft>
                      </a:pPr>
                      <a:r>
                        <a:rPr lang="ru-RU" sz="1400" dirty="0">
                          <a:effectLst/>
                          <a:latin typeface="Arial" pitchFamily="34" charset="0"/>
                          <a:cs typeface="Arial" pitchFamily="34" charset="0"/>
                        </a:rPr>
                        <a:t>Увеличение продолжительности выполнения Симур и объёмов дополнительных работ в рамках бюджета и плановых сроков завершения строительства; производственные дефекты быстро устранимы; несоблюдение строительных решений и незначительное снижение безопасности строительства, допустимые для заказчика.</a:t>
                      </a:r>
                      <a:endParaRPr lang="ru-RU" sz="1400" dirty="0">
                        <a:effectLst/>
                        <a:latin typeface="Arial" pitchFamily="34" charset="0"/>
                        <a:ea typeface="Times New Roman"/>
                        <a:cs typeface="Arial" pitchFamily="34" charset="0"/>
                      </a:endParaRPr>
                    </a:p>
                  </a:txBody>
                  <a:tcPr marL="68580" marR="68580" marT="0" marB="0"/>
                </a:tc>
              </a:tr>
              <a:tr h="583818">
                <a:tc>
                  <a:txBody>
                    <a:bodyPr/>
                    <a:lstStyle/>
                    <a:p>
                      <a:pPr marL="65405">
                        <a:lnSpc>
                          <a:spcPts val="1680"/>
                        </a:lnSpc>
                        <a:spcAft>
                          <a:spcPts val="0"/>
                        </a:spcAft>
                      </a:pPr>
                      <a:r>
                        <a:rPr lang="ru-RU" sz="1400">
                          <a:effectLst/>
                          <a:latin typeface="Arial" pitchFamily="34" charset="0"/>
                          <a:cs typeface="Arial" pitchFamily="34" charset="0"/>
                        </a:rPr>
                        <a:t>Игнорируемые</a:t>
                      </a:r>
                      <a:endParaRPr lang="ru-RU" sz="1400">
                        <a:effectLst/>
                        <a:latin typeface="Arial" pitchFamily="34" charset="0"/>
                        <a:ea typeface="Times New Roman"/>
                        <a:cs typeface="Arial" pitchFamily="34" charset="0"/>
                      </a:endParaRPr>
                    </a:p>
                  </a:txBody>
                  <a:tcPr marL="68580" marR="68580" marT="0" marB="0"/>
                </a:tc>
                <a:tc>
                  <a:txBody>
                    <a:bodyPr/>
                    <a:lstStyle/>
                    <a:p>
                      <a:pPr marL="65405" algn="ctr">
                        <a:lnSpc>
                          <a:spcPts val="1680"/>
                        </a:lnSpc>
                        <a:spcAft>
                          <a:spcPts val="0"/>
                        </a:spcAft>
                      </a:pPr>
                      <a:r>
                        <a:rPr lang="ru-RU" sz="1400">
                          <a:effectLst/>
                          <a:latin typeface="Arial" pitchFamily="34" charset="0"/>
                          <a:cs typeface="Arial" pitchFamily="34" charset="0"/>
                        </a:rPr>
                        <a:t>1 ≤ R ≤ 4</a:t>
                      </a:r>
                      <a:endParaRPr lang="ru-RU" sz="1400">
                        <a:effectLst/>
                        <a:latin typeface="Arial" pitchFamily="34" charset="0"/>
                        <a:ea typeface="Times New Roman"/>
                        <a:cs typeface="Arial" pitchFamily="34" charset="0"/>
                      </a:endParaRPr>
                    </a:p>
                  </a:txBody>
                  <a:tcPr marL="68580" marR="68580" marT="0" marB="0"/>
                </a:tc>
                <a:tc>
                  <a:txBody>
                    <a:bodyPr/>
                    <a:lstStyle/>
                    <a:p>
                      <a:pPr marL="65405">
                        <a:spcAft>
                          <a:spcPts val="0"/>
                        </a:spcAft>
                      </a:pPr>
                      <a:r>
                        <a:rPr lang="ru-RU" sz="1400" dirty="0">
                          <a:effectLst/>
                          <a:latin typeface="Arial" pitchFamily="34" charset="0"/>
                          <a:cs typeface="Arial" pitchFamily="34" charset="0"/>
                        </a:rPr>
                        <a:t>Отсутствие какого-либо воздействия на ход реализации инвестиционного строительного проекта.</a:t>
                      </a:r>
                      <a:endParaRPr lang="ru-RU" sz="1400" dirty="0">
                        <a:effectLst/>
                        <a:latin typeface="Arial" pitchFamily="34" charset="0"/>
                        <a:ea typeface="Times New Roman"/>
                        <a:cs typeface="Arial" pitchFamily="34" charset="0"/>
                      </a:endParaRPr>
                    </a:p>
                  </a:txBody>
                  <a:tcPr marL="68580" marR="68580" marT="0" marB="0"/>
                </a:tc>
              </a:tr>
            </a:tbl>
          </a:graphicData>
        </a:graphic>
      </p:graphicFrame>
    </p:spTree>
    <p:extLst>
      <p:ext uri="{BB962C8B-B14F-4D97-AF65-F5344CB8AC3E}">
        <p14:creationId xmlns:p14="http://schemas.microsoft.com/office/powerpoint/2010/main" val="27912201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6632"/>
            <a:ext cx="8229600" cy="864096"/>
          </a:xfrm>
        </p:spPr>
        <p:txBody>
          <a:bodyPr>
            <a:normAutofit/>
          </a:bodyPr>
          <a:lstStyle/>
          <a:p>
            <a:r>
              <a:rPr lang="ru-RU" sz="2400" dirty="0">
                <a:latin typeface="Arial Black" pitchFamily="34" charset="0"/>
              </a:rPr>
              <a:t>Классификация рисков по </a:t>
            </a:r>
            <a:r>
              <a:rPr lang="ru-RU" sz="2400" dirty="0" smtClean="0">
                <a:latin typeface="Arial Black" pitchFamily="34" charset="0"/>
              </a:rPr>
              <a:t>уровню обработки</a:t>
            </a:r>
            <a:endParaRPr lang="ru-RU" sz="2400" dirty="0">
              <a:latin typeface="Arial Black" pitchFamily="34" charset="0"/>
            </a:endParaRPr>
          </a:p>
        </p:txBody>
      </p:sp>
      <p:graphicFrame>
        <p:nvGraphicFramePr>
          <p:cNvPr id="3" name="Таблица 2"/>
          <p:cNvGraphicFramePr>
            <a:graphicFrameLocks noGrp="1"/>
          </p:cNvGraphicFramePr>
          <p:nvPr>
            <p:extLst>
              <p:ext uri="{D42A27DB-BD31-4B8C-83A1-F6EECF244321}">
                <p14:modId xmlns:p14="http://schemas.microsoft.com/office/powerpoint/2010/main" val="351857747"/>
              </p:ext>
            </p:extLst>
          </p:nvPr>
        </p:nvGraphicFramePr>
        <p:xfrm>
          <a:off x="251521" y="980728"/>
          <a:ext cx="8568950" cy="5417133"/>
        </p:xfrm>
        <a:graphic>
          <a:graphicData uri="http://schemas.openxmlformats.org/drawingml/2006/table">
            <a:tbl>
              <a:tblPr firstRow="1" firstCol="1" lastRow="1" lastCol="1" bandRow="1" bandCol="1">
                <a:tableStyleId>{5C22544A-7EE6-4342-B048-85BDC9FD1C3A}</a:tableStyleId>
              </a:tblPr>
              <a:tblGrid>
                <a:gridCol w="1656183"/>
                <a:gridCol w="1584176"/>
                <a:gridCol w="5328591"/>
              </a:tblGrid>
              <a:tr h="648072">
                <a:tc>
                  <a:txBody>
                    <a:bodyPr/>
                    <a:lstStyle/>
                    <a:p>
                      <a:pPr marL="65405" algn="ctr">
                        <a:spcAft>
                          <a:spcPts val="0"/>
                        </a:spcAft>
                      </a:pPr>
                      <a:r>
                        <a:rPr lang="ru-RU" sz="1600" dirty="0">
                          <a:effectLst/>
                          <a:latin typeface="Arial" pitchFamily="34" charset="0"/>
                          <a:cs typeface="Arial" pitchFamily="34" charset="0"/>
                        </a:rPr>
                        <a:t>Риски</a:t>
                      </a:r>
                      <a:endParaRPr lang="ru-RU" sz="1600" dirty="0">
                        <a:effectLst/>
                        <a:latin typeface="Arial" pitchFamily="34" charset="0"/>
                        <a:ea typeface="Times New Roman"/>
                        <a:cs typeface="Arial" pitchFamily="34" charset="0"/>
                      </a:endParaRPr>
                    </a:p>
                  </a:txBody>
                  <a:tcPr marL="0" marR="0" marT="0" marB="0"/>
                </a:tc>
                <a:tc>
                  <a:txBody>
                    <a:bodyPr/>
                    <a:lstStyle/>
                    <a:p>
                      <a:pPr marL="65405" algn="ctr">
                        <a:spcAft>
                          <a:spcPts val="0"/>
                        </a:spcAft>
                      </a:pPr>
                      <a:r>
                        <a:rPr lang="ru-RU" sz="1600">
                          <a:effectLst/>
                          <a:latin typeface="Arial" pitchFamily="34" charset="0"/>
                          <a:cs typeface="Arial" pitchFamily="34" charset="0"/>
                        </a:rPr>
                        <a:t>Индекс риска</a:t>
                      </a:r>
                    </a:p>
                    <a:p>
                      <a:pPr marL="65405" algn="ctr">
                        <a:spcAft>
                          <a:spcPts val="0"/>
                        </a:spcAft>
                      </a:pPr>
                      <a:r>
                        <a:rPr lang="ru-RU" sz="1600">
                          <a:effectLst/>
                          <a:latin typeface="Arial" pitchFamily="34" charset="0"/>
                          <a:cs typeface="Arial" pitchFamily="34" charset="0"/>
                        </a:rPr>
                        <a:t>(R)</a:t>
                      </a:r>
                      <a:endParaRPr lang="ru-RU" sz="1600">
                        <a:effectLst/>
                        <a:latin typeface="Arial" pitchFamily="34" charset="0"/>
                        <a:ea typeface="Times New Roman"/>
                        <a:cs typeface="Arial" pitchFamily="34" charset="0"/>
                      </a:endParaRPr>
                    </a:p>
                  </a:txBody>
                  <a:tcPr marL="0" marR="0" marT="0" marB="0"/>
                </a:tc>
                <a:tc>
                  <a:txBody>
                    <a:bodyPr/>
                    <a:lstStyle/>
                    <a:p>
                      <a:pPr marL="65405" algn="ctr">
                        <a:spcAft>
                          <a:spcPts val="0"/>
                        </a:spcAft>
                      </a:pPr>
                      <a:r>
                        <a:rPr lang="ru-RU" sz="1600" dirty="0">
                          <a:effectLst/>
                          <a:latin typeface="Arial" pitchFamily="34" charset="0"/>
                          <a:cs typeface="Arial" pitchFamily="34" charset="0"/>
                        </a:rPr>
                        <a:t>Уровень риска</a:t>
                      </a:r>
                      <a:endParaRPr lang="ru-RU" sz="1600" dirty="0">
                        <a:effectLst/>
                        <a:latin typeface="Arial" pitchFamily="34" charset="0"/>
                        <a:ea typeface="Times New Roman"/>
                        <a:cs typeface="Arial" pitchFamily="34" charset="0"/>
                      </a:endParaRPr>
                    </a:p>
                  </a:txBody>
                  <a:tcPr marL="0" marR="0" marT="0" marB="0"/>
                </a:tc>
              </a:tr>
              <a:tr h="2170789">
                <a:tc>
                  <a:txBody>
                    <a:bodyPr/>
                    <a:lstStyle/>
                    <a:p>
                      <a:pPr marL="65405">
                        <a:lnSpc>
                          <a:spcPts val="1680"/>
                        </a:lnSpc>
                        <a:spcAft>
                          <a:spcPts val="0"/>
                        </a:spcAft>
                      </a:pPr>
                      <a:r>
                        <a:rPr lang="ru-RU" sz="1600" dirty="0">
                          <a:effectLst/>
                          <a:latin typeface="Arial" pitchFamily="34" charset="0"/>
                          <a:cs typeface="Arial" pitchFamily="34" charset="0"/>
                        </a:rPr>
                        <a:t>Недопустимые</a:t>
                      </a:r>
                      <a:endParaRPr lang="ru-RU" sz="1600" dirty="0">
                        <a:effectLst/>
                        <a:latin typeface="Arial" pitchFamily="34" charset="0"/>
                        <a:ea typeface="Times New Roman"/>
                        <a:cs typeface="Arial" pitchFamily="34" charset="0"/>
                      </a:endParaRPr>
                    </a:p>
                  </a:txBody>
                  <a:tcPr marL="0" marR="0" marT="0" marB="0"/>
                </a:tc>
                <a:tc>
                  <a:txBody>
                    <a:bodyPr/>
                    <a:lstStyle/>
                    <a:p>
                      <a:pPr marL="65405" algn="ctr">
                        <a:lnSpc>
                          <a:spcPts val="1680"/>
                        </a:lnSpc>
                        <a:spcAft>
                          <a:spcPts val="0"/>
                        </a:spcAft>
                      </a:pPr>
                      <a:r>
                        <a:rPr lang="ru-RU" sz="1600" dirty="0">
                          <a:effectLst/>
                          <a:latin typeface="Arial" pitchFamily="34" charset="0"/>
                          <a:cs typeface="Arial" pitchFamily="34" charset="0"/>
                        </a:rPr>
                        <a:t>12 ≤ R ≤ 25</a:t>
                      </a:r>
                      <a:endParaRPr lang="ru-RU" sz="1600" dirty="0">
                        <a:effectLst/>
                        <a:latin typeface="Arial" pitchFamily="34" charset="0"/>
                        <a:ea typeface="Times New Roman"/>
                        <a:cs typeface="Arial" pitchFamily="34" charset="0"/>
                      </a:endParaRPr>
                    </a:p>
                  </a:txBody>
                  <a:tcPr marL="0" marR="0" marT="0" marB="0"/>
                </a:tc>
                <a:tc>
                  <a:txBody>
                    <a:bodyPr/>
                    <a:lstStyle/>
                    <a:p>
                      <a:pPr marL="65405">
                        <a:spcAft>
                          <a:spcPts val="0"/>
                        </a:spcAft>
                      </a:pPr>
                      <a:r>
                        <a:rPr lang="ru-RU" sz="1600" dirty="0">
                          <a:effectLst/>
                          <a:latin typeface="Arial" pitchFamily="34" charset="0"/>
                          <a:cs typeface="Arial" pitchFamily="34" charset="0"/>
                        </a:rPr>
                        <a:t>Определяются, как риски, первичные для обработки. Каждый риск с недопустимым уровнем должен иметь стратегию обработки, а также настойчиво и непрерывно обрабатываться до тех пор, пока уровень риска не снизится до приемлемого. При этом риск должен находится под постоянным жёстким контролем и его уровень должен периодически переоцениваться.</a:t>
                      </a:r>
                      <a:endParaRPr lang="ru-RU" sz="1600" dirty="0">
                        <a:effectLst/>
                        <a:latin typeface="Arial" pitchFamily="34" charset="0"/>
                        <a:ea typeface="Times New Roman"/>
                        <a:cs typeface="Arial" pitchFamily="34" charset="0"/>
                      </a:endParaRPr>
                    </a:p>
                  </a:txBody>
                  <a:tcPr marL="0" marR="0" marT="0" marB="0"/>
                </a:tc>
              </a:tr>
              <a:tr h="1978046">
                <a:tc>
                  <a:txBody>
                    <a:bodyPr/>
                    <a:lstStyle/>
                    <a:p>
                      <a:pPr marL="65405">
                        <a:lnSpc>
                          <a:spcPts val="1680"/>
                        </a:lnSpc>
                        <a:spcAft>
                          <a:spcPts val="0"/>
                        </a:spcAft>
                      </a:pPr>
                      <a:r>
                        <a:rPr lang="ru-RU" sz="1600">
                          <a:effectLst/>
                          <a:latin typeface="Arial" pitchFamily="34" charset="0"/>
                          <a:cs typeface="Arial" pitchFamily="34" charset="0"/>
                        </a:rPr>
                        <a:t>Оправданные</a:t>
                      </a:r>
                      <a:endParaRPr lang="ru-RU" sz="1600">
                        <a:effectLst/>
                        <a:latin typeface="Arial" pitchFamily="34" charset="0"/>
                        <a:ea typeface="Times New Roman"/>
                        <a:cs typeface="Arial" pitchFamily="34" charset="0"/>
                      </a:endParaRPr>
                    </a:p>
                  </a:txBody>
                  <a:tcPr marL="0" marR="0" marT="0" marB="0"/>
                </a:tc>
                <a:tc>
                  <a:txBody>
                    <a:bodyPr/>
                    <a:lstStyle/>
                    <a:p>
                      <a:pPr marL="65405" algn="ctr">
                        <a:lnSpc>
                          <a:spcPts val="1680"/>
                        </a:lnSpc>
                        <a:spcAft>
                          <a:spcPts val="0"/>
                        </a:spcAft>
                      </a:pPr>
                      <a:r>
                        <a:rPr lang="ru-RU" sz="1600" dirty="0">
                          <a:effectLst/>
                          <a:latin typeface="Arial" pitchFamily="34" charset="0"/>
                          <a:cs typeface="Arial" pitchFamily="34" charset="0"/>
                        </a:rPr>
                        <a:t>5 ≤ R ≤ 10</a:t>
                      </a:r>
                      <a:endParaRPr lang="ru-RU" sz="1600" dirty="0">
                        <a:effectLst/>
                        <a:latin typeface="Arial" pitchFamily="34" charset="0"/>
                        <a:ea typeface="Times New Roman"/>
                        <a:cs typeface="Arial" pitchFamily="34" charset="0"/>
                      </a:endParaRPr>
                    </a:p>
                  </a:txBody>
                  <a:tcPr marL="0" marR="0" marT="0" marB="0"/>
                </a:tc>
                <a:tc>
                  <a:txBody>
                    <a:bodyPr/>
                    <a:lstStyle/>
                    <a:p>
                      <a:pPr marL="65405">
                        <a:spcAft>
                          <a:spcPts val="0"/>
                        </a:spcAft>
                      </a:pPr>
                      <a:r>
                        <a:rPr lang="ru-RU" sz="1600" dirty="0">
                          <a:effectLst/>
                          <a:latin typeface="Arial" pitchFamily="34" charset="0"/>
                          <a:cs typeface="Arial" pitchFamily="34" charset="0"/>
                        </a:rPr>
                        <a:t>Определяются, как риски, вторичные для обработки. Каждый риск с оправданным уровнем должен иметь стратегию обработки, а также обрабатываться до тех пор, пока уровень риска не снизится до приемлемого. При этом риск должен находиться под постоянным контролем и его уровень должен периодически переоцениваться.</a:t>
                      </a:r>
                      <a:endParaRPr lang="ru-RU" sz="1600" dirty="0">
                        <a:effectLst/>
                        <a:latin typeface="Arial" pitchFamily="34" charset="0"/>
                        <a:ea typeface="Times New Roman"/>
                        <a:cs typeface="Arial" pitchFamily="34" charset="0"/>
                      </a:endParaRPr>
                    </a:p>
                  </a:txBody>
                  <a:tcPr marL="0" marR="0" marT="0" marB="0"/>
                </a:tc>
              </a:tr>
              <a:tr h="620226">
                <a:tc>
                  <a:txBody>
                    <a:bodyPr/>
                    <a:lstStyle/>
                    <a:p>
                      <a:pPr marL="65405">
                        <a:lnSpc>
                          <a:spcPts val="1680"/>
                        </a:lnSpc>
                        <a:spcAft>
                          <a:spcPts val="0"/>
                        </a:spcAft>
                      </a:pPr>
                      <a:r>
                        <a:rPr lang="ru-RU" sz="1600">
                          <a:effectLst/>
                          <a:latin typeface="Arial" pitchFamily="34" charset="0"/>
                          <a:cs typeface="Arial" pitchFamily="34" charset="0"/>
                        </a:rPr>
                        <a:t>Приемлемые</a:t>
                      </a:r>
                      <a:endParaRPr lang="ru-RU" sz="1600">
                        <a:effectLst/>
                        <a:latin typeface="Arial" pitchFamily="34" charset="0"/>
                        <a:ea typeface="Times New Roman"/>
                        <a:cs typeface="Arial" pitchFamily="34" charset="0"/>
                      </a:endParaRPr>
                    </a:p>
                  </a:txBody>
                  <a:tcPr marL="0" marR="0" marT="0" marB="0"/>
                </a:tc>
                <a:tc>
                  <a:txBody>
                    <a:bodyPr/>
                    <a:lstStyle/>
                    <a:p>
                      <a:pPr marL="65405" algn="ctr">
                        <a:lnSpc>
                          <a:spcPts val="1680"/>
                        </a:lnSpc>
                        <a:spcAft>
                          <a:spcPts val="0"/>
                        </a:spcAft>
                      </a:pPr>
                      <a:r>
                        <a:rPr lang="ru-RU" sz="1600">
                          <a:effectLst/>
                          <a:latin typeface="Arial" pitchFamily="34" charset="0"/>
                          <a:cs typeface="Arial" pitchFamily="34" charset="0"/>
                        </a:rPr>
                        <a:t>1 ≤ R ≤ 4</a:t>
                      </a:r>
                      <a:endParaRPr lang="ru-RU" sz="1600">
                        <a:effectLst/>
                        <a:latin typeface="Arial" pitchFamily="34" charset="0"/>
                        <a:ea typeface="Times New Roman"/>
                        <a:cs typeface="Arial" pitchFamily="34" charset="0"/>
                      </a:endParaRPr>
                    </a:p>
                  </a:txBody>
                  <a:tcPr marL="0" marR="0" marT="0" marB="0"/>
                </a:tc>
                <a:tc>
                  <a:txBody>
                    <a:bodyPr/>
                    <a:lstStyle/>
                    <a:p>
                      <a:pPr marL="65405" algn="just">
                        <a:spcAft>
                          <a:spcPts val="0"/>
                        </a:spcAft>
                      </a:pPr>
                      <a:r>
                        <a:rPr lang="ru-RU" sz="1600" dirty="0">
                          <a:effectLst/>
                          <a:latin typeface="Arial" pitchFamily="34" charset="0"/>
                          <a:cs typeface="Arial" pitchFamily="34" charset="0"/>
                        </a:rPr>
                        <a:t>Рассматриваются к принятию. Периодически переоценивается уровень каждого риска.</a:t>
                      </a:r>
                      <a:endParaRPr lang="ru-RU" sz="1600" dirty="0">
                        <a:effectLst/>
                        <a:latin typeface="Arial" pitchFamily="34" charset="0"/>
                        <a:ea typeface="Times New Roman"/>
                        <a:cs typeface="Arial" pitchFamily="34" charset="0"/>
                      </a:endParaRPr>
                    </a:p>
                  </a:txBody>
                  <a:tcPr marL="0" marR="0" marT="0" marB="0"/>
                </a:tc>
              </a:tr>
            </a:tbl>
          </a:graphicData>
        </a:graphic>
      </p:graphicFrame>
    </p:spTree>
    <p:extLst>
      <p:ext uri="{BB962C8B-B14F-4D97-AF65-F5344CB8AC3E}">
        <p14:creationId xmlns:p14="http://schemas.microsoft.com/office/powerpoint/2010/main" val="29021412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78098"/>
          </a:xfrm>
        </p:spPr>
        <p:txBody>
          <a:bodyPr>
            <a:normAutofit/>
          </a:bodyPr>
          <a:lstStyle/>
          <a:p>
            <a:r>
              <a:rPr lang="ru-RU" sz="2400" dirty="0">
                <a:latin typeface="Arial Black" pitchFamily="34" charset="0"/>
              </a:rPr>
              <a:t>Основные способы обработки </a:t>
            </a:r>
            <a:r>
              <a:rPr lang="ru-RU" sz="2400" dirty="0" smtClean="0">
                <a:latin typeface="Arial Black" pitchFamily="34" charset="0"/>
              </a:rPr>
              <a:t>рисков</a:t>
            </a:r>
            <a:endParaRPr lang="ru-RU" sz="2400" dirty="0">
              <a:latin typeface="Arial Black" pitchFamily="34" charset="0"/>
            </a:endParaRPr>
          </a:p>
        </p:txBody>
      </p:sp>
      <p:graphicFrame>
        <p:nvGraphicFramePr>
          <p:cNvPr id="3" name="Таблица 2"/>
          <p:cNvGraphicFramePr>
            <a:graphicFrameLocks noGrp="1"/>
          </p:cNvGraphicFramePr>
          <p:nvPr>
            <p:extLst>
              <p:ext uri="{D42A27DB-BD31-4B8C-83A1-F6EECF244321}">
                <p14:modId xmlns:p14="http://schemas.microsoft.com/office/powerpoint/2010/main" val="2849152575"/>
              </p:ext>
            </p:extLst>
          </p:nvPr>
        </p:nvGraphicFramePr>
        <p:xfrm>
          <a:off x="539553" y="1052736"/>
          <a:ext cx="8280920" cy="5621907"/>
        </p:xfrm>
        <a:graphic>
          <a:graphicData uri="http://schemas.openxmlformats.org/drawingml/2006/table">
            <a:tbl>
              <a:tblPr firstRow="1" firstCol="1" lastRow="1" lastCol="1" bandRow="1" bandCol="1">
                <a:tableStyleId>{5C22544A-7EE6-4342-B048-85BDC9FD1C3A}</a:tableStyleId>
              </a:tblPr>
              <a:tblGrid>
                <a:gridCol w="1937205"/>
                <a:gridCol w="6343715"/>
              </a:tblGrid>
              <a:tr h="925613">
                <a:tc>
                  <a:txBody>
                    <a:bodyPr/>
                    <a:lstStyle/>
                    <a:p>
                      <a:pPr marL="65405">
                        <a:spcAft>
                          <a:spcPts val="0"/>
                        </a:spcAft>
                      </a:pPr>
                      <a:endParaRPr lang="ru-RU" sz="1800" dirty="0" smtClean="0">
                        <a:effectLst/>
                        <a:latin typeface="Arial" pitchFamily="34" charset="0"/>
                        <a:cs typeface="Arial" pitchFamily="34" charset="0"/>
                      </a:endParaRPr>
                    </a:p>
                    <a:p>
                      <a:pPr marL="65405">
                        <a:spcAft>
                          <a:spcPts val="0"/>
                        </a:spcAft>
                      </a:pPr>
                      <a:r>
                        <a:rPr lang="ru-RU" sz="1800" dirty="0" smtClean="0">
                          <a:effectLst/>
                          <a:latin typeface="Arial" pitchFamily="34" charset="0"/>
                          <a:cs typeface="Arial" pitchFamily="34" charset="0"/>
                        </a:rPr>
                        <a:t>Способ</a:t>
                      </a:r>
                      <a:endParaRPr lang="ru-RU" sz="1800" dirty="0">
                        <a:effectLst/>
                        <a:latin typeface="Arial" pitchFamily="34" charset="0"/>
                        <a:ea typeface="Times New Roman"/>
                        <a:cs typeface="Arial" pitchFamily="34" charset="0"/>
                      </a:endParaRPr>
                    </a:p>
                  </a:txBody>
                  <a:tcPr marL="0" marR="0" marT="0" marB="0"/>
                </a:tc>
                <a:tc>
                  <a:txBody>
                    <a:bodyPr/>
                    <a:lstStyle/>
                    <a:p>
                      <a:pPr marL="65405" algn="ctr">
                        <a:spcAft>
                          <a:spcPts val="0"/>
                        </a:spcAft>
                      </a:pPr>
                      <a:endParaRPr lang="ru-RU" sz="1800" dirty="0" smtClean="0">
                        <a:effectLst/>
                        <a:latin typeface="Arial" pitchFamily="34" charset="0"/>
                        <a:cs typeface="Arial" pitchFamily="34" charset="0"/>
                      </a:endParaRPr>
                    </a:p>
                    <a:p>
                      <a:pPr marL="65405" algn="ctr">
                        <a:spcAft>
                          <a:spcPts val="0"/>
                        </a:spcAft>
                      </a:pPr>
                      <a:r>
                        <a:rPr lang="ru-RU" sz="1800" dirty="0" smtClean="0">
                          <a:effectLst/>
                          <a:latin typeface="Arial" pitchFamily="34" charset="0"/>
                          <a:cs typeface="Arial" pitchFamily="34" charset="0"/>
                        </a:rPr>
                        <a:t>Мероприятия</a:t>
                      </a:r>
                      <a:endParaRPr lang="ru-RU" sz="1800" dirty="0">
                        <a:effectLst/>
                        <a:latin typeface="Arial" pitchFamily="34" charset="0"/>
                        <a:ea typeface="Times New Roman"/>
                        <a:cs typeface="Arial" pitchFamily="34" charset="0"/>
                      </a:endParaRPr>
                    </a:p>
                  </a:txBody>
                  <a:tcPr marL="0" marR="0" marT="0" marB="0"/>
                </a:tc>
              </a:tr>
              <a:tr h="1118503">
                <a:tc>
                  <a:txBody>
                    <a:bodyPr/>
                    <a:lstStyle/>
                    <a:p>
                      <a:pPr marL="65405">
                        <a:lnSpc>
                          <a:spcPts val="1715"/>
                        </a:lnSpc>
                        <a:spcAft>
                          <a:spcPts val="0"/>
                        </a:spcAft>
                      </a:pPr>
                      <a:r>
                        <a:rPr lang="ru-RU" sz="1800" dirty="0">
                          <a:effectLst/>
                          <a:latin typeface="Arial" pitchFamily="34" charset="0"/>
                          <a:cs typeface="Arial" pitchFamily="34" charset="0"/>
                        </a:rPr>
                        <a:t>Принятие</a:t>
                      </a:r>
                      <a:endParaRPr lang="ru-RU" sz="1800" dirty="0">
                        <a:effectLst/>
                        <a:latin typeface="Arial" pitchFamily="34" charset="0"/>
                        <a:ea typeface="Times New Roman"/>
                        <a:cs typeface="Arial" pitchFamily="34" charset="0"/>
                      </a:endParaRPr>
                    </a:p>
                  </a:txBody>
                  <a:tcPr marL="0" marR="0" marT="0" marB="0"/>
                </a:tc>
                <a:tc>
                  <a:txBody>
                    <a:bodyPr/>
                    <a:lstStyle/>
                    <a:p>
                      <a:pPr marL="65405" algn="just">
                        <a:spcAft>
                          <a:spcPts val="0"/>
                        </a:spcAft>
                      </a:pPr>
                      <a:r>
                        <a:rPr lang="ru-RU" sz="1800" dirty="0">
                          <a:effectLst/>
                          <a:latin typeface="Arial" pitchFamily="34" charset="0"/>
                          <a:cs typeface="Arial" pitchFamily="34" charset="0"/>
                        </a:rPr>
                        <a:t>Подтверждение возможности негативной ситуации и сознательное решение принять её последствия и компенсировать ущерб за счёт собственных средств.</a:t>
                      </a:r>
                      <a:endParaRPr lang="ru-RU" sz="1800" dirty="0">
                        <a:effectLst/>
                        <a:latin typeface="Arial" pitchFamily="34" charset="0"/>
                        <a:ea typeface="Times New Roman"/>
                        <a:cs typeface="Arial" pitchFamily="34" charset="0"/>
                      </a:endParaRPr>
                    </a:p>
                  </a:txBody>
                  <a:tcPr marL="0" marR="0" marT="0" marB="0"/>
                </a:tc>
              </a:tr>
              <a:tr h="745668">
                <a:tc>
                  <a:txBody>
                    <a:bodyPr/>
                    <a:lstStyle/>
                    <a:p>
                      <a:pPr marL="65405">
                        <a:lnSpc>
                          <a:spcPts val="1715"/>
                        </a:lnSpc>
                        <a:spcAft>
                          <a:spcPts val="0"/>
                        </a:spcAft>
                      </a:pPr>
                      <a:r>
                        <a:rPr lang="ru-RU" sz="1800">
                          <a:effectLst/>
                          <a:latin typeface="Arial" pitchFamily="34" charset="0"/>
                          <a:cs typeface="Arial" pitchFamily="34" charset="0"/>
                        </a:rPr>
                        <a:t>Передача</a:t>
                      </a:r>
                      <a:endParaRPr lang="ru-RU" sz="1800">
                        <a:effectLst/>
                        <a:latin typeface="Arial" pitchFamily="34" charset="0"/>
                        <a:ea typeface="Times New Roman"/>
                        <a:cs typeface="Arial" pitchFamily="34" charset="0"/>
                      </a:endParaRPr>
                    </a:p>
                  </a:txBody>
                  <a:tcPr marL="0" marR="0" marT="0" marB="0"/>
                </a:tc>
                <a:tc>
                  <a:txBody>
                    <a:bodyPr/>
                    <a:lstStyle/>
                    <a:p>
                      <a:pPr marL="65405">
                        <a:spcAft>
                          <a:spcPts val="0"/>
                        </a:spcAft>
                      </a:pPr>
                      <a:r>
                        <a:rPr lang="ru-RU" sz="1800" dirty="0">
                          <a:effectLst/>
                          <a:latin typeface="Arial" pitchFamily="34" charset="0"/>
                          <a:cs typeface="Arial" pitchFamily="34" charset="0"/>
                        </a:rPr>
                        <a:t>Перенесение ответственности за управление риском на других участников ИСП без устранения источника риска.</a:t>
                      </a:r>
                      <a:endParaRPr lang="ru-RU" sz="1800" dirty="0">
                        <a:effectLst/>
                        <a:latin typeface="Arial" pitchFamily="34" charset="0"/>
                        <a:ea typeface="Times New Roman"/>
                        <a:cs typeface="Arial" pitchFamily="34" charset="0"/>
                      </a:endParaRPr>
                    </a:p>
                  </a:txBody>
                  <a:tcPr marL="0" marR="0" marT="0" marB="0"/>
                </a:tc>
              </a:tr>
              <a:tr h="1118503">
                <a:tc>
                  <a:txBody>
                    <a:bodyPr/>
                    <a:lstStyle/>
                    <a:p>
                      <a:pPr marL="65405">
                        <a:lnSpc>
                          <a:spcPts val="1715"/>
                        </a:lnSpc>
                        <a:spcAft>
                          <a:spcPts val="0"/>
                        </a:spcAft>
                      </a:pPr>
                      <a:r>
                        <a:rPr lang="ru-RU" sz="1800">
                          <a:effectLst/>
                          <a:latin typeface="Arial" pitchFamily="34" charset="0"/>
                          <a:cs typeface="Arial" pitchFamily="34" charset="0"/>
                        </a:rPr>
                        <a:t>Уклонение</a:t>
                      </a:r>
                      <a:endParaRPr lang="ru-RU" sz="1800">
                        <a:effectLst/>
                        <a:latin typeface="Arial" pitchFamily="34" charset="0"/>
                        <a:ea typeface="Times New Roman"/>
                        <a:cs typeface="Arial" pitchFamily="34" charset="0"/>
                      </a:endParaRPr>
                    </a:p>
                  </a:txBody>
                  <a:tcPr marL="0" marR="0" marT="0" marB="0"/>
                </a:tc>
                <a:tc>
                  <a:txBody>
                    <a:bodyPr/>
                    <a:lstStyle/>
                    <a:p>
                      <a:pPr marL="65405">
                        <a:spcAft>
                          <a:spcPts val="0"/>
                        </a:spcAft>
                      </a:pPr>
                      <a:r>
                        <a:rPr lang="ru-RU" sz="1800" dirty="0">
                          <a:effectLst/>
                          <a:latin typeface="Arial" pitchFamily="34" charset="0"/>
                          <a:cs typeface="Arial" pitchFamily="34" charset="0"/>
                        </a:rPr>
                        <a:t>Полное устранение определённой угрозы или источника риска через исключение потенциальной возможности негативной ситуации.</a:t>
                      </a:r>
                      <a:endParaRPr lang="ru-RU" sz="1800" dirty="0">
                        <a:effectLst/>
                        <a:latin typeface="Arial" pitchFamily="34" charset="0"/>
                        <a:ea typeface="Times New Roman"/>
                        <a:cs typeface="Arial" pitchFamily="34" charset="0"/>
                      </a:endParaRPr>
                    </a:p>
                  </a:txBody>
                  <a:tcPr marL="0" marR="0" marT="0" marB="0"/>
                </a:tc>
              </a:tr>
              <a:tr h="1636328">
                <a:tc>
                  <a:txBody>
                    <a:bodyPr/>
                    <a:lstStyle/>
                    <a:p>
                      <a:pPr marL="65405">
                        <a:lnSpc>
                          <a:spcPts val="1715"/>
                        </a:lnSpc>
                        <a:spcAft>
                          <a:spcPts val="0"/>
                        </a:spcAft>
                      </a:pPr>
                      <a:r>
                        <a:rPr lang="ru-RU" sz="1800">
                          <a:effectLst/>
                          <a:latin typeface="Arial" pitchFamily="34" charset="0"/>
                          <a:cs typeface="Arial" pitchFamily="34" charset="0"/>
                        </a:rPr>
                        <a:t>Смягчение</a:t>
                      </a:r>
                      <a:endParaRPr lang="ru-RU" sz="1800">
                        <a:effectLst/>
                        <a:latin typeface="Arial" pitchFamily="34" charset="0"/>
                        <a:ea typeface="Times New Roman"/>
                        <a:cs typeface="Arial" pitchFamily="34" charset="0"/>
                      </a:endParaRPr>
                    </a:p>
                  </a:txBody>
                  <a:tcPr marL="0" marR="0" marT="0" marB="0"/>
                </a:tc>
                <a:tc>
                  <a:txBody>
                    <a:bodyPr/>
                    <a:lstStyle/>
                    <a:p>
                      <a:pPr marL="65405">
                        <a:spcAft>
                          <a:spcPts val="0"/>
                        </a:spcAft>
                      </a:pPr>
                      <a:r>
                        <a:rPr lang="ru-RU" sz="1800" dirty="0">
                          <a:effectLst/>
                          <a:latin typeface="Arial" pitchFamily="34" charset="0"/>
                          <a:cs typeface="Arial" pitchFamily="34" charset="0"/>
                        </a:rPr>
                        <a:t>Уменьшение вероятности возникновения и/или величины возможных потерь от наступления негативной ситуации, что способствует минимизации степени воздействия риска. При этом источник риска не устраняется.</a:t>
                      </a:r>
                      <a:endParaRPr lang="ru-RU" sz="1800" dirty="0">
                        <a:effectLst/>
                        <a:latin typeface="Arial" pitchFamily="34" charset="0"/>
                        <a:ea typeface="Times New Roman"/>
                        <a:cs typeface="Arial" pitchFamily="34" charset="0"/>
                      </a:endParaRPr>
                    </a:p>
                  </a:txBody>
                  <a:tcPr marL="0" marR="0" marT="0" marB="0"/>
                </a:tc>
              </a:tr>
            </a:tbl>
          </a:graphicData>
        </a:graphic>
      </p:graphicFrame>
    </p:spTree>
    <p:extLst>
      <p:ext uri="{BB962C8B-B14F-4D97-AF65-F5344CB8AC3E}">
        <p14:creationId xmlns:p14="http://schemas.microsoft.com/office/powerpoint/2010/main" val="16804918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08" y="116632"/>
            <a:ext cx="8856984" cy="778098"/>
          </a:xfrm>
        </p:spPr>
        <p:txBody>
          <a:bodyPr>
            <a:normAutofit/>
          </a:bodyPr>
          <a:lstStyle/>
          <a:p>
            <a:r>
              <a:rPr lang="ru-RU" sz="2400" dirty="0">
                <a:latin typeface="Arial Black" pitchFamily="34" charset="0"/>
              </a:rPr>
              <a:t>Процесс оценки рисков в ходе реализации СП</a:t>
            </a:r>
          </a:p>
        </p:txBody>
      </p:sp>
      <p:pic>
        <p:nvPicPr>
          <p:cNvPr id="6146" name="Picture 2" descr="рис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836712"/>
            <a:ext cx="8496944" cy="6021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44212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274638"/>
            <a:ext cx="8784976" cy="1143000"/>
          </a:xfrm>
        </p:spPr>
        <p:txBody>
          <a:bodyPr>
            <a:normAutofit/>
          </a:bodyPr>
          <a:lstStyle/>
          <a:p>
            <a:r>
              <a:rPr lang="ru-RU" sz="2400" b="1" dirty="0">
                <a:latin typeface="Arial Black" pitchFamily="34" charset="0"/>
              </a:rPr>
              <a:t>Оценка рисков посредством матрицы «Вероятность-Потери»</a:t>
            </a:r>
            <a:endParaRPr lang="ru-RU" sz="2400" dirty="0">
              <a:latin typeface="Arial Black" pitchFamily="34" charset="0"/>
            </a:endParaRPr>
          </a:p>
        </p:txBody>
      </p:sp>
      <p:sp>
        <p:nvSpPr>
          <p:cNvPr id="3" name="Объект 2"/>
          <p:cNvSpPr>
            <a:spLocks noGrp="1"/>
          </p:cNvSpPr>
          <p:nvPr>
            <p:ph idx="1"/>
          </p:nvPr>
        </p:nvSpPr>
        <p:spPr>
          <a:xfrm>
            <a:off x="457200" y="1600200"/>
            <a:ext cx="8229600" cy="5141168"/>
          </a:xfrm>
        </p:spPr>
        <p:txBody>
          <a:bodyPr>
            <a:normAutofit fontScale="85000" lnSpcReduction="20000"/>
          </a:bodyPr>
          <a:lstStyle/>
          <a:p>
            <a:pPr marL="0" indent="0">
              <a:lnSpc>
                <a:spcPct val="120000"/>
              </a:lnSpc>
              <a:buNone/>
            </a:pPr>
            <a:r>
              <a:rPr lang="ru-RU" dirty="0">
                <a:latin typeface="Arial" pitchFamily="34" charset="0"/>
                <a:cs typeface="Arial" pitchFamily="34" charset="0"/>
              </a:rPr>
              <a:t>Шаг 1. Оценка рисков посредством матрицы «Вероятность-Потери».</a:t>
            </a:r>
          </a:p>
          <a:p>
            <a:pPr marL="0" indent="0">
              <a:lnSpc>
                <a:spcPct val="120000"/>
              </a:lnSpc>
              <a:buNone/>
            </a:pPr>
            <a:r>
              <a:rPr lang="ru-RU" dirty="0">
                <a:latin typeface="Arial" pitchFamily="34" charset="0"/>
                <a:cs typeface="Arial" pitchFamily="34" charset="0"/>
              </a:rPr>
              <a:t>Шаг 2. Составление матрицы «Вероятность-Потери».</a:t>
            </a:r>
          </a:p>
          <a:p>
            <a:pPr marL="0" indent="0">
              <a:lnSpc>
                <a:spcPct val="120000"/>
              </a:lnSpc>
              <a:buNone/>
            </a:pPr>
            <a:r>
              <a:rPr lang="ru-RU" dirty="0">
                <a:latin typeface="Arial" pitchFamily="34" charset="0"/>
                <a:cs typeface="Arial" pitchFamily="34" charset="0"/>
              </a:rPr>
              <a:t>Шаг 3. Составление отчётного документа по рискам.</a:t>
            </a:r>
          </a:p>
          <a:p>
            <a:pPr marL="0" indent="0">
              <a:lnSpc>
                <a:spcPct val="120000"/>
              </a:lnSpc>
              <a:buNone/>
            </a:pPr>
            <a:r>
              <a:rPr lang="ru-RU" dirty="0">
                <a:latin typeface="Arial" pitchFamily="34" charset="0"/>
                <a:cs typeface="Arial" pitchFamily="34" charset="0"/>
              </a:rPr>
              <a:t>Шаг 4. Составление таблицы «Рейтинга Рисков</a:t>
            </a:r>
            <a:r>
              <a:rPr lang="ru-RU" dirty="0" smtClean="0">
                <a:latin typeface="Arial" pitchFamily="34" charset="0"/>
                <a:cs typeface="Arial" pitchFamily="34" charset="0"/>
              </a:rPr>
              <a:t>»</a:t>
            </a:r>
          </a:p>
          <a:p>
            <a:pPr marL="0" indent="0">
              <a:lnSpc>
                <a:spcPct val="120000"/>
              </a:lnSpc>
              <a:buNone/>
            </a:pPr>
            <a:r>
              <a:rPr lang="ru-RU" dirty="0">
                <a:latin typeface="Arial" pitchFamily="34" charset="0"/>
                <a:cs typeface="Arial" pitchFamily="34" charset="0"/>
              </a:rPr>
              <a:t>Шаг 5. </a:t>
            </a:r>
            <a:r>
              <a:rPr lang="ru-RU" dirty="0" smtClean="0">
                <a:latin typeface="Arial" pitchFamily="34" charset="0"/>
                <a:cs typeface="Arial" pitchFamily="34" charset="0"/>
              </a:rPr>
              <a:t>Расчёт </a:t>
            </a:r>
            <a:r>
              <a:rPr lang="ru-RU" dirty="0">
                <a:latin typeface="Arial" pitchFamily="34" charset="0"/>
                <a:cs typeface="Arial" pitchFamily="34" charset="0"/>
              </a:rPr>
              <a:t>прогнозируемой прибыли без обработки рисков.</a:t>
            </a:r>
          </a:p>
          <a:p>
            <a:pPr marL="0" indent="0">
              <a:lnSpc>
                <a:spcPct val="120000"/>
              </a:lnSpc>
              <a:buNone/>
            </a:pPr>
            <a:r>
              <a:rPr lang="ru-RU" dirty="0">
                <a:latin typeface="Arial" pitchFamily="34" charset="0"/>
                <a:cs typeface="Arial" pitchFamily="34" charset="0"/>
              </a:rPr>
              <a:t>Шаг 6. </a:t>
            </a:r>
            <a:r>
              <a:rPr lang="ru-RU" dirty="0" smtClean="0">
                <a:latin typeface="Arial" pitchFamily="34" charset="0"/>
                <a:cs typeface="Arial" pitchFamily="34" charset="0"/>
              </a:rPr>
              <a:t>Расчёт </a:t>
            </a:r>
            <a:r>
              <a:rPr lang="ru-RU" dirty="0">
                <a:latin typeface="Arial" pitchFamily="34" charset="0"/>
                <a:cs typeface="Arial" pitchFamily="34" charset="0"/>
              </a:rPr>
              <a:t>прогнозируемой прибыли после обработки рисков</a:t>
            </a:r>
          </a:p>
          <a:p>
            <a:endParaRPr lang="ru-RU" dirty="0"/>
          </a:p>
        </p:txBody>
      </p:sp>
    </p:spTree>
    <p:extLst>
      <p:ext uri="{BB962C8B-B14F-4D97-AF65-F5344CB8AC3E}">
        <p14:creationId xmlns:p14="http://schemas.microsoft.com/office/powerpoint/2010/main" val="12849626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400" dirty="0" smtClean="0">
                <a:latin typeface="Arial Black" pitchFamily="34" charset="0"/>
                <a:cs typeface="Arial" pitchFamily="34" charset="0"/>
              </a:rPr>
              <a:t>Пример</a:t>
            </a:r>
            <a:endParaRPr lang="ru-RU" sz="2400" dirty="0">
              <a:latin typeface="Arial Black" pitchFamily="34" charset="0"/>
              <a:cs typeface="Arial" pitchFamily="34" charset="0"/>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374793130"/>
              </p:ext>
            </p:extLst>
          </p:nvPr>
        </p:nvGraphicFramePr>
        <p:xfrm>
          <a:off x="498002" y="3068960"/>
          <a:ext cx="8391782" cy="3672405"/>
        </p:xfrm>
        <a:graphic>
          <a:graphicData uri="http://schemas.openxmlformats.org/drawingml/2006/table">
            <a:tbl>
              <a:tblPr firstRow="1" firstCol="1" bandRow="1">
                <a:tableStyleId>{5C22544A-7EE6-4342-B048-85BDC9FD1C3A}</a:tableStyleId>
              </a:tblPr>
              <a:tblGrid>
                <a:gridCol w="797014"/>
                <a:gridCol w="3398878"/>
                <a:gridCol w="2097945"/>
                <a:gridCol w="2097945"/>
              </a:tblGrid>
              <a:tr h="992142">
                <a:tc>
                  <a:txBody>
                    <a:bodyPr/>
                    <a:lstStyle/>
                    <a:p>
                      <a:pPr algn="ctr">
                        <a:lnSpc>
                          <a:spcPct val="150000"/>
                        </a:lnSpc>
                        <a:spcAft>
                          <a:spcPts val="0"/>
                        </a:spcAft>
                      </a:pPr>
                      <a:r>
                        <a:rPr lang="ru-RU" sz="1400" dirty="0">
                          <a:effectLst/>
                          <a:latin typeface="Arial" pitchFamily="34" charset="0"/>
                          <a:cs typeface="Arial" pitchFamily="34" charset="0"/>
                        </a:rPr>
                        <a:t>ИН</a:t>
                      </a:r>
                      <a:endParaRPr lang="ru-RU" sz="1400" dirty="0">
                        <a:effectLst/>
                        <a:latin typeface="Arial" pitchFamily="34" charset="0"/>
                        <a:ea typeface="Times New Roman"/>
                        <a:cs typeface="Arial" pitchFamily="34" charset="0"/>
                      </a:endParaRPr>
                    </a:p>
                  </a:txBody>
                  <a:tcPr marL="68580" marR="68580" marT="0" marB="0" anchor="ctr"/>
                </a:tc>
                <a:tc>
                  <a:txBody>
                    <a:bodyPr/>
                    <a:lstStyle/>
                    <a:p>
                      <a:pPr algn="ctr">
                        <a:lnSpc>
                          <a:spcPct val="150000"/>
                        </a:lnSpc>
                        <a:spcAft>
                          <a:spcPts val="0"/>
                        </a:spcAft>
                      </a:pPr>
                      <a:r>
                        <a:rPr lang="ru-RU" sz="1400">
                          <a:effectLst/>
                          <a:latin typeface="Arial" pitchFamily="34" charset="0"/>
                          <a:cs typeface="Arial" pitchFamily="34" charset="0"/>
                        </a:rPr>
                        <a:t>Источник риска</a:t>
                      </a:r>
                      <a:endParaRPr lang="ru-RU" sz="1400">
                        <a:effectLst/>
                        <a:latin typeface="Arial" pitchFamily="34" charset="0"/>
                        <a:ea typeface="Times New Roman"/>
                        <a:cs typeface="Arial" pitchFamily="34" charset="0"/>
                      </a:endParaRPr>
                    </a:p>
                  </a:txBody>
                  <a:tcPr marL="68580" marR="68580" marT="0" marB="0" anchor="ctr"/>
                </a:tc>
                <a:tc>
                  <a:txBody>
                    <a:bodyPr/>
                    <a:lstStyle/>
                    <a:p>
                      <a:pPr marL="65405" algn="ctr">
                        <a:lnSpc>
                          <a:spcPts val="1495"/>
                        </a:lnSpc>
                        <a:spcAft>
                          <a:spcPts val="0"/>
                        </a:spcAft>
                        <a:tabLst>
                          <a:tab pos="1417320" algn="l"/>
                        </a:tabLst>
                      </a:pPr>
                      <a:r>
                        <a:rPr lang="ru-RU" sz="1400">
                          <a:effectLst/>
                          <a:latin typeface="Arial" pitchFamily="34" charset="0"/>
                          <a:cs typeface="Arial" pitchFamily="34" charset="0"/>
                        </a:rPr>
                        <a:t>Вероятность</a:t>
                      </a:r>
                    </a:p>
                    <a:p>
                      <a:pPr algn="ctr">
                        <a:lnSpc>
                          <a:spcPct val="150000"/>
                        </a:lnSpc>
                        <a:spcAft>
                          <a:spcPts val="0"/>
                        </a:spcAft>
                      </a:pPr>
                      <a:r>
                        <a:rPr lang="ru-RU" sz="1400">
                          <a:effectLst/>
                          <a:latin typeface="Arial" pitchFamily="34" charset="0"/>
                          <a:cs typeface="Arial" pitchFamily="34" charset="0"/>
                        </a:rPr>
                        <a:t>(в долях ед.)</a:t>
                      </a:r>
                      <a:endParaRPr lang="ru-RU" sz="1400">
                        <a:effectLst/>
                        <a:latin typeface="Arial" pitchFamily="34" charset="0"/>
                        <a:ea typeface="Times New Roman"/>
                        <a:cs typeface="Arial" pitchFamily="34" charset="0"/>
                      </a:endParaRPr>
                    </a:p>
                  </a:txBody>
                  <a:tcPr marL="68580" marR="68580" marT="0" marB="0" anchor="ctr"/>
                </a:tc>
                <a:tc>
                  <a:txBody>
                    <a:bodyPr/>
                    <a:lstStyle/>
                    <a:p>
                      <a:pPr marL="65405" algn="ctr">
                        <a:lnSpc>
                          <a:spcPts val="1495"/>
                        </a:lnSpc>
                        <a:spcAft>
                          <a:spcPts val="0"/>
                        </a:spcAft>
                      </a:pPr>
                      <a:r>
                        <a:rPr lang="ru-RU" sz="1400">
                          <a:effectLst/>
                          <a:latin typeface="Arial" pitchFamily="34" charset="0"/>
                          <a:cs typeface="Arial" pitchFamily="34" charset="0"/>
                        </a:rPr>
                        <a:t>Потери</a:t>
                      </a:r>
                    </a:p>
                    <a:p>
                      <a:pPr algn="ctr">
                        <a:lnSpc>
                          <a:spcPct val="150000"/>
                        </a:lnSpc>
                        <a:spcAft>
                          <a:spcPts val="0"/>
                        </a:spcAft>
                      </a:pPr>
                      <a:r>
                        <a:rPr lang="ru-RU" sz="1400">
                          <a:effectLst/>
                          <a:latin typeface="Arial" pitchFamily="34" charset="0"/>
                          <a:cs typeface="Arial" pitchFamily="34" charset="0"/>
                        </a:rPr>
                        <a:t>(в тыс. долл. США)</a:t>
                      </a:r>
                      <a:endParaRPr lang="ru-RU" sz="1400">
                        <a:effectLst/>
                        <a:latin typeface="Arial" pitchFamily="34" charset="0"/>
                        <a:ea typeface="Times New Roman"/>
                        <a:cs typeface="Arial" pitchFamily="34" charset="0"/>
                      </a:endParaRPr>
                    </a:p>
                  </a:txBody>
                  <a:tcPr marL="68580" marR="68580" marT="0" marB="0" anchor="ctr"/>
                </a:tc>
              </a:tr>
              <a:tr h="370202">
                <a:tc>
                  <a:txBody>
                    <a:bodyPr/>
                    <a:lstStyle/>
                    <a:p>
                      <a:pPr marL="65405">
                        <a:lnSpc>
                          <a:spcPts val="1455"/>
                        </a:lnSpc>
                        <a:spcAft>
                          <a:spcPts val="0"/>
                        </a:spcAft>
                      </a:pPr>
                      <a:r>
                        <a:rPr lang="ru-RU" sz="1400" dirty="0">
                          <a:effectLst/>
                          <a:latin typeface="Arial" pitchFamily="34" charset="0"/>
                          <a:cs typeface="Arial" pitchFamily="34" charset="0"/>
                        </a:rPr>
                        <a:t>B1</a:t>
                      </a:r>
                      <a:endParaRPr lang="ru-RU" sz="1400" dirty="0">
                        <a:effectLst/>
                        <a:latin typeface="Arial" pitchFamily="34" charset="0"/>
                        <a:ea typeface="Times New Roman"/>
                        <a:cs typeface="Arial" pitchFamily="34" charset="0"/>
                      </a:endParaRPr>
                    </a:p>
                  </a:txBody>
                  <a:tcPr marL="68580" marR="68580" marT="0" marB="0"/>
                </a:tc>
                <a:tc>
                  <a:txBody>
                    <a:bodyPr/>
                    <a:lstStyle/>
                    <a:p>
                      <a:pPr marL="65405">
                        <a:lnSpc>
                          <a:spcPts val="1455"/>
                        </a:lnSpc>
                        <a:spcAft>
                          <a:spcPts val="0"/>
                        </a:spcAft>
                      </a:pPr>
                      <a:r>
                        <a:rPr lang="ru-RU" sz="1400">
                          <a:effectLst/>
                          <a:latin typeface="Arial" pitchFamily="34" charset="0"/>
                          <a:cs typeface="Arial" pitchFamily="34" charset="0"/>
                        </a:rPr>
                        <a:t>Состояние грунта</a:t>
                      </a:r>
                      <a:endParaRPr lang="ru-RU" sz="1400">
                        <a:effectLst/>
                        <a:latin typeface="Arial" pitchFamily="34" charset="0"/>
                        <a:ea typeface="Times New Roman"/>
                        <a:cs typeface="Arial" pitchFamily="34" charset="0"/>
                      </a:endParaRPr>
                    </a:p>
                  </a:txBody>
                  <a:tcPr marL="68580" marR="68580" marT="0" marB="0"/>
                </a:tc>
                <a:tc>
                  <a:txBody>
                    <a:bodyPr/>
                    <a:lstStyle/>
                    <a:p>
                      <a:pPr marL="65405" algn="ctr">
                        <a:lnSpc>
                          <a:spcPts val="1455"/>
                        </a:lnSpc>
                        <a:spcAft>
                          <a:spcPts val="0"/>
                        </a:spcAft>
                        <a:tabLst>
                          <a:tab pos="1417320" algn="l"/>
                        </a:tabLst>
                      </a:pPr>
                      <a:r>
                        <a:rPr lang="ru-RU" sz="1400">
                          <a:effectLst/>
                          <a:latin typeface="Arial" pitchFamily="34" charset="0"/>
                          <a:cs typeface="Arial" pitchFamily="34" charset="0"/>
                        </a:rPr>
                        <a:t>0,50</a:t>
                      </a:r>
                      <a:endParaRPr lang="ru-RU" sz="1400">
                        <a:effectLst/>
                        <a:latin typeface="Arial" pitchFamily="34" charset="0"/>
                        <a:ea typeface="Times New Roman"/>
                        <a:cs typeface="Arial" pitchFamily="34" charset="0"/>
                      </a:endParaRPr>
                    </a:p>
                  </a:txBody>
                  <a:tcPr marL="68580" marR="68580" marT="0" marB="0"/>
                </a:tc>
                <a:tc>
                  <a:txBody>
                    <a:bodyPr/>
                    <a:lstStyle/>
                    <a:p>
                      <a:pPr marL="65405" algn="ctr">
                        <a:lnSpc>
                          <a:spcPts val="1455"/>
                        </a:lnSpc>
                        <a:spcAft>
                          <a:spcPts val="0"/>
                        </a:spcAft>
                      </a:pPr>
                      <a:r>
                        <a:rPr lang="ru-RU" sz="1400">
                          <a:effectLst/>
                          <a:latin typeface="Arial" pitchFamily="34" charset="0"/>
                          <a:cs typeface="Arial" pitchFamily="34" charset="0"/>
                        </a:rPr>
                        <a:t>1 500</a:t>
                      </a:r>
                      <a:endParaRPr lang="ru-RU" sz="1400">
                        <a:effectLst/>
                        <a:latin typeface="Arial" pitchFamily="34" charset="0"/>
                        <a:ea typeface="Times New Roman"/>
                        <a:cs typeface="Arial" pitchFamily="34" charset="0"/>
                      </a:endParaRPr>
                    </a:p>
                  </a:txBody>
                  <a:tcPr marL="68580" marR="68580" marT="0" marB="0"/>
                </a:tc>
              </a:tr>
              <a:tr h="370202">
                <a:tc>
                  <a:txBody>
                    <a:bodyPr/>
                    <a:lstStyle/>
                    <a:p>
                      <a:pPr marL="65405">
                        <a:lnSpc>
                          <a:spcPts val="1455"/>
                        </a:lnSpc>
                        <a:spcAft>
                          <a:spcPts val="0"/>
                        </a:spcAft>
                      </a:pPr>
                      <a:r>
                        <a:rPr lang="ru-RU" sz="1400">
                          <a:effectLst/>
                          <a:latin typeface="Arial" pitchFamily="34" charset="0"/>
                          <a:cs typeface="Arial" pitchFamily="34" charset="0"/>
                        </a:rPr>
                        <a:t>C4</a:t>
                      </a:r>
                      <a:endParaRPr lang="ru-RU" sz="1400">
                        <a:effectLst/>
                        <a:latin typeface="Arial" pitchFamily="34" charset="0"/>
                        <a:ea typeface="Times New Roman"/>
                        <a:cs typeface="Arial" pitchFamily="34" charset="0"/>
                      </a:endParaRPr>
                    </a:p>
                  </a:txBody>
                  <a:tcPr marL="68580" marR="68580" marT="0" marB="0"/>
                </a:tc>
                <a:tc>
                  <a:txBody>
                    <a:bodyPr/>
                    <a:lstStyle/>
                    <a:p>
                      <a:pPr marL="65405">
                        <a:lnSpc>
                          <a:spcPts val="1455"/>
                        </a:lnSpc>
                        <a:spcAft>
                          <a:spcPts val="0"/>
                        </a:spcAft>
                      </a:pPr>
                      <a:r>
                        <a:rPr lang="ru-RU" sz="1400" dirty="0">
                          <a:effectLst/>
                          <a:latin typeface="Arial" pitchFamily="34" charset="0"/>
                          <a:cs typeface="Arial" pitchFamily="34" charset="0"/>
                        </a:rPr>
                        <a:t>Задержка платежей</a:t>
                      </a:r>
                      <a:endParaRPr lang="ru-RU" sz="1400" dirty="0">
                        <a:effectLst/>
                        <a:latin typeface="Arial" pitchFamily="34" charset="0"/>
                        <a:ea typeface="Times New Roman"/>
                        <a:cs typeface="Arial" pitchFamily="34" charset="0"/>
                      </a:endParaRPr>
                    </a:p>
                  </a:txBody>
                  <a:tcPr marL="68580" marR="68580" marT="0" marB="0"/>
                </a:tc>
                <a:tc>
                  <a:txBody>
                    <a:bodyPr/>
                    <a:lstStyle/>
                    <a:p>
                      <a:pPr marL="65405" algn="ctr">
                        <a:lnSpc>
                          <a:spcPts val="1455"/>
                        </a:lnSpc>
                        <a:spcAft>
                          <a:spcPts val="0"/>
                        </a:spcAft>
                        <a:tabLst>
                          <a:tab pos="1417320" algn="l"/>
                        </a:tabLst>
                      </a:pPr>
                      <a:r>
                        <a:rPr lang="ru-RU" sz="1400">
                          <a:effectLst/>
                          <a:latin typeface="Arial" pitchFamily="34" charset="0"/>
                          <a:cs typeface="Arial" pitchFamily="34" charset="0"/>
                        </a:rPr>
                        <a:t>0,60</a:t>
                      </a:r>
                      <a:endParaRPr lang="ru-RU" sz="1400">
                        <a:effectLst/>
                        <a:latin typeface="Arial" pitchFamily="34" charset="0"/>
                        <a:ea typeface="Times New Roman"/>
                        <a:cs typeface="Arial" pitchFamily="34" charset="0"/>
                      </a:endParaRPr>
                    </a:p>
                  </a:txBody>
                  <a:tcPr marL="68580" marR="68580" marT="0" marB="0"/>
                </a:tc>
                <a:tc>
                  <a:txBody>
                    <a:bodyPr/>
                    <a:lstStyle/>
                    <a:p>
                      <a:pPr marL="65405" algn="ctr">
                        <a:lnSpc>
                          <a:spcPts val="1455"/>
                        </a:lnSpc>
                        <a:spcAft>
                          <a:spcPts val="0"/>
                        </a:spcAft>
                      </a:pPr>
                      <a:r>
                        <a:rPr lang="ru-RU" sz="1400">
                          <a:effectLst/>
                          <a:latin typeface="Arial" pitchFamily="34" charset="0"/>
                          <a:cs typeface="Arial" pitchFamily="34" charset="0"/>
                        </a:rPr>
                        <a:t>300</a:t>
                      </a:r>
                      <a:endParaRPr lang="ru-RU" sz="1400">
                        <a:effectLst/>
                        <a:latin typeface="Arial" pitchFamily="34" charset="0"/>
                        <a:ea typeface="Times New Roman"/>
                        <a:cs typeface="Arial" pitchFamily="34" charset="0"/>
                      </a:endParaRPr>
                    </a:p>
                  </a:txBody>
                  <a:tcPr marL="68580" marR="68580" marT="0" marB="0"/>
                </a:tc>
              </a:tr>
              <a:tr h="370202">
                <a:tc>
                  <a:txBody>
                    <a:bodyPr/>
                    <a:lstStyle/>
                    <a:p>
                      <a:pPr marL="65405">
                        <a:lnSpc>
                          <a:spcPts val="1455"/>
                        </a:lnSpc>
                        <a:spcAft>
                          <a:spcPts val="0"/>
                        </a:spcAft>
                      </a:pPr>
                      <a:r>
                        <a:rPr lang="ru-RU" sz="1400">
                          <a:effectLst/>
                          <a:latin typeface="Arial" pitchFamily="34" charset="0"/>
                          <a:cs typeface="Arial" pitchFamily="34" charset="0"/>
                        </a:rPr>
                        <a:t>E3</a:t>
                      </a:r>
                      <a:endParaRPr lang="ru-RU" sz="1400">
                        <a:effectLst/>
                        <a:latin typeface="Arial" pitchFamily="34" charset="0"/>
                        <a:ea typeface="Times New Roman"/>
                        <a:cs typeface="Arial" pitchFamily="34" charset="0"/>
                      </a:endParaRPr>
                    </a:p>
                  </a:txBody>
                  <a:tcPr marL="68580" marR="68580" marT="0" marB="0"/>
                </a:tc>
                <a:tc>
                  <a:txBody>
                    <a:bodyPr/>
                    <a:lstStyle/>
                    <a:p>
                      <a:pPr marL="65405">
                        <a:lnSpc>
                          <a:spcPts val="1455"/>
                        </a:lnSpc>
                        <a:spcAft>
                          <a:spcPts val="0"/>
                        </a:spcAft>
                      </a:pPr>
                      <a:r>
                        <a:rPr lang="ru-RU" sz="1400" dirty="0">
                          <a:effectLst/>
                          <a:latin typeface="Arial" pitchFamily="34" charset="0"/>
                          <a:cs typeface="Arial" pitchFamily="34" charset="0"/>
                        </a:rPr>
                        <a:t>Концепция финансирования</a:t>
                      </a:r>
                      <a:endParaRPr lang="ru-RU" sz="1400" dirty="0">
                        <a:effectLst/>
                        <a:latin typeface="Arial" pitchFamily="34" charset="0"/>
                        <a:ea typeface="Times New Roman"/>
                        <a:cs typeface="Arial" pitchFamily="34" charset="0"/>
                      </a:endParaRPr>
                    </a:p>
                  </a:txBody>
                  <a:tcPr marL="68580" marR="68580" marT="0" marB="0"/>
                </a:tc>
                <a:tc>
                  <a:txBody>
                    <a:bodyPr/>
                    <a:lstStyle/>
                    <a:p>
                      <a:pPr marL="65405" algn="ctr">
                        <a:lnSpc>
                          <a:spcPts val="1455"/>
                        </a:lnSpc>
                        <a:spcAft>
                          <a:spcPts val="0"/>
                        </a:spcAft>
                        <a:tabLst>
                          <a:tab pos="1417320" algn="l"/>
                        </a:tabLst>
                      </a:pPr>
                      <a:r>
                        <a:rPr lang="ru-RU" sz="1400">
                          <a:effectLst/>
                          <a:latin typeface="Arial" pitchFamily="34" charset="0"/>
                          <a:cs typeface="Arial" pitchFamily="34" charset="0"/>
                        </a:rPr>
                        <a:t>0,10</a:t>
                      </a:r>
                      <a:endParaRPr lang="ru-RU" sz="1400">
                        <a:effectLst/>
                        <a:latin typeface="Arial" pitchFamily="34" charset="0"/>
                        <a:ea typeface="Times New Roman"/>
                        <a:cs typeface="Arial" pitchFamily="34" charset="0"/>
                      </a:endParaRPr>
                    </a:p>
                  </a:txBody>
                  <a:tcPr marL="68580" marR="68580" marT="0" marB="0"/>
                </a:tc>
                <a:tc>
                  <a:txBody>
                    <a:bodyPr/>
                    <a:lstStyle/>
                    <a:p>
                      <a:pPr marL="65405" algn="ctr">
                        <a:lnSpc>
                          <a:spcPts val="1455"/>
                        </a:lnSpc>
                        <a:spcAft>
                          <a:spcPts val="0"/>
                        </a:spcAft>
                      </a:pPr>
                      <a:r>
                        <a:rPr lang="ru-RU" sz="1400">
                          <a:effectLst/>
                          <a:latin typeface="Arial" pitchFamily="34" charset="0"/>
                          <a:cs typeface="Arial" pitchFamily="34" charset="0"/>
                        </a:rPr>
                        <a:t>250</a:t>
                      </a:r>
                      <a:endParaRPr lang="ru-RU" sz="1400">
                        <a:effectLst/>
                        <a:latin typeface="Arial" pitchFamily="34" charset="0"/>
                        <a:ea typeface="Times New Roman"/>
                        <a:cs typeface="Arial" pitchFamily="34" charset="0"/>
                      </a:endParaRPr>
                    </a:p>
                  </a:txBody>
                  <a:tcPr marL="68580" marR="68580" marT="0" marB="0"/>
                </a:tc>
              </a:tr>
              <a:tr h="829253">
                <a:tc>
                  <a:txBody>
                    <a:bodyPr/>
                    <a:lstStyle/>
                    <a:p>
                      <a:pPr marL="65405">
                        <a:lnSpc>
                          <a:spcPts val="1455"/>
                        </a:lnSpc>
                        <a:spcAft>
                          <a:spcPts val="0"/>
                        </a:spcAft>
                      </a:pPr>
                      <a:r>
                        <a:rPr lang="ru-RU" sz="1400">
                          <a:effectLst/>
                          <a:latin typeface="Arial" pitchFamily="34" charset="0"/>
                          <a:cs typeface="Arial" pitchFamily="34" charset="0"/>
                        </a:rPr>
                        <a:t>E4</a:t>
                      </a:r>
                      <a:endParaRPr lang="ru-RU" sz="1400">
                        <a:effectLst/>
                        <a:latin typeface="Arial" pitchFamily="34" charset="0"/>
                        <a:ea typeface="Times New Roman"/>
                        <a:cs typeface="Arial" pitchFamily="34" charset="0"/>
                      </a:endParaRPr>
                    </a:p>
                  </a:txBody>
                  <a:tcPr marL="68580" marR="68580" marT="0" marB="0"/>
                </a:tc>
                <a:tc>
                  <a:txBody>
                    <a:bodyPr/>
                    <a:lstStyle/>
                    <a:p>
                      <a:pPr marL="65405">
                        <a:spcAft>
                          <a:spcPts val="0"/>
                        </a:spcAft>
                      </a:pPr>
                      <a:r>
                        <a:rPr lang="ru-RU" sz="1400" dirty="0">
                          <a:effectLst/>
                          <a:latin typeface="Arial" pitchFamily="34" charset="0"/>
                          <a:cs typeface="Arial" pitchFamily="34" charset="0"/>
                        </a:rPr>
                        <a:t>Синхронизация платежей и согласование потока наличности</a:t>
                      </a:r>
                      <a:endParaRPr lang="ru-RU" sz="1400" dirty="0">
                        <a:effectLst/>
                        <a:latin typeface="Arial" pitchFamily="34" charset="0"/>
                        <a:ea typeface="Times New Roman"/>
                        <a:cs typeface="Arial" pitchFamily="34" charset="0"/>
                      </a:endParaRPr>
                    </a:p>
                  </a:txBody>
                  <a:tcPr marL="68580" marR="68580" marT="0" marB="0"/>
                </a:tc>
                <a:tc>
                  <a:txBody>
                    <a:bodyPr/>
                    <a:lstStyle/>
                    <a:p>
                      <a:pPr marL="65405" algn="ctr">
                        <a:lnSpc>
                          <a:spcPts val="1455"/>
                        </a:lnSpc>
                        <a:spcAft>
                          <a:spcPts val="0"/>
                        </a:spcAft>
                        <a:tabLst>
                          <a:tab pos="1417320" algn="l"/>
                        </a:tabLst>
                      </a:pPr>
                      <a:r>
                        <a:rPr lang="ru-RU" sz="1400" dirty="0">
                          <a:effectLst/>
                          <a:latin typeface="Arial" pitchFamily="34" charset="0"/>
                          <a:cs typeface="Arial" pitchFamily="34" charset="0"/>
                        </a:rPr>
                        <a:t>0,75</a:t>
                      </a:r>
                      <a:endParaRPr lang="ru-RU" sz="1400" dirty="0">
                        <a:effectLst/>
                        <a:latin typeface="Arial" pitchFamily="34" charset="0"/>
                        <a:ea typeface="Times New Roman"/>
                        <a:cs typeface="Arial" pitchFamily="34" charset="0"/>
                      </a:endParaRPr>
                    </a:p>
                  </a:txBody>
                  <a:tcPr marL="68580" marR="68580" marT="0" marB="0"/>
                </a:tc>
                <a:tc>
                  <a:txBody>
                    <a:bodyPr/>
                    <a:lstStyle/>
                    <a:p>
                      <a:pPr marL="65405" algn="ctr">
                        <a:lnSpc>
                          <a:spcPts val="1455"/>
                        </a:lnSpc>
                        <a:spcAft>
                          <a:spcPts val="0"/>
                        </a:spcAft>
                      </a:pPr>
                      <a:r>
                        <a:rPr lang="ru-RU" sz="1400">
                          <a:effectLst/>
                          <a:latin typeface="Arial" pitchFamily="34" charset="0"/>
                          <a:cs typeface="Arial" pitchFamily="34" charset="0"/>
                        </a:rPr>
                        <a:t>150</a:t>
                      </a:r>
                      <a:endParaRPr lang="ru-RU" sz="1400">
                        <a:effectLst/>
                        <a:latin typeface="Arial" pitchFamily="34" charset="0"/>
                        <a:ea typeface="Times New Roman"/>
                        <a:cs typeface="Arial" pitchFamily="34" charset="0"/>
                      </a:endParaRPr>
                    </a:p>
                  </a:txBody>
                  <a:tcPr marL="68580" marR="68580" marT="0" marB="0"/>
                </a:tc>
              </a:tr>
              <a:tr h="370202">
                <a:tc>
                  <a:txBody>
                    <a:bodyPr/>
                    <a:lstStyle/>
                    <a:p>
                      <a:pPr marL="65405">
                        <a:lnSpc>
                          <a:spcPts val="1455"/>
                        </a:lnSpc>
                        <a:spcAft>
                          <a:spcPts val="0"/>
                        </a:spcAft>
                      </a:pPr>
                      <a:r>
                        <a:rPr lang="ru-RU" sz="1400">
                          <a:effectLst/>
                          <a:latin typeface="Arial" pitchFamily="34" charset="0"/>
                          <a:cs typeface="Arial" pitchFamily="34" charset="0"/>
                        </a:rPr>
                        <a:t>F6</a:t>
                      </a:r>
                      <a:endParaRPr lang="ru-RU" sz="1400">
                        <a:effectLst/>
                        <a:latin typeface="Arial" pitchFamily="34" charset="0"/>
                        <a:ea typeface="Times New Roman"/>
                        <a:cs typeface="Arial" pitchFamily="34" charset="0"/>
                      </a:endParaRPr>
                    </a:p>
                  </a:txBody>
                  <a:tcPr marL="68580" marR="68580" marT="0" marB="0"/>
                </a:tc>
                <a:tc>
                  <a:txBody>
                    <a:bodyPr/>
                    <a:lstStyle/>
                    <a:p>
                      <a:pPr marL="65405">
                        <a:lnSpc>
                          <a:spcPts val="1455"/>
                        </a:lnSpc>
                        <a:spcAft>
                          <a:spcPts val="0"/>
                        </a:spcAft>
                      </a:pPr>
                      <a:r>
                        <a:rPr lang="ru-RU" sz="1400">
                          <a:effectLst/>
                          <a:latin typeface="Arial" pitchFamily="34" charset="0"/>
                          <a:cs typeface="Arial" pitchFamily="34" charset="0"/>
                        </a:rPr>
                        <a:t>Проблемы планирования ресурсов</a:t>
                      </a:r>
                      <a:endParaRPr lang="ru-RU" sz="1400">
                        <a:effectLst/>
                        <a:latin typeface="Arial" pitchFamily="34" charset="0"/>
                        <a:ea typeface="Times New Roman"/>
                        <a:cs typeface="Arial" pitchFamily="34" charset="0"/>
                      </a:endParaRPr>
                    </a:p>
                  </a:txBody>
                  <a:tcPr marL="68580" marR="68580" marT="0" marB="0"/>
                </a:tc>
                <a:tc>
                  <a:txBody>
                    <a:bodyPr/>
                    <a:lstStyle/>
                    <a:p>
                      <a:pPr marL="65405" algn="ctr">
                        <a:lnSpc>
                          <a:spcPts val="1455"/>
                        </a:lnSpc>
                        <a:spcAft>
                          <a:spcPts val="0"/>
                        </a:spcAft>
                        <a:tabLst>
                          <a:tab pos="1417320" algn="l"/>
                        </a:tabLst>
                      </a:pPr>
                      <a:r>
                        <a:rPr lang="ru-RU" sz="1400" dirty="0">
                          <a:effectLst/>
                          <a:latin typeface="Arial" pitchFamily="34" charset="0"/>
                          <a:cs typeface="Arial" pitchFamily="34" charset="0"/>
                        </a:rPr>
                        <a:t>0,50</a:t>
                      </a:r>
                      <a:endParaRPr lang="ru-RU" sz="1400" dirty="0">
                        <a:effectLst/>
                        <a:latin typeface="Arial" pitchFamily="34" charset="0"/>
                        <a:ea typeface="Times New Roman"/>
                        <a:cs typeface="Arial" pitchFamily="34" charset="0"/>
                      </a:endParaRPr>
                    </a:p>
                  </a:txBody>
                  <a:tcPr marL="68580" marR="68580" marT="0" marB="0"/>
                </a:tc>
                <a:tc>
                  <a:txBody>
                    <a:bodyPr/>
                    <a:lstStyle/>
                    <a:p>
                      <a:pPr marL="65405" algn="ctr">
                        <a:lnSpc>
                          <a:spcPts val="1455"/>
                        </a:lnSpc>
                        <a:spcAft>
                          <a:spcPts val="0"/>
                        </a:spcAft>
                      </a:pPr>
                      <a:r>
                        <a:rPr lang="ru-RU" sz="1400">
                          <a:effectLst/>
                          <a:latin typeface="Arial" pitchFamily="34" charset="0"/>
                          <a:cs typeface="Arial" pitchFamily="34" charset="0"/>
                        </a:rPr>
                        <a:t>150</a:t>
                      </a:r>
                      <a:endParaRPr lang="ru-RU" sz="1400">
                        <a:effectLst/>
                        <a:latin typeface="Arial" pitchFamily="34" charset="0"/>
                        <a:ea typeface="Times New Roman"/>
                        <a:cs typeface="Arial" pitchFamily="34" charset="0"/>
                      </a:endParaRPr>
                    </a:p>
                  </a:txBody>
                  <a:tcPr marL="68580" marR="68580" marT="0" marB="0"/>
                </a:tc>
              </a:tr>
              <a:tr h="370202">
                <a:tc>
                  <a:txBody>
                    <a:bodyPr/>
                    <a:lstStyle/>
                    <a:p>
                      <a:pPr marL="65405">
                        <a:lnSpc>
                          <a:spcPts val="1455"/>
                        </a:lnSpc>
                        <a:spcAft>
                          <a:spcPts val="0"/>
                        </a:spcAft>
                      </a:pPr>
                      <a:r>
                        <a:rPr lang="ru-RU" sz="1400">
                          <a:effectLst/>
                          <a:latin typeface="Arial" pitchFamily="34" charset="0"/>
                          <a:cs typeface="Arial" pitchFamily="34" charset="0"/>
                        </a:rPr>
                        <a:t>H7</a:t>
                      </a:r>
                      <a:endParaRPr lang="ru-RU" sz="1400">
                        <a:effectLst/>
                        <a:latin typeface="Arial" pitchFamily="34" charset="0"/>
                        <a:ea typeface="Times New Roman"/>
                        <a:cs typeface="Arial" pitchFamily="34" charset="0"/>
                      </a:endParaRPr>
                    </a:p>
                  </a:txBody>
                  <a:tcPr marL="68580" marR="68580" marT="0" marB="0"/>
                </a:tc>
                <a:tc>
                  <a:txBody>
                    <a:bodyPr/>
                    <a:lstStyle/>
                    <a:p>
                      <a:pPr marL="65405">
                        <a:lnSpc>
                          <a:spcPts val="1455"/>
                        </a:lnSpc>
                        <a:spcAft>
                          <a:spcPts val="0"/>
                        </a:spcAft>
                      </a:pPr>
                      <a:r>
                        <a:rPr lang="ru-RU" sz="1400">
                          <a:effectLst/>
                          <a:latin typeface="Arial" pitchFamily="34" charset="0"/>
                          <a:cs typeface="Arial" pitchFamily="34" charset="0"/>
                        </a:rPr>
                        <a:t>Передача в эксплуатацию</a:t>
                      </a:r>
                      <a:endParaRPr lang="ru-RU" sz="1400">
                        <a:effectLst/>
                        <a:latin typeface="Arial" pitchFamily="34" charset="0"/>
                        <a:ea typeface="Times New Roman"/>
                        <a:cs typeface="Arial" pitchFamily="34" charset="0"/>
                      </a:endParaRPr>
                    </a:p>
                  </a:txBody>
                  <a:tcPr marL="68580" marR="68580" marT="0" marB="0"/>
                </a:tc>
                <a:tc>
                  <a:txBody>
                    <a:bodyPr/>
                    <a:lstStyle/>
                    <a:p>
                      <a:pPr marL="65405" algn="ctr">
                        <a:lnSpc>
                          <a:spcPts val="1455"/>
                        </a:lnSpc>
                        <a:spcAft>
                          <a:spcPts val="0"/>
                        </a:spcAft>
                        <a:tabLst>
                          <a:tab pos="1417320" algn="l"/>
                        </a:tabLst>
                      </a:pPr>
                      <a:r>
                        <a:rPr lang="ru-RU" sz="1400" dirty="0">
                          <a:effectLst/>
                          <a:latin typeface="Arial" pitchFamily="34" charset="0"/>
                          <a:cs typeface="Arial" pitchFamily="34" charset="0"/>
                        </a:rPr>
                        <a:t>0,95</a:t>
                      </a:r>
                      <a:endParaRPr lang="ru-RU" sz="1400" dirty="0">
                        <a:effectLst/>
                        <a:latin typeface="Arial" pitchFamily="34" charset="0"/>
                        <a:ea typeface="Times New Roman"/>
                        <a:cs typeface="Arial" pitchFamily="34" charset="0"/>
                      </a:endParaRPr>
                    </a:p>
                  </a:txBody>
                  <a:tcPr marL="68580" marR="68580" marT="0" marB="0"/>
                </a:tc>
                <a:tc>
                  <a:txBody>
                    <a:bodyPr/>
                    <a:lstStyle/>
                    <a:p>
                      <a:pPr marL="65405" algn="ctr">
                        <a:lnSpc>
                          <a:spcPts val="1455"/>
                        </a:lnSpc>
                        <a:spcAft>
                          <a:spcPts val="0"/>
                        </a:spcAft>
                      </a:pPr>
                      <a:r>
                        <a:rPr lang="ru-RU" sz="1400" dirty="0">
                          <a:effectLst/>
                          <a:latin typeface="Arial" pitchFamily="34" charset="0"/>
                          <a:cs typeface="Arial" pitchFamily="34" charset="0"/>
                        </a:rPr>
                        <a:t>450</a:t>
                      </a:r>
                      <a:endParaRPr lang="ru-RU" sz="1400" dirty="0">
                        <a:effectLst/>
                        <a:latin typeface="Arial" pitchFamily="34" charset="0"/>
                        <a:ea typeface="Times New Roman"/>
                        <a:cs typeface="Arial" pitchFamily="34" charset="0"/>
                      </a:endParaRPr>
                    </a:p>
                  </a:txBody>
                  <a:tcPr marL="68580" marR="68580" marT="0" marB="0"/>
                </a:tc>
              </a:tr>
            </a:tbl>
          </a:graphicData>
        </a:graphic>
      </p:graphicFrame>
      <p:sp>
        <p:nvSpPr>
          <p:cNvPr id="5" name="Rectangle 1"/>
          <p:cNvSpPr>
            <a:spLocks noChangeArrowheads="1"/>
          </p:cNvSpPr>
          <p:nvPr/>
        </p:nvSpPr>
        <p:spPr bwMode="auto">
          <a:xfrm>
            <a:off x="498001" y="1304474"/>
            <a:ext cx="8391784" cy="1600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468313" algn="just" defTabSz="914400" rtl="0" eaLnBrk="1" fontAlgn="base" latinLnBrk="0" hangingPunct="1">
              <a:lnSpc>
                <a:spcPct val="100000"/>
              </a:lnSpc>
              <a:spcBef>
                <a:spcPct val="0"/>
              </a:spcBef>
              <a:spcAft>
                <a:spcPct val="0"/>
              </a:spcAft>
              <a:buClrTx/>
              <a:buSzTx/>
              <a:buFontTx/>
              <a:buNone/>
              <a:tabLst>
                <a:tab pos="1417638" algn="l"/>
              </a:tabLst>
            </a:pPr>
            <a:endParaRPr kumimoji="0" lang="ru-RU"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indent="468313" algn="just" fontAlgn="base">
              <a:spcBef>
                <a:spcPct val="0"/>
              </a:spcBef>
              <a:spcAft>
                <a:spcPct val="0"/>
              </a:spcAft>
              <a:tabLst>
                <a:tab pos="1417638" algn="l"/>
              </a:tabLst>
            </a:pPr>
            <a:r>
              <a:rPr lang="ru-RU" sz="1400" dirty="0">
                <a:latin typeface="Arial" pitchFamily="34" charset="0"/>
                <a:ea typeface="Times New Roman" pitchFamily="18" charset="0"/>
                <a:cs typeface="Arial" pitchFamily="34" charset="0"/>
              </a:rPr>
              <a:t>В качестве примера рассмотрим последовательность оценки риска «B1–Состояние грунта».</a:t>
            </a:r>
            <a:endParaRPr lang="ru-RU" dirty="0">
              <a:latin typeface="Arial" pitchFamily="34" charset="0"/>
              <a:cs typeface="Arial" pitchFamily="34" charset="0"/>
            </a:endParaRPr>
          </a:p>
          <a:p>
            <a:pPr marL="0" marR="0" lvl="0" indent="468313" algn="just" defTabSz="914400" rtl="0" eaLnBrk="1" fontAlgn="base" latinLnBrk="0" hangingPunct="1">
              <a:lnSpc>
                <a:spcPct val="100000"/>
              </a:lnSpc>
              <a:spcBef>
                <a:spcPct val="0"/>
              </a:spcBef>
              <a:spcAft>
                <a:spcPct val="0"/>
              </a:spcAft>
              <a:buClrTx/>
              <a:buSzTx/>
              <a:buFontTx/>
              <a:buNone/>
              <a:tabLst>
                <a:tab pos="1417638" algn="l"/>
              </a:tabLst>
            </a:pPr>
            <a:endParaRPr lang="ru-RU" sz="1400" dirty="0">
              <a:latin typeface="Arial" pitchFamily="34" charset="0"/>
              <a:ea typeface="Times New Roman" pitchFamily="18" charset="0"/>
              <a:cs typeface="Arial" pitchFamily="34" charset="0"/>
            </a:endParaRPr>
          </a:p>
          <a:p>
            <a:pPr marL="0" marR="0" lvl="0" indent="468313" algn="just" defTabSz="914400" rtl="0" eaLnBrk="1" fontAlgn="base" latinLnBrk="0" hangingPunct="1">
              <a:lnSpc>
                <a:spcPct val="100000"/>
              </a:lnSpc>
              <a:spcBef>
                <a:spcPct val="0"/>
              </a:spcBef>
              <a:spcAft>
                <a:spcPct val="0"/>
              </a:spcAft>
              <a:buClrTx/>
              <a:buSzTx/>
              <a:buFontTx/>
              <a:buNone/>
              <a:tabLst>
                <a:tab pos="1417638" algn="l"/>
              </a:tabLst>
            </a:pPr>
            <a:endParaRPr kumimoji="0" lang="ru-RU"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468313" algn="just" defTabSz="914400" rtl="0" eaLnBrk="1" fontAlgn="base" latinLnBrk="0" hangingPunct="1">
              <a:lnSpc>
                <a:spcPct val="100000"/>
              </a:lnSpc>
              <a:spcBef>
                <a:spcPct val="0"/>
              </a:spcBef>
              <a:spcAft>
                <a:spcPct val="0"/>
              </a:spcAft>
              <a:buClrTx/>
              <a:buSzTx/>
              <a:buFontTx/>
              <a:buNone/>
              <a:tabLst>
                <a:tab pos="1417638" algn="l"/>
              </a:tabLst>
            </a:pPr>
            <a:endParaRPr lang="ru-RU" sz="1400" dirty="0">
              <a:latin typeface="Arial" pitchFamily="34" charset="0"/>
              <a:ea typeface="Times New Roman" pitchFamily="18" charset="0"/>
              <a:cs typeface="Arial" pitchFamily="34" charset="0"/>
            </a:endParaRPr>
          </a:p>
          <a:p>
            <a:pPr marL="0" marR="0" lvl="0" indent="468313" algn="just" defTabSz="914400" rtl="0" eaLnBrk="1" fontAlgn="base" latinLnBrk="0" hangingPunct="1">
              <a:lnSpc>
                <a:spcPct val="100000"/>
              </a:lnSpc>
              <a:spcBef>
                <a:spcPct val="0"/>
              </a:spcBef>
              <a:spcAft>
                <a:spcPct val="0"/>
              </a:spcAft>
              <a:buClrTx/>
              <a:buSzTx/>
              <a:buFontTx/>
              <a:buNone/>
              <a:tabLst>
                <a:tab pos="1417638" algn="l"/>
              </a:tabLst>
            </a:pPr>
            <a:endParaRPr kumimoji="0" lang="ru-RU"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468313" algn="just" defTabSz="914400" rtl="0" eaLnBrk="1" fontAlgn="base" latinLnBrk="0" hangingPunct="1">
              <a:lnSpc>
                <a:spcPct val="100000"/>
              </a:lnSpc>
              <a:spcBef>
                <a:spcPct val="0"/>
              </a:spcBef>
              <a:spcAft>
                <a:spcPct val="0"/>
              </a:spcAft>
              <a:buClrTx/>
              <a:buSzTx/>
              <a:buFontTx/>
              <a:buNone/>
              <a:tabLst>
                <a:tab pos="1417638" algn="l"/>
              </a:tabLst>
            </a:pPr>
            <a:r>
              <a:rPr kumimoji="0" lang="ru-RU"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Исходные данные</a:t>
            </a:r>
            <a:endParaRPr kumimoji="0" lang="ru-RU" sz="9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8149335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400" dirty="0">
                <a:latin typeface="Arial Black" pitchFamily="34" charset="0"/>
                <a:cs typeface="Arial" pitchFamily="34" charset="0"/>
              </a:rPr>
              <a:t>Шаг 1. Оценка рисков посредством матрицы «Вероятность-Потери</a:t>
            </a:r>
            <a:r>
              <a:rPr lang="ru-RU" sz="2400" dirty="0" smtClean="0">
                <a:latin typeface="Arial Black" pitchFamily="34" charset="0"/>
                <a:cs typeface="Arial" pitchFamily="34" charset="0"/>
              </a:rPr>
              <a:t>»</a:t>
            </a:r>
            <a:endParaRPr lang="ru-RU" sz="2400" dirty="0">
              <a:latin typeface="Arial Black" pitchFamily="34" charset="0"/>
            </a:endParaRPr>
          </a:p>
        </p:txBody>
      </p:sp>
      <p:sp>
        <p:nvSpPr>
          <p:cNvPr id="3" name="Объект 2"/>
          <p:cNvSpPr>
            <a:spLocks noGrp="1"/>
          </p:cNvSpPr>
          <p:nvPr>
            <p:ph idx="1"/>
          </p:nvPr>
        </p:nvSpPr>
        <p:spPr/>
        <p:txBody>
          <a:bodyPr>
            <a:normAutofit fontScale="62500" lnSpcReduction="20000"/>
          </a:bodyPr>
          <a:lstStyle/>
          <a:p>
            <a:pPr marL="0" indent="0">
              <a:buNone/>
            </a:pPr>
            <a:r>
              <a:rPr lang="ru-RU" dirty="0">
                <a:latin typeface="Arial" pitchFamily="34" charset="0"/>
                <a:cs typeface="Arial" pitchFamily="34" charset="0"/>
              </a:rPr>
              <a:t>В качестве примера рассмотрим последовательность оценки риска «B1–Состояние грунта».</a:t>
            </a:r>
          </a:p>
          <a:p>
            <a:pPr marL="0" indent="0">
              <a:buNone/>
            </a:pPr>
            <a:r>
              <a:rPr lang="ru-RU" dirty="0">
                <a:latin typeface="Arial" pitchFamily="34" charset="0"/>
                <a:cs typeface="Arial" pitchFamily="34" charset="0"/>
              </a:rPr>
              <a:t>Согласно исходным данным вероятность возникновения риска равна 0,5; величина потерь от проявления – 1,5 млн. долл. США. Количественно степень воздействия на ход реализации СП, то есть вероятные потери составляют 750 тыс. долл. США. Это означает, что прогнозируемое снижение плановой прибыли по объекту, которая равна 3,5 млн. долл. США, в случае проявления риска «B1–Состояние грунта» будет в размере 750 тыс. долл. США.</a:t>
            </a:r>
          </a:p>
          <a:p>
            <a:pPr marL="0" indent="0">
              <a:buNone/>
            </a:pPr>
            <a:r>
              <a:rPr lang="ru-RU" dirty="0">
                <a:latin typeface="Arial" pitchFamily="34" charset="0"/>
                <a:cs typeface="Arial" pitchFamily="34" charset="0"/>
              </a:rPr>
              <a:t>Качественная оценка степени воздействия риска и его уровня позволяет определить серьёзность последствий для хода строительства и степень их допустимости для строительной организации. Для этого необходимо классифицировать риск, связанный с неопределённостью состояния грунта на стройплощадке, по вероятности возникновения и величине потерь от проявления.</a:t>
            </a:r>
          </a:p>
          <a:p>
            <a:endParaRPr lang="ru-RU" dirty="0"/>
          </a:p>
        </p:txBody>
      </p:sp>
    </p:spTree>
    <p:extLst>
      <p:ext uri="{BB962C8B-B14F-4D97-AF65-F5344CB8AC3E}">
        <p14:creationId xmlns:p14="http://schemas.microsoft.com/office/powerpoint/2010/main" val="17071295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400" dirty="0">
                <a:latin typeface="Arial Black" pitchFamily="34" charset="0"/>
                <a:cs typeface="Arial" pitchFamily="34" charset="0"/>
              </a:rPr>
              <a:t>Шаг 2. Составление матрицы «Вероятность-Потери</a:t>
            </a:r>
            <a:r>
              <a:rPr lang="ru-RU" sz="2400" dirty="0" smtClean="0">
                <a:latin typeface="Arial Black" pitchFamily="34" charset="0"/>
                <a:cs typeface="Arial" pitchFamily="34" charset="0"/>
              </a:rPr>
              <a:t>»</a:t>
            </a:r>
            <a:endParaRPr lang="ru-RU" sz="2400" dirty="0">
              <a:latin typeface="Arial Black" pitchFamily="34" charset="0"/>
            </a:endParaRPr>
          </a:p>
        </p:txBody>
      </p:sp>
      <p:sp>
        <p:nvSpPr>
          <p:cNvPr id="3" name="Объект 2"/>
          <p:cNvSpPr>
            <a:spLocks noGrp="1"/>
          </p:cNvSpPr>
          <p:nvPr>
            <p:ph idx="1"/>
          </p:nvPr>
        </p:nvSpPr>
        <p:spPr>
          <a:xfrm>
            <a:off x="457200" y="1600201"/>
            <a:ext cx="8229600" cy="3917032"/>
          </a:xfrm>
        </p:spPr>
        <p:txBody>
          <a:bodyPr>
            <a:normAutofit fontScale="40000" lnSpcReduction="20000"/>
          </a:bodyPr>
          <a:lstStyle/>
          <a:p>
            <a:pPr marL="0" indent="0">
              <a:buNone/>
            </a:pPr>
            <a:r>
              <a:rPr lang="ru-RU" dirty="0">
                <a:latin typeface="Arial" pitchFamily="34" charset="0"/>
                <a:cs typeface="Arial" pitchFamily="34" charset="0"/>
              </a:rPr>
              <a:t>Риск «B1–Состояние грунта» с вероятностью возникновения 0,5 соответствует группе вероятных рисков (табл. 5). При этом величина потерь от проявления данного риска составляет 1,5 млн. долл. США, что является 0,43 плановой прибыли по объекту, и, таким образом, риск по величине потерь классифицируется как средний (табл</a:t>
            </a:r>
            <a:r>
              <a:rPr lang="ru-RU" dirty="0" smtClean="0">
                <a:latin typeface="Arial" pitchFamily="34" charset="0"/>
                <a:cs typeface="Arial" pitchFamily="34" charset="0"/>
              </a:rPr>
              <a:t>. слайд 10).</a:t>
            </a:r>
            <a:endParaRPr lang="ru-RU" dirty="0">
              <a:latin typeface="Arial" pitchFamily="34" charset="0"/>
              <a:cs typeface="Arial" pitchFamily="34" charset="0"/>
            </a:endParaRPr>
          </a:p>
          <a:p>
            <a:pPr marL="0" indent="0">
              <a:buNone/>
            </a:pPr>
            <a:r>
              <a:rPr lang="ru-RU" dirty="0">
                <a:latin typeface="Arial" pitchFamily="34" charset="0"/>
                <a:cs typeface="Arial" pitchFamily="34" charset="0"/>
              </a:rPr>
              <a:t>Посредством матрицы «Вероятность-Потери» оценивается индекс риска «B1–Состояние грунта» (рис. </a:t>
            </a:r>
            <a:r>
              <a:rPr lang="ru-RU" dirty="0" smtClean="0">
                <a:latin typeface="Arial" pitchFamily="34" charset="0"/>
                <a:cs typeface="Arial" pitchFamily="34" charset="0"/>
              </a:rPr>
              <a:t>Слайд 15), </a:t>
            </a:r>
            <a:r>
              <a:rPr lang="ru-RU" dirty="0">
                <a:latin typeface="Arial" pitchFamily="34" charset="0"/>
                <a:cs typeface="Arial" pitchFamily="34" charset="0"/>
              </a:rPr>
              <a:t>который равен 9 баллам, что позволяет классифицировать данный риск по степени воздействия на ход реализации СП как умеренный, а по уровню как оправданный.</a:t>
            </a:r>
          </a:p>
          <a:p>
            <a:pPr marL="0" indent="0">
              <a:buNone/>
            </a:pPr>
            <a:r>
              <a:rPr lang="ru-RU" dirty="0">
                <a:latin typeface="Arial" pitchFamily="34" charset="0"/>
                <a:cs typeface="Arial" pitchFamily="34" charset="0"/>
              </a:rPr>
              <a:t>Вывод. В случае проявления риска «B1–Состояние грунта» в процессе реализации СП возможные нарушения ритма выполнения СМР; производственный брак; увеличение объёмов работ; нарушения техники безопасности; несоблюдение строительных решений, как минимум, требуют согласований с заказчиком. При этом вероятное снижение плановой прибыли по объекту составит 750 тыс. долл. США.</a:t>
            </a:r>
          </a:p>
          <a:p>
            <a:pPr marL="0" indent="0">
              <a:buNone/>
            </a:pPr>
            <a:r>
              <a:rPr lang="ru-RU" dirty="0">
                <a:latin typeface="Arial" pitchFamily="34" charset="0"/>
                <a:cs typeface="Arial" pitchFamily="34" charset="0"/>
              </a:rPr>
              <a:t>Основным способом обработки риска «B1–Состояние Грунта» выбирается смягчение, то есть уменьшение вероятности возникновения и снижение тяжести потерь посредством усиления контроля над выполнением земляных работ и тесного контакта с проектировщиками. Это даёт возможность быстрой корректировки технологии производства работ в случае изменения условий. Обработка риска должна осуществляться на всём протяжении нулевого цикла; ответственный – главный инженер.</a:t>
            </a:r>
          </a:p>
          <a:p>
            <a:pPr marL="0" indent="0">
              <a:buNone/>
            </a:pPr>
            <a:r>
              <a:rPr lang="ru-RU" dirty="0" smtClean="0">
                <a:latin typeface="Arial" pitchFamily="34" charset="0"/>
                <a:cs typeface="Arial" pitchFamily="34" charset="0"/>
              </a:rPr>
              <a:t>Типовые </a:t>
            </a:r>
            <a:r>
              <a:rPr lang="ru-RU" dirty="0">
                <a:latin typeface="Arial" pitchFamily="34" charset="0"/>
                <a:cs typeface="Arial" pitchFamily="34" charset="0"/>
              </a:rPr>
              <a:t>формы отчётных документов, которые заполняются для каждого идентифицированного риска, представлены на рис</a:t>
            </a:r>
            <a:r>
              <a:rPr lang="ru-RU" dirty="0" smtClean="0">
                <a:latin typeface="Arial" pitchFamily="34" charset="0"/>
                <a:cs typeface="Arial" pitchFamily="34" charset="0"/>
              </a:rPr>
              <a:t>. шаг </a:t>
            </a:r>
            <a:r>
              <a:rPr lang="ru-RU" dirty="0">
                <a:latin typeface="Arial" pitchFamily="34" charset="0"/>
                <a:cs typeface="Arial" pitchFamily="34" charset="0"/>
              </a:rPr>
              <a:t>3. Этим придаётся структура массиву информации для удобства её обработки и сохранения. Помимо типовых отчётов всю информацию необходимо сохранять в базе данных рисков. Это позволяет автоматически ранжировать идентифицированные риски по степени воздействия и уровню, чтобы определить очерёдность их обработки </a:t>
            </a:r>
          </a:p>
        </p:txBody>
      </p:sp>
    </p:spTree>
    <p:extLst>
      <p:ext uri="{BB962C8B-B14F-4D97-AF65-F5344CB8AC3E}">
        <p14:creationId xmlns:p14="http://schemas.microsoft.com/office/powerpoint/2010/main" val="25050460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16632"/>
            <a:ext cx="8229600" cy="706090"/>
          </a:xfrm>
        </p:spPr>
        <p:txBody>
          <a:bodyPr>
            <a:normAutofit fontScale="90000"/>
          </a:bodyPr>
          <a:lstStyle/>
          <a:p>
            <a:r>
              <a:rPr lang="ru-RU" sz="2400" dirty="0">
                <a:latin typeface="Arial Black" pitchFamily="34" charset="0"/>
                <a:cs typeface="Arial" pitchFamily="34" charset="0"/>
              </a:rPr>
              <a:t>Шаг 3. Составление отчётного документа по рискам</a:t>
            </a:r>
            <a:endParaRPr lang="ru-RU" sz="2400" dirty="0">
              <a:latin typeface="Arial Black" pitchFamily="34" charset="0"/>
            </a:endParaRPr>
          </a:p>
        </p:txBody>
      </p:sp>
      <p:sp>
        <p:nvSpPr>
          <p:cNvPr id="3" name="Объект 2"/>
          <p:cNvSpPr>
            <a:spLocks noGrp="1"/>
          </p:cNvSpPr>
          <p:nvPr>
            <p:ph idx="1"/>
          </p:nvPr>
        </p:nvSpPr>
        <p:spPr>
          <a:xfrm>
            <a:off x="395536" y="836712"/>
            <a:ext cx="8229600" cy="792088"/>
          </a:xfrm>
        </p:spPr>
        <p:txBody>
          <a:bodyPr>
            <a:normAutofit/>
          </a:bodyPr>
          <a:lstStyle/>
          <a:p>
            <a:pPr marL="0" indent="0">
              <a:buNone/>
            </a:pPr>
            <a:r>
              <a:rPr lang="ru-RU" sz="1000" dirty="0">
                <a:latin typeface="Arial" pitchFamily="34" charset="0"/>
                <a:cs typeface="Arial" pitchFamily="34" charset="0"/>
              </a:rPr>
              <a:t>Типовые формы отчётных документов, которые заполняются для каждого идентифицированного риска, представлены на рис. </a:t>
            </a:r>
            <a:r>
              <a:rPr lang="ru-RU" sz="1000" dirty="0" smtClean="0">
                <a:latin typeface="Arial" pitchFamily="34" charset="0"/>
                <a:cs typeface="Arial" pitchFamily="34" charset="0"/>
              </a:rPr>
              <a:t>Шаг 3</a:t>
            </a:r>
            <a:r>
              <a:rPr lang="ru-RU" sz="1000" dirty="0">
                <a:latin typeface="Arial" pitchFamily="34" charset="0"/>
                <a:cs typeface="Arial" pitchFamily="34" charset="0"/>
              </a:rPr>
              <a:t>. Этим придаётся структура массиву информации для удобства её обработки и сохранения. Помимо типовых отчётов всю информацию необходимо сохранять в базе данных рисков. Это позволяет автоматически ранжировать идентифицированные риски по степени воздействия и уровню, чтобы определить очерёдность их обработки </a:t>
            </a:r>
          </a:p>
        </p:txBody>
      </p:sp>
      <p:pic>
        <p:nvPicPr>
          <p:cNvPr id="4" name="Рисунок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03648" y="1484784"/>
            <a:ext cx="6086475" cy="5256584"/>
          </a:xfrm>
          <a:prstGeom prst="rect">
            <a:avLst/>
          </a:prstGeom>
          <a:noFill/>
          <a:ln>
            <a:noFill/>
          </a:ln>
        </p:spPr>
      </p:pic>
    </p:spTree>
    <p:extLst>
      <p:ext uri="{BB962C8B-B14F-4D97-AF65-F5344CB8AC3E}">
        <p14:creationId xmlns:p14="http://schemas.microsoft.com/office/powerpoint/2010/main" val="10161704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8" name="Picture 2" descr="C:\Users\Никита\Desktop\i.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406386" y="116632"/>
            <a:ext cx="1605855" cy="1070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Заголовок 2"/>
          <p:cNvSpPr>
            <a:spLocks noGrp="1"/>
          </p:cNvSpPr>
          <p:nvPr>
            <p:ph type="title"/>
          </p:nvPr>
        </p:nvSpPr>
        <p:spPr>
          <a:xfrm>
            <a:off x="539750" y="116632"/>
            <a:ext cx="8229600" cy="850900"/>
          </a:xfrm>
        </p:spPr>
        <p:txBody>
          <a:bodyPr/>
          <a:lstStyle/>
          <a:p>
            <a:pPr>
              <a:defRPr/>
            </a:pPr>
            <a:r>
              <a:rPr lang="ru-RU" sz="2400" dirty="0" smtClean="0">
                <a:effectLst/>
                <a:latin typeface="Arial Black" pitchFamily="34" charset="0"/>
              </a:rPr>
              <a:t>Рекомендуемая литература</a:t>
            </a:r>
          </a:p>
        </p:txBody>
      </p:sp>
      <p:sp>
        <p:nvSpPr>
          <p:cNvPr id="4" name="Объект 3"/>
          <p:cNvSpPr>
            <a:spLocks noGrp="1"/>
          </p:cNvSpPr>
          <p:nvPr>
            <p:ph idx="1"/>
          </p:nvPr>
        </p:nvSpPr>
        <p:spPr>
          <a:xfrm>
            <a:off x="107504" y="836712"/>
            <a:ext cx="8496175" cy="5912693"/>
          </a:xfrm>
        </p:spPr>
        <p:txBody>
          <a:bodyPr>
            <a:normAutofit fontScale="70000" lnSpcReduction="20000"/>
          </a:bodyPr>
          <a:lstStyle/>
          <a:p>
            <a:pPr marL="269875" lvl="0" indent="-269875">
              <a:lnSpc>
                <a:spcPct val="120000"/>
              </a:lnSpc>
              <a:buFont typeface="+mj-lt"/>
              <a:buAutoNum type="arabicPeriod"/>
            </a:pPr>
            <a:r>
              <a:rPr lang="ru-RU" sz="2000" dirty="0">
                <a:latin typeface="Arial" pitchFamily="34" charset="0"/>
                <a:cs typeface="Arial" pitchFamily="34" charset="0"/>
              </a:rPr>
              <a:t>Афанасьев А.М. , Грачева М.В. , Секерин А.Б. Риск-менеджмент инвестиционного проекта. Учебник для вузов, </a:t>
            </a:r>
            <a:r>
              <a:rPr lang="ru-RU" sz="2000" dirty="0" smtClean="0">
                <a:latin typeface="Arial" pitchFamily="34" charset="0"/>
                <a:cs typeface="Arial" pitchFamily="34" charset="0"/>
              </a:rPr>
              <a:t>обучающимся </a:t>
            </a:r>
            <a:r>
              <a:rPr lang="ru-RU" sz="2000" dirty="0">
                <a:latin typeface="Arial" pitchFamily="34" charset="0"/>
                <a:cs typeface="Arial" pitchFamily="34" charset="0"/>
              </a:rPr>
              <a:t>по </a:t>
            </a:r>
            <a:r>
              <a:rPr lang="ru-RU" sz="2000" dirty="0" smtClean="0">
                <a:latin typeface="Arial" pitchFamily="34" charset="0"/>
                <a:cs typeface="Arial" pitchFamily="34" charset="0"/>
              </a:rPr>
              <a:t>экономическим </a:t>
            </a:r>
            <a:r>
              <a:rPr lang="ru-RU" sz="2000" dirty="0">
                <a:latin typeface="Arial" pitchFamily="34" charset="0"/>
                <a:cs typeface="Arial" pitchFamily="34" charset="0"/>
              </a:rPr>
              <a:t>специальностям. – М.: ЮНИТИ-ДАНА, 2009. - 544с. </a:t>
            </a:r>
            <a:endParaRPr lang="ru-RU" sz="2000" dirty="0" smtClean="0">
              <a:latin typeface="Arial" pitchFamily="34" charset="0"/>
              <a:cs typeface="Arial" pitchFamily="34" charset="0"/>
            </a:endParaRPr>
          </a:p>
          <a:p>
            <a:pPr marL="269875" lvl="0" indent="-269875">
              <a:lnSpc>
                <a:spcPct val="120000"/>
              </a:lnSpc>
              <a:buFont typeface="+mj-lt"/>
              <a:buAutoNum type="arabicPeriod"/>
            </a:pPr>
            <a:r>
              <a:rPr lang="ru-RU" sz="2000" dirty="0" err="1" smtClean="0">
                <a:latin typeface="Arial" pitchFamily="34" charset="0"/>
                <a:cs typeface="Arial" pitchFamily="34" charset="0"/>
              </a:rPr>
              <a:t>Лукасевич</a:t>
            </a:r>
            <a:r>
              <a:rPr lang="ru-RU" sz="2000" dirty="0" smtClean="0">
                <a:latin typeface="Arial" pitchFamily="34" charset="0"/>
                <a:cs typeface="Arial" pitchFamily="34" charset="0"/>
              </a:rPr>
              <a:t> </a:t>
            </a:r>
            <a:r>
              <a:rPr lang="ru-RU" sz="2000" dirty="0">
                <a:latin typeface="Arial" pitchFamily="34" charset="0"/>
                <a:cs typeface="Arial" pitchFamily="34" charset="0"/>
              </a:rPr>
              <a:t>И.Я.  MBA: Финансовый менеджмент: Денежные потоки; Финансовое планирование и прогнозирование; Управление финансовым риском и др.: Учебник для вузов. М.: - </a:t>
            </a:r>
            <a:r>
              <a:rPr lang="ru-RU" sz="2000" dirty="0" err="1">
                <a:latin typeface="Arial" pitchFamily="34" charset="0"/>
                <a:cs typeface="Arial" pitchFamily="34" charset="0"/>
              </a:rPr>
              <a:t>Эксмо</a:t>
            </a:r>
            <a:r>
              <a:rPr lang="ru-RU" sz="2000" dirty="0">
                <a:latin typeface="Arial" pitchFamily="34" charset="0"/>
                <a:cs typeface="Arial" pitchFamily="34" charset="0"/>
              </a:rPr>
              <a:t>, 2008. – 768 с</a:t>
            </a:r>
            <a:r>
              <a:rPr lang="ru-RU" sz="2000" dirty="0" smtClean="0">
                <a:latin typeface="Arial" pitchFamily="34" charset="0"/>
                <a:cs typeface="Arial" pitchFamily="34" charset="0"/>
              </a:rPr>
              <a:t>.</a:t>
            </a:r>
          </a:p>
          <a:p>
            <a:pPr marL="269875" lvl="0" indent="-269875">
              <a:lnSpc>
                <a:spcPct val="120000"/>
              </a:lnSpc>
              <a:buFont typeface="+mj-lt"/>
              <a:buAutoNum type="arabicPeriod"/>
            </a:pPr>
            <a:r>
              <a:rPr lang="ru-RU" sz="2000" dirty="0" err="1" smtClean="0">
                <a:latin typeface="Arial" pitchFamily="34" charset="0"/>
                <a:cs typeface="Arial" pitchFamily="34" charset="0"/>
              </a:rPr>
              <a:t>Лапуста</a:t>
            </a:r>
            <a:r>
              <a:rPr lang="ru-RU" sz="2000" dirty="0" smtClean="0">
                <a:latin typeface="Arial" pitchFamily="34" charset="0"/>
                <a:cs typeface="Arial" pitchFamily="34" charset="0"/>
              </a:rPr>
              <a:t> </a:t>
            </a:r>
            <a:r>
              <a:rPr lang="ru-RU" sz="2000" dirty="0">
                <a:latin typeface="Arial" pitchFamily="34" charset="0"/>
                <a:cs typeface="Arial" pitchFamily="34" charset="0"/>
              </a:rPr>
              <a:t>М.Г. Предпринимательство: </a:t>
            </a:r>
            <a:r>
              <a:rPr lang="ru-RU" sz="2000" dirty="0" err="1">
                <a:latin typeface="Arial" pitchFamily="34" charset="0"/>
                <a:cs typeface="Arial" pitchFamily="34" charset="0"/>
              </a:rPr>
              <a:t>Учеб</a:t>
            </a:r>
            <a:r>
              <a:rPr lang="ru-RU" sz="2000" dirty="0">
                <a:latin typeface="Arial" pitchFamily="34" charset="0"/>
                <a:cs typeface="Arial" pitchFamily="34" charset="0"/>
              </a:rPr>
              <a:t>. Пособие. – 2-е изд., </a:t>
            </a:r>
            <a:r>
              <a:rPr lang="ru-RU" sz="2000" dirty="0" err="1">
                <a:latin typeface="Arial" pitchFamily="34" charset="0"/>
                <a:cs typeface="Arial" pitchFamily="34" charset="0"/>
              </a:rPr>
              <a:t>испр</a:t>
            </a:r>
            <a:r>
              <a:rPr lang="ru-RU" sz="2000" dirty="0">
                <a:latin typeface="Arial" pitchFamily="34" charset="0"/>
                <a:cs typeface="Arial" pitchFamily="34" charset="0"/>
              </a:rPr>
              <a:t>. И доп. – М.: ИНФРА-М, 2004. – 224с.</a:t>
            </a:r>
          </a:p>
          <a:p>
            <a:pPr marL="269875" indent="-269875">
              <a:lnSpc>
                <a:spcPct val="120000"/>
              </a:lnSpc>
              <a:buFont typeface="+mj-lt"/>
              <a:buAutoNum type="arabicPeriod"/>
            </a:pPr>
            <a:r>
              <a:rPr lang="ru-RU" sz="2000" dirty="0" err="1" smtClean="0">
                <a:latin typeface="Arial" pitchFamily="34" charset="0"/>
                <a:cs typeface="Arial" pitchFamily="34" charset="0"/>
              </a:rPr>
              <a:t>Малашихина</a:t>
            </a:r>
            <a:r>
              <a:rPr lang="ru-RU" sz="2000" dirty="0" smtClean="0">
                <a:latin typeface="Arial" pitchFamily="34" charset="0"/>
                <a:cs typeface="Arial" pitchFamily="34" charset="0"/>
              </a:rPr>
              <a:t> </a:t>
            </a:r>
            <a:r>
              <a:rPr lang="ru-RU" sz="2000" dirty="0">
                <a:latin typeface="Arial" pitchFamily="34" charset="0"/>
                <a:cs typeface="Arial" pitchFamily="34" charset="0"/>
              </a:rPr>
              <a:t>Н.Н. Риск-менеджмент: Уч. пос.- Ростов н/Д: «Феникс», 2004. – 320с. </a:t>
            </a:r>
          </a:p>
          <a:p>
            <a:pPr marL="269875" indent="-269875">
              <a:lnSpc>
                <a:spcPct val="120000"/>
              </a:lnSpc>
              <a:buFont typeface="+mj-lt"/>
              <a:buAutoNum type="arabicPeriod"/>
            </a:pPr>
            <a:r>
              <a:rPr lang="ru-RU" sz="2000" dirty="0" err="1" smtClean="0">
                <a:latin typeface="Arial" pitchFamily="34" charset="0"/>
                <a:cs typeface="Arial" pitchFamily="34" charset="0"/>
              </a:rPr>
              <a:t>Тэпман</a:t>
            </a:r>
            <a:r>
              <a:rPr lang="ru-RU" sz="2000" dirty="0" smtClean="0">
                <a:latin typeface="Arial" pitchFamily="34" charset="0"/>
                <a:cs typeface="Arial" pitchFamily="34" charset="0"/>
              </a:rPr>
              <a:t> </a:t>
            </a:r>
            <a:r>
              <a:rPr lang="ru-RU" sz="2000" dirty="0">
                <a:latin typeface="Arial" pitchFamily="34" charset="0"/>
                <a:cs typeface="Arial" pitchFamily="34" charset="0"/>
              </a:rPr>
              <a:t>Л.Н. Риски в экономике: </a:t>
            </a:r>
            <a:r>
              <a:rPr lang="ru-RU" sz="2000" dirty="0" err="1">
                <a:latin typeface="Arial" pitchFamily="34" charset="0"/>
                <a:cs typeface="Arial" pitchFamily="34" charset="0"/>
              </a:rPr>
              <a:t>Учеб</a:t>
            </a:r>
            <a:r>
              <a:rPr lang="ru-RU" sz="2000" dirty="0">
                <a:latin typeface="Arial" pitchFamily="34" charset="0"/>
                <a:cs typeface="Arial" pitchFamily="34" charset="0"/>
              </a:rPr>
              <a:t>. Пос. для вузов / под ред. Проф. В.А. </a:t>
            </a:r>
            <a:r>
              <a:rPr lang="ru-RU" sz="2000" dirty="0" err="1">
                <a:latin typeface="Arial" pitchFamily="34" charset="0"/>
                <a:cs typeface="Arial" pitchFamily="34" charset="0"/>
              </a:rPr>
              <a:t>Швандара</a:t>
            </a:r>
            <a:r>
              <a:rPr lang="ru-RU" sz="2000" dirty="0">
                <a:latin typeface="Arial" pitchFamily="34" charset="0"/>
                <a:cs typeface="Arial" pitchFamily="34" charset="0"/>
              </a:rPr>
              <a:t>. – М.: ЮНИТИ-ДАНА, 2002. – 380с</a:t>
            </a:r>
            <a:r>
              <a:rPr lang="ru-RU" sz="2000" dirty="0" smtClean="0">
                <a:latin typeface="Arial" pitchFamily="34" charset="0"/>
                <a:cs typeface="Arial" pitchFamily="34" charset="0"/>
              </a:rPr>
              <a:t>.</a:t>
            </a:r>
            <a:endParaRPr lang="ru-RU" sz="2000" dirty="0">
              <a:latin typeface="Arial" pitchFamily="34" charset="0"/>
              <a:cs typeface="Arial" pitchFamily="34" charset="0"/>
            </a:endParaRPr>
          </a:p>
          <a:p>
            <a:pPr marL="269875" indent="-269875">
              <a:lnSpc>
                <a:spcPct val="120000"/>
              </a:lnSpc>
              <a:buFont typeface="+mj-lt"/>
              <a:buAutoNum type="arabicPeriod"/>
            </a:pPr>
            <a:r>
              <a:rPr lang="ru-RU" sz="2000" dirty="0" smtClean="0">
                <a:latin typeface="Arial" pitchFamily="34" charset="0"/>
                <a:cs typeface="Arial" pitchFamily="34" charset="0"/>
              </a:rPr>
              <a:t>Чернова </a:t>
            </a:r>
            <a:r>
              <a:rPr lang="ru-RU" sz="2000" dirty="0">
                <a:latin typeface="Arial" pitchFamily="34" charset="0"/>
                <a:cs typeface="Arial" pitchFamily="34" charset="0"/>
              </a:rPr>
              <a:t>Г.В., Кудрявцев А.А. Управление рисками: учебное пособие. – М: Проспект, 2003 </a:t>
            </a:r>
            <a:r>
              <a:rPr lang="ru-RU" sz="2000" dirty="0" smtClean="0">
                <a:latin typeface="Arial" pitchFamily="34" charset="0"/>
                <a:cs typeface="Arial" pitchFamily="34" charset="0"/>
              </a:rPr>
              <a:t>г.</a:t>
            </a:r>
            <a:endParaRPr lang="ru-RU" sz="2000" dirty="0">
              <a:latin typeface="Arial" pitchFamily="34" charset="0"/>
              <a:cs typeface="Arial" pitchFamily="34" charset="0"/>
            </a:endParaRPr>
          </a:p>
          <a:p>
            <a:pPr marL="269875" indent="-269875">
              <a:lnSpc>
                <a:spcPct val="120000"/>
              </a:lnSpc>
              <a:buFont typeface="+mj-lt"/>
              <a:buAutoNum type="arabicPeriod"/>
            </a:pPr>
            <a:r>
              <a:rPr lang="ru-RU" sz="2000" dirty="0" smtClean="0">
                <a:latin typeface="Arial" pitchFamily="34" charset="0"/>
                <a:cs typeface="Arial" pitchFamily="34" charset="0"/>
              </a:rPr>
              <a:t>Уткин </a:t>
            </a:r>
            <a:r>
              <a:rPr lang="ru-RU" sz="2000" dirty="0">
                <a:latin typeface="Arial" pitchFamily="34" charset="0"/>
                <a:cs typeface="Arial" pitchFamily="34" charset="0"/>
              </a:rPr>
              <a:t>Э.А. Риск-менеджмент: учебник. – М.: Ассоциация авторов и изданий «Тандем», 2008 </a:t>
            </a:r>
            <a:endParaRPr lang="ru-RU" sz="2000" dirty="0" smtClean="0">
              <a:latin typeface="Arial" pitchFamily="34" charset="0"/>
              <a:cs typeface="Arial" pitchFamily="34" charset="0"/>
            </a:endParaRPr>
          </a:p>
          <a:p>
            <a:pPr marL="269875" indent="-269875">
              <a:lnSpc>
                <a:spcPct val="120000"/>
              </a:lnSpc>
              <a:buFont typeface="+mj-lt"/>
              <a:buAutoNum type="arabicPeriod"/>
            </a:pPr>
            <a:r>
              <a:rPr lang="ru-RU" sz="2000" dirty="0">
                <a:latin typeface="Arial" pitchFamily="34" charset="0"/>
                <a:cs typeface="Arial" pitchFamily="34" charset="0"/>
              </a:rPr>
              <a:t>Аттестация рабочих мест по условиям труда: Учебное пособие / Коллектив авторов. Общая редакция – д.э.н., проф. А.Л. Сафонов. </a:t>
            </a:r>
            <a:r>
              <a:rPr lang="ru-RU" sz="2000" dirty="0" smtClean="0">
                <a:latin typeface="Arial" pitchFamily="34" charset="0"/>
                <a:cs typeface="Arial" pitchFamily="34" charset="0"/>
              </a:rPr>
              <a:t>Научно-техническая </a:t>
            </a:r>
            <a:r>
              <a:rPr lang="ru-RU" sz="2000" dirty="0">
                <a:latin typeface="Arial" pitchFamily="34" charset="0"/>
                <a:cs typeface="Arial" pitchFamily="34" charset="0"/>
              </a:rPr>
              <a:t>редакция – д.т.н., проф</a:t>
            </a:r>
            <a:r>
              <a:rPr lang="ru-RU" sz="2000" dirty="0" smtClean="0">
                <a:latin typeface="Arial" pitchFamily="34" charset="0"/>
                <a:cs typeface="Arial" pitchFamily="34" charset="0"/>
              </a:rPr>
              <a:t>. Г.З</a:t>
            </a:r>
            <a:r>
              <a:rPr lang="ru-RU" sz="2000" dirty="0">
                <a:latin typeface="Arial" pitchFamily="34" charset="0"/>
                <a:cs typeface="Arial" pitchFamily="34" charset="0"/>
              </a:rPr>
              <a:t>. </a:t>
            </a:r>
            <a:r>
              <a:rPr lang="ru-RU" sz="2000" dirty="0" err="1">
                <a:latin typeface="Arial" pitchFamily="34" charset="0"/>
                <a:cs typeface="Arial" pitchFamily="34" charset="0"/>
              </a:rPr>
              <a:t>Файнбург</a:t>
            </a:r>
            <a:r>
              <a:rPr lang="ru-RU" sz="2000" dirty="0">
                <a:latin typeface="Arial" pitchFamily="34" charset="0"/>
                <a:cs typeface="Arial" pitchFamily="34" charset="0"/>
              </a:rPr>
              <a:t> – </a:t>
            </a:r>
            <a:r>
              <a:rPr lang="ru-RU" sz="2000" dirty="0" smtClean="0">
                <a:latin typeface="Arial" pitchFamily="34" charset="0"/>
                <a:cs typeface="Arial" pitchFamily="34" charset="0"/>
              </a:rPr>
              <a:t>М-во </a:t>
            </a:r>
            <a:r>
              <a:rPr lang="ru-RU" sz="2000" dirty="0">
                <a:latin typeface="Arial" pitchFamily="34" charset="0"/>
                <a:cs typeface="Arial" pitchFamily="34" charset="0"/>
              </a:rPr>
              <a:t>здравоохранения и соц. развития Рос. Федерации. – Изд. </a:t>
            </a:r>
            <a:r>
              <a:rPr lang="ru-RU" sz="2000" dirty="0" smtClean="0">
                <a:latin typeface="Arial" pitchFamily="34" charset="0"/>
                <a:cs typeface="Arial" pitchFamily="34" charset="0"/>
              </a:rPr>
              <a:t>3-ое</a:t>
            </a:r>
            <a:r>
              <a:rPr lang="ru-RU" sz="2000" dirty="0">
                <a:latin typeface="Arial" pitchFamily="34" charset="0"/>
                <a:cs typeface="Arial" pitchFamily="34" charset="0"/>
              </a:rPr>
              <a:t>, </a:t>
            </a:r>
            <a:r>
              <a:rPr lang="ru-RU" sz="2000" dirty="0" err="1">
                <a:latin typeface="Arial" pitchFamily="34" charset="0"/>
                <a:cs typeface="Arial" pitchFamily="34" charset="0"/>
              </a:rPr>
              <a:t>испр</a:t>
            </a:r>
            <a:r>
              <a:rPr lang="ru-RU" sz="2000" dirty="0" smtClean="0">
                <a:latin typeface="Arial" pitchFamily="34" charset="0"/>
                <a:cs typeface="Arial" pitchFamily="34" charset="0"/>
              </a:rPr>
              <a:t>. и </a:t>
            </a:r>
            <a:r>
              <a:rPr lang="ru-RU" sz="2000" dirty="0">
                <a:latin typeface="Arial" pitchFamily="34" charset="0"/>
                <a:cs typeface="Arial" pitchFamily="34" charset="0"/>
              </a:rPr>
              <a:t>доп. – М., 2007. </a:t>
            </a:r>
            <a:r>
              <a:rPr lang="ru-RU" sz="2000" dirty="0" smtClean="0">
                <a:latin typeface="Arial" pitchFamily="34" charset="0"/>
                <a:cs typeface="Arial" pitchFamily="34" charset="0"/>
              </a:rPr>
              <a:t>– </a:t>
            </a:r>
            <a:r>
              <a:rPr lang="ru-RU" sz="2000" dirty="0">
                <a:latin typeface="Arial" pitchFamily="34" charset="0"/>
                <a:cs typeface="Arial" pitchFamily="34" charset="0"/>
              </a:rPr>
              <a:t>384 с.</a:t>
            </a:r>
          </a:p>
          <a:p>
            <a:pPr marL="269875" indent="-269875">
              <a:lnSpc>
                <a:spcPct val="120000"/>
              </a:lnSpc>
              <a:buFont typeface="+mj-lt"/>
              <a:buAutoNum type="arabicPeriod"/>
            </a:pPr>
            <a:r>
              <a:rPr lang="ru-RU" sz="2000" dirty="0">
                <a:latin typeface="Arial" pitchFamily="34" charset="0"/>
                <a:cs typeface="Arial" pitchFamily="34" charset="0"/>
              </a:rPr>
              <a:t>Макарова, Наталья Николаевна Риск-менеджмент (методология управления рисками в организации) : учебное пособие / Н. Н. Макарова; Томский политехнический университет (ТПУ). — Томск: Изд-во ТПУ, 2009. — 96 с.</a:t>
            </a:r>
          </a:p>
          <a:p>
            <a:pPr marL="269875" indent="-269875">
              <a:lnSpc>
                <a:spcPct val="120000"/>
              </a:lnSpc>
              <a:buFont typeface="+mj-lt"/>
              <a:buAutoNum type="arabicPeriod"/>
            </a:pPr>
            <a:r>
              <a:rPr lang="ru-RU" sz="2000" dirty="0" err="1" smtClean="0">
                <a:latin typeface="Arial" pitchFamily="34" charset="0"/>
                <a:cs typeface="Arial" pitchFamily="34" charset="0"/>
              </a:rPr>
              <a:t>Плошкин</a:t>
            </a:r>
            <a:r>
              <a:rPr lang="ru-RU" sz="2000" dirty="0">
                <a:latin typeface="Arial" pitchFamily="34" charset="0"/>
                <a:cs typeface="Arial" pitchFamily="34" charset="0"/>
              </a:rPr>
              <a:t>, Всеволод Викторович Оценка и управление рисками на предприятиях : учебное пособие для вузов / В. В. </a:t>
            </a:r>
            <a:r>
              <a:rPr lang="ru-RU" sz="2000" dirty="0" err="1">
                <a:latin typeface="Arial" pitchFamily="34" charset="0"/>
                <a:cs typeface="Arial" pitchFamily="34" charset="0"/>
              </a:rPr>
              <a:t>Плошкин</a:t>
            </a:r>
            <a:r>
              <a:rPr lang="ru-RU" sz="2000" dirty="0">
                <a:latin typeface="Arial" pitchFamily="34" charset="0"/>
                <a:cs typeface="Arial" pitchFamily="34" charset="0"/>
              </a:rPr>
              <a:t>. — Старый Оскол: ТНТ, 2013. — 447 </a:t>
            </a:r>
            <a:r>
              <a:rPr lang="ru-RU" sz="2000" dirty="0" smtClean="0">
                <a:latin typeface="Arial" pitchFamily="34" charset="0"/>
                <a:cs typeface="Arial" pitchFamily="34" charset="0"/>
              </a:rPr>
              <a:t>с.</a:t>
            </a:r>
          </a:p>
          <a:p>
            <a:pPr marL="269875" indent="-269875">
              <a:lnSpc>
                <a:spcPct val="120000"/>
              </a:lnSpc>
              <a:buFont typeface="+mj-lt"/>
              <a:buAutoNum type="arabicPeriod"/>
            </a:pPr>
            <a:r>
              <a:rPr lang="ru-RU" sz="2000" dirty="0" smtClean="0">
                <a:latin typeface="Arial" pitchFamily="34" charset="0"/>
                <a:cs typeface="Arial" pitchFamily="34" charset="0"/>
              </a:rPr>
              <a:t>Никифоров</a:t>
            </a:r>
            <a:r>
              <a:rPr lang="ru-RU" sz="2000" dirty="0">
                <a:latin typeface="Arial" pitchFamily="34" charset="0"/>
                <a:cs typeface="Arial" pitchFamily="34" charset="0"/>
              </a:rPr>
              <a:t>, Анатолий Дмитриевич Управление качеством : учебник для вузов / А. Д. Никифоров, А. Г. </a:t>
            </a:r>
            <a:r>
              <a:rPr lang="ru-RU" sz="2000" dirty="0" err="1">
                <a:latin typeface="Arial" pitchFamily="34" charset="0"/>
                <a:cs typeface="Arial" pitchFamily="34" charset="0"/>
              </a:rPr>
              <a:t>Схиртладзе</a:t>
            </a:r>
            <a:r>
              <a:rPr lang="ru-RU" sz="2000" dirty="0">
                <a:latin typeface="Arial" pitchFamily="34" charset="0"/>
                <a:cs typeface="Arial" pitchFamily="34" charset="0"/>
              </a:rPr>
              <a:t>. — Москва: Студент, 2011. — 717 с.: ил.. — </a:t>
            </a:r>
            <a:r>
              <a:rPr lang="ru-RU" sz="2000" dirty="0" err="1">
                <a:latin typeface="Arial" pitchFamily="34" charset="0"/>
                <a:cs typeface="Arial" pitchFamily="34" charset="0"/>
              </a:rPr>
              <a:t>Библиогр</a:t>
            </a:r>
            <a:r>
              <a:rPr lang="ru-RU" sz="2000" dirty="0" smtClean="0">
                <a:latin typeface="Arial" pitchFamily="34" charset="0"/>
                <a:cs typeface="Arial" pitchFamily="34" charset="0"/>
              </a:rPr>
              <a:t>.</a:t>
            </a:r>
            <a:endParaRPr lang="ru-RU" sz="2000" dirty="0">
              <a:latin typeface="Arial" pitchFamily="34" charset="0"/>
              <a:cs typeface="Arial" pitchFamily="34" charset="0"/>
            </a:endParaRPr>
          </a:p>
        </p:txBody>
      </p:sp>
      <p:sp>
        <p:nvSpPr>
          <p:cNvPr id="2" name="Номер слайда 1"/>
          <p:cNvSpPr>
            <a:spLocks noGrp="1"/>
          </p:cNvSpPr>
          <p:nvPr>
            <p:ph type="sldNum" sz="quarter" idx="12"/>
          </p:nvPr>
        </p:nvSpPr>
        <p:spPr/>
        <p:txBody>
          <a:bodyPr/>
          <a:lstStyle/>
          <a:p>
            <a:pPr>
              <a:defRPr/>
            </a:pPr>
            <a:fld id="{05860D8B-D465-49B3-92EA-02387F68B9C1}" type="slidenum">
              <a:rPr lang="ru-RU" smtClean="0"/>
              <a:pPr>
                <a:defRPr/>
              </a:pPr>
              <a:t>2</a:t>
            </a:fld>
            <a:endParaRPr lang="ru-RU"/>
          </a:p>
        </p:txBody>
      </p:sp>
    </p:spTree>
    <p:extLst>
      <p:ext uri="{BB962C8B-B14F-4D97-AF65-F5344CB8AC3E}">
        <p14:creationId xmlns:p14="http://schemas.microsoft.com/office/powerpoint/2010/main" val="105001919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16632"/>
            <a:ext cx="8229600" cy="850106"/>
          </a:xfrm>
        </p:spPr>
        <p:txBody>
          <a:bodyPr>
            <a:normAutofit/>
          </a:bodyPr>
          <a:lstStyle/>
          <a:p>
            <a:r>
              <a:rPr lang="ru-RU" sz="2400" dirty="0">
                <a:latin typeface="Arial Black" pitchFamily="34" charset="0"/>
                <a:cs typeface="Arial" pitchFamily="34" charset="0"/>
              </a:rPr>
              <a:t>Шаг 4. Составление таблицы «Рейтинга Рисков</a:t>
            </a:r>
            <a:r>
              <a:rPr lang="ru-RU" sz="2400" dirty="0" smtClean="0">
                <a:latin typeface="Arial Black" pitchFamily="34" charset="0"/>
                <a:cs typeface="Arial" pitchFamily="34" charset="0"/>
              </a:rPr>
              <a:t>»</a:t>
            </a:r>
            <a:endParaRPr lang="ru-RU" sz="2400" dirty="0">
              <a:latin typeface="Arial Black" pitchFamily="34" charset="0"/>
            </a:endParaRPr>
          </a:p>
        </p:txBody>
      </p:sp>
      <p:sp>
        <p:nvSpPr>
          <p:cNvPr id="3" name="Объект 2"/>
          <p:cNvSpPr>
            <a:spLocks noGrp="1"/>
          </p:cNvSpPr>
          <p:nvPr>
            <p:ph idx="1"/>
          </p:nvPr>
        </p:nvSpPr>
        <p:spPr>
          <a:xfrm>
            <a:off x="539552" y="5589240"/>
            <a:ext cx="8229600" cy="1036712"/>
          </a:xfrm>
        </p:spPr>
        <p:txBody>
          <a:bodyPr>
            <a:normAutofit/>
          </a:bodyPr>
          <a:lstStyle/>
          <a:p>
            <a:pPr marL="0" indent="0">
              <a:buNone/>
            </a:pPr>
            <a:r>
              <a:rPr lang="ru-RU" sz="1400" dirty="0">
                <a:latin typeface="Arial" pitchFamily="34" charset="0"/>
                <a:cs typeface="Arial" pitchFamily="34" charset="0"/>
              </a:rPr>
              <a:t>Таблица «Рейтинг рисков» содержит следующую информацию: величину суммарных вероятных потерь без обработки рисков (М</a:t>
            </a:r>
            <a:r>
              <a:rPr lang="ru-RU" sz="1400" baseline="-25000" dirty="0">
                <a:latin typeface="Arial" pitchFamily="34" charset="0"/>
                <a:cs typeface="Arial" pitchFamily="34" charset="0"/>
              </a:rPr>
              <a:t>о</a:t>
            </a:r>
            <a:r>
              <a:rPr lang="ru-RU" sz="1400" dirty="0">
                <a:latin typeface="Arial" pitchFamily="34" charset="0"/>
                <a:cs typeface="Arial" pitchFamily="34" charset="0"/>
              </a:rPr>
              <a:t> = 1 690 тыс. долл. США); величину суммарных расходов на обработку рисков (H = 51 тыс. долл. США); величину суммарных вероятных потерь после обработки рисков (M = 92 тыс. долл. США</a:t>
            </a:r>
            <a:r>
              <a:rPr lang="ru-RU" sz="1400" dirty="0" smtClean="0">
                <a:latin typeface="Arial" pitchFamily="34" charset="0"/>
                <a:cs typeface="Arial" pitchFamily="34" charset="0"/>
              </a:rPr>
              <a:t>).</a:t>
            </a:r>
            <a:endParaRPr lang="ru-RU" sz="1400" dirty="0">
              <a:latin typeface="Arial" pitchFamily="34" charset="0"/>
              <a:cs typeface="Arial" pitchFamily="34" charset="0"/>
            </a:endParaRPr>
          </a:p>
        </p:txBody>
      </p:sp>
      <p:pic>
        <p:nvPicPr>
          <p:cNvPr id="4" name="Рисунок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71583" y="908720"/>
            <a:ext cx="6115050" cy="4657725"/>
          </a:xfrm>
          <a:prstGeom prst="rect">
            <a:avLst/>
          </a:prstGeom>
          <a:noFill/>
          <a:ln>
            <a:noFill/>
          </a:ln>
        </p:spPr>
      </p:pic>
    </p:spTree>
    <p:extLst>
      <p:ext uri="{BB962C8B-B14F-4D97-AF65-F5344CB8AC3E}">
        <p14:creationId xmlns:p14="http://schemas.microsoft.com/office/powerpoint/2010/main" val="24661918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400" dirty="0">
                <a:latin typeface="Arial Black" pitchFamily="34" charset="0"/>
                <a:cs typeface="Arial" pitchFamily="34" charset="0"/>
              </a:rPr>
              <a:t>Шаг 5. </a:t>
            </a:r>
            <a:r>
              <a:rPr lang="ru-RU" sz="2400" dirty="0" smtClean="0">
                <a:latin typeface="Arial Black" pitchFamily="34" charset="0"/>
                <a:cs typeface="Arial" pitchFamily="34" charset="0"/>
              </a:rPr>
              <a:t>Расчёт </a:t>
            </a:r>
            <a:r>
              <a:rPr lang="ru-RU" sz="2400" dirty="0">
                <a:latin typeface="Arial Black" pitchFamily="34" charset="0"/>
                <a:cs typeface="Arial" pitchFamily="34" charset="0"/>
              </a:rPr>
              <a:t>прогнозируемой прибыли без обработки рисков</a:t>
            </a:r>
            <a:endParaRPr lang="ru-RU" sz="2400" dirty="0">
              <a:latin typeface="Arial Black" pitchFamily="34" charset="0"/>
            </a:endParaRPr>
          </a:p>
        </p:txBody>
      </p:sp>
      <p:sp>
        <p:nvSpPr>
          <p:cNvPr id="3" name="Объект 2"/>
          <p:cNvSpPr>
            <a:spLocks noGrp="1"/>
          </p:cNvSpPr>
          <p:nvPr>
            <p:ph idx="1"/>
          </p:nvPr>
        </p:nvSpPr>
        <p:spPr/>
        <p:txBody>
          <a:bodyPr/>
          <a:lstStyle/>
          <a:p>
            <a:pPr marL="0" indent="0">
              <a:buNone/>
            </a:pPr>
            <a:r>
              <a:rPr lang="ru-RU" dirty="0">
                <a:latin typeface="Arial" pitchFamily="34" charset="0"/>
                <a:cs typeface="Arial" pitchFamily="34" charset="0"/>
              </a:rPr>
              <a:t>Таким образом, прогнозируемая прибыль без обработки рисков, рассчитываемая как разность между плановой прибылью по объекту и суммой вероятных потерь без обработки рисков, равна 1 810 тыс. долл. США</a:t>
            </a:r>
            <a:r>
              <a:rPr lang="ru-RU" dirty="0" smtClean="0">
                <a:latin typeface="Arial" pitchFamily="34" charset="0"/>
                <a:cs typeface="Arial" pitchFamily="34" charset="0"/>
              </a:rPr>
              <a:t>.</a:t>
            </a:r>
            <a:endParaRPr lang="ru-RU" dirty="0">
              <a:latin typeface="Arial" pitchFamily="34" charset="0"/>
              <a:cs typeface="Arial" pitchFamily="34" charset="0"/>
            </a:endParaRPr>
          </a:p>
        </p:txBody>
      </p:sp>
    </p:spTree>
    <p:extLst>
      <p:ext uri="{BB962C8B-B14F-4D97-AF65-F5344CB8AC3E}">
        <p14:creationId xmlns:p14="http://schemas.microsoft.com/office/powerpoint/2010/main" val="33524314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400" dirty="0">
                <a:latin typeface="Arial Black" pitchFamily="34" charset="0"/>
                <a:cs typeface="Arial" pitchFamily="34" charset="0"/>
              </a:rPr>
              <a:t>Шаг 6. </a:t>
            </a:r>
            <a:r>
              <a:rPr lang="ru-RU" sz="2400" dirty="0" smtClean="0">
                <a:latin typeface="Arial Black" pitchFamily="34" charset="0"/>
                <a:cs typeface="Arial" pitchFamily="34" charset="0"/>
              </a:rPr>
              <a:t>Расчёт </a:t>
            </a:r>
            <a:r>
              <a:rPr lang="ru-RU" sz="2400" dirty="0">
                <a:latin typeface="Arial Black" pitchFamily="34" charset="0"/>
                <a:cs typeface="Arial" pitchFamily="34" charset="0"/>
              </a:rPr>
              <a:t>прогнозируемой прибыли после обработки </a:t>
            </a:r>
            <a:r>
              <a:rPr lang="ru-RU" sz="2400" dirty="0" smtClean="0">
                <a:latin typeface="Arial Black" pitchFamily="34" charset="0"/>
                <a:cs typeface="Arial" pitchFamily="34" charset="0"/>
              </a:rPr>
              <a:t>рисков</a:t>
            </a:r>
            <a:endParaRPr lang="ru-RU" sz="2400" dirty="0">
              <a:latin typeface="Arial Black" pitchFamily="34" charset="0"/>
            </a:endParaRPr>
          </a:p>
        </p:txBody>
      </p:sp>
      <p:sp>
        <p:nvSpPr>
          <p:cNvPr id="3" name="Объект 2"/>
          <p:cNvSpPr>
            <a:spLocks noGrp="1"/>
          </p:cNvSpPr>
          <p:nvPr>
            <p:ph idx="1"/>
          </p:nvPr>
        </p:nvSpPr>
        <p:spPr/>
        <p:txBody>
          <a:bodyPr>
            <a:normAutofit fontScale="92500" lnSpcReduction="20000"/>
          </a:bodyPr>
          <a:lstStyle/>
          <a:p>
            <a:pPr marL="0" indent="0">
              <a:buNone/>
            </a:pPr>
            <a:r>
              <a:rPr lang="ru-RU" dirty="0">
                <a:latin typeface="Arial" pitchFamily="34" charset="0"/>
                <a:cs typeface="Arial" pitchFamily="34" charset="0"/>
              </a:rPr>
              <a:t>Прогнозируемая прибыль после обработки рисков, рассчитываемая как разность между плановой прибылью по объекту и суммой между величиной суммарных расходов на обработку рисков и величиной суммарных вероятных потерь после обработки рисков, равна 3 357 тыс. долл. США. То есть прогноз снижения плановой прибыли по объекту из-за возможного проявления рисков и расходов на их обработку составляет 143 тыс. долл. </a:t>
            </a:r>
            <a:r>
              <a:rPr lang="ru-RU" dirty="0" smtClean="0">
                <a:latin typeface="Arial" pitchFamily="34" charset="0"/>
                <a:cs typeface="Arial" pitchFamily="34" charset="0"/>
              </a:rPr>
              <a:t>США</a:t>
            </a:r>
            <a:endParaRPr lang="ru-RU" dirty="0">
              <a:latin typeface="Arial" pitchFamily="34" charset="0"/>
              <a:cs typeface="Arial" pitchFamily="34" charset="0"/>
            </a:endParaRPr>
          </a:p>
        </p:txBody>
      </p:sp>
    </p:spTree>
    <p:extLst>
      <p:ext uri="{BB962C8B-B14F-4D97-AF65-F5344CB8AC3E}">
        <p14:creationId xmlns:p14="http://schemas.microsoft.com/office/powerpoint/2010/main" val="20101066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4294967295"/>
          </p:nvPr>
        </p:nvSpPr>
        <p:spPr>
          <a:xfrm>
            <a:off x="1619672" y="3356993"/>
            <a:ext cx="6609928" cy="1296144"/>
          </a:xfrm>
        </p:spPr>
        <p:txBody>
          <a:bodyPr>
            <a:normAutofit/>
          </a:bodyPr>
          <a:lstStyle/>
          <a:p>
            <a:pPr algn="ctr">
              <a:buNone/>
            </a:pPr>
            <a:r>
              <a:rPr lang="ru-RU" sz="2400" dirty="0" smtClean="0">
                <a:latin typeface="Arial Black" pitchFamily="34" charset="0"/>
              </a:rPr>
              <a:t>Окончание раздела</a:t>
            </a:r>
            <a:endParaRPr lang="ru-RU" sz="2400" dirty="0">
              <a:latin typeface="Arial Black"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62074"/>
          </a:xfrm>
        </p:spPr>
        <p:txBody>
          <a:bodyPr>
            <a:normAutofit/>
          </a:bodyPr>
          <a:lstStyle/>
          <a:p>
            <a:r>
              <a:rPr lang="ru-RU" sz="2400" dirty="0" smtClean="0">
                <a:effectLst/>
                <a:latin typeface="Arial Black" pitchFamily="34" charset="0"/>
              </a:rPr>
              <a:t>Рекомендуемая литература</a:t>
            </a:r>
            <a:endParaRPr lang="ru-RU" sz="2400" dirty="0"/>
          </a:p>
        </p:txBody>
      </p:sp>
      <p:sp>
        <p:nvSpPr>
          <p:cNvPr id="3" name="Объект 2"/>
          <p:cNvSpPr>
            <a:spLocks noGrp="1"/>
          </p:cNvSpPr>
          <p:nvPr>
            <p:ph idx="1"/>
          </p:nvPr>
        </p:nvSpPr>
        <p:spPr>
          <a:xfrm>
            <a:off x="467544" y="908720"/>
            <a:ext cx="8229600" cy="5544616"/>
          </a:xfrm>
        </p:spPr>
        <p:txBody>
          <a:bodyPr>
            <a:noAutofit/>
          </a:bodyPr>
          <a:lstStyle/>
          <a:p>
            <a:pPr marL="0" lvl="0" indent="0">
              <a:buNone/>
            </a:pPr>
            <a:r>
              <a:rPr lang="ru-RU" sz="1400" dirty="0" smtClean="0">
                <a:latin typeface="Arial" pitchFamily="34" charset="0"/>
                <a:cs typeface="Arial" pitchFamily="34" charset="0"/>
              </a:rPr>
              <a:t>12. </a:t>
            </a:r>
            <a:r>
              <a:rPr lang="ru-RU" sz="1400" dirty="0" err="1" smtClean="0">
                <a:latin typeface="Arial" pitchFamily="34" charset="0"/>
                <a:cs typeface="Arial" pitchFamily="34" charset="0"/>
              </a:rPr>
              <a:t>Гранатуров</a:t>
            </a:r>
            <a:r>
              <a:rPr lang="ru-RU" sz="1400" dirty="0">
                <a:latin typeface="Arial" pitchFamily="34" charset="0"/>
                <a:cs typeface="Arial" pitchFamily="34" charset="0"/>
              </a:rPr>
              <a:t>, В.М</a:t>
            </a:r>
            <a:r>
              <a:rPr lang="ru-RU" sz="1400" dirty="0" smtClean="0">
                <a:latin typeface="Arial" pitchFamily="34" charset="0"/>
                <a:cs typeface="Arial" pitchFamily="34" charset="0"/>
              </a:rPr>
              <a:t>. Экономический </a:t>
            </a:r>
            <a:r>
              <a:rPr lang="ru-RU" sz="1400" dirty="0">
                <a:latin typeface="Arial" pitchFamily="34" charset="0"/>
                <a:cs typeface="Arial" pitchFamily="34" charset="0"/>
              </a:rPr>
              <a:t>риск: Сущность, методы измерения, пути снижения: </a:t>
            </a:r>
            <a:r>
              <a:rPr lang="ru-RU" sz="1400" dirty="0" err="1">
                <a:latin typeface="Arial" pitchFamily="34" charset="0"/>
                <a:cs typeface="Arial" pitchFamily="34" charset="0"/>
              </a:rPr>
              <a:t>учеб</a:t>
            </a:r>
            <a:r>
              <a:rPr lang="ru-RU" sz="1400" dirty="0">
                <a:latin typeface="Arial" pitchFamily="34" charset="0"/>
                <a:cs typeface="Arial" pitchFamily="34" charset="0"/>
              </a:rPr>
              <a:t>. пособие / </a:t>
            </a:r>
            <a:r>
              <a:rPr lang="ru-RU" sz="1400" dirty="0" err="1">
                <a:latin typeface="Arial" pitchFamily="34" charset="0"/>
                <a:cs typeface="Arial" pitchFamily="34" charset="0"/>
              </a:rPr>
              <a:t>В.М.Гранатуров</a:t>
            </a:r>
            <a:r>
              <a:rPr lang="ru-RU" sz="1400" dirty="0">
                <a:latin typeface="Arial" pitchFamily="34" charset="0"/>
                <a:cs typeface="Arial" pitchFamily="34" charset="0"/>
              </a:rPr>
              <a:t>. - </a:t>
            </a:r>
            <a:r>
              <a:rPr lang="ru-RU" sz="1400" dirty="0" err="1">
                <a:latin typeface="Arial" pitchFamily="34" charset="0"/>
                <a:cs typeface="Arial" pitchFamily="34" charset="0"/>
              </a:rPr>
              <a:t>перераб</a:t>
            </a:r>
            <a:r>
              <a:rPr lang="ru-RU" sz="1400" dirty="0">
                <a:latin typeface="Arial" pitchFamily="34" charset="0"/>
                <a:cs typeface="Arial" pitchFamily="34" charset="0"/>
              </a:rPr>
              <a:t>.- М.: Дело и Сервис, 2002. – 160c.</a:t>
            </a:r>
          </a:p>
          <a:p>
            <a:pPr marL="0" lvl="0" indent="0">
              <a:buNone/>
            </a:pPr>
            <a:r>
              <a:rPr lang="ru-RU" sz="1400" dirty="0" smtClean="0">
                <a:latin typeface="Arial" pitchFamily="34" charset="0"/>
                <a:cs typeface="Arial" pitchFamily="34" charset="0"/>
              </a:rPr>
              <a:t>13. Савицкая </a:t>
            </a:r>
            <a:r>
              <a:rPr lang="ru-RU" sz="1400" dirty="0" smtClean="0">
                <a:latin typeface="Arial" pitchFamily="34" charset="0"/>
                <a:cs typeface="Arial" pitchFamily="34" charset="0"/>
              </a:rPr>
              <a:t>Г.В</a:t>
            </a:r>
            <a:r>
              <a:rPr lang="ru-RU" sz="1400" dirty="0">
                <a:latin typeface="Arial" pitchFamily="34" charset="0"/>
                <a:cs typeface="Arial" pitchFamily="34" charset="0"/>
              </a:rPr>
              <a:t>. Анализ эффективности и рисков предпринимательской деятельности: </a:t>
            </a:r>
            <a:r>
              <a:rPr lang="ru-RU" sz="1400" dirty="0" smtClean="0">
                <a:latin typeface="Arial" pitchFamily="34" charset="0"/>
                <a:cs typeface="Arial" pitchFamily="34" charset="0"/>
              </a:rPr>
              <a:t>методологические </a:t>
            </a:r>
            <a:r>
              <a:rPr lang="ru-RU" sz="1400" dirty="0">
                <a:latin typeface="Arial" pitchFamily="34" charset="0"/>
                <a:cs typeface="Arial" pitchFamily="34" charset="0"/>
              </a:rPr>
              <a:t>аспекты / </a:t>
            </a:r>
            <a:r>
              <a:rPr lang="ru-RU" sz="1400" dirty="0" err="1">
                <a:latin typeface="Arial" pitchFamily="34" charset="0"/>
                <a:cs typeface="Arial" pitchFamily="34" charset="0"/>
              </a:rPr>
              <a:t>Г.В.Савицкая</a:t>
            </a:r>
            <a:r>
              <a:rPr lang="ru-RU" sz="1400" dirty="0">
                <a:latin typeface="Arial" pitchFamily="34" charset="0"/>
                <a:cs typeface="Arial" pitchFamily="34" charset="0"/>
              </a:rPr>
              <a:t>. - М.: ИНФРА - М, 2008. – 272c.</a:t>
            </a:r>
          </a:p>
          <a:p>
            <a:pPr marL="0" lvl="0" indent="0">
              <a:buNone/>
            </a:pPr>
            <a:r>
              <a:rPr lang="ru-RU" sz="1400" dirty="0" smtClean="0">
                <a:latin typeface="Arial" pitchFamily="34" charset="0"/>
                <a:cs typeface="Arial" pitchFamily="34" charset="0"/>
              </a:rPr>
              <a:t>14. </a:t>
            </a:r>
            <a:r>
              <a:rPr lang="ru-RU" sz="1400" dirty="0" err="1" smtClean="0">
                <a:latin typeface="Arial" pitchFamily="34" charset="0"/>
                <a:cs typeface="Arial" pitchFamily="34" charset="0"/>
              </a:rPr>
              <a:t>Ступаков</a:t>
            </a:r>
            <a:r>
              <a:rPr lang="ru-RU" sz="1400" dirty="0" smtClean="0">
                <a:latin typeface="Arial" pitchFamily="34" charset="0"/>
                <a:cs typeface="Arial" pitchFamily="34" charset="0"/>
              </a:rPr>
              <a:t> </a:t>
            </a:r>
            <a:r>
              <a:rPr lang="ru-RU" sz="1400" dirty="0" smtClean="0">
                <a:latin typeface="Arial" pitchFamily="34" charset="0"/>
                <a:cs typeface="Arial" pitchFamily="34" charset="0"/>
              </a:rPr>
              <a:t>В.С</a:t>
            </a:r>
            <a:r>
              <a:rPr lang="ru-RU" sz="1400" dirty="0">
                <a:latin typeface="Arial" pitchFamily="34" charset="0"/>
                <a:cs typeface="Arial" pitchFamily="34" charset="0"/>
              </a:rPr>
              <a:t>. Риск-менеджмент / </a:t>
            </a:r>
            <a:r>
              <a:rPr lang="ru-RU" sz="1400" dirty="0" err="1">
                <a:latin typeface="Arial" pitchFamily="34" charset="0"/>
                <a:cs typeface="Arial" pitchFamily="34" charset="0"/>
              </a:rPr>
              <a:t>В.С.Ступаков</a:t>
            </a:r>
            <a:r>
              <a:rPr lang="ru-RU" sz="1400" dirty="0">
                <a:latin typeface="Arial" pitchFamily="34" charset="0"/>
                <a:cs typeface="Arial" pitchFamily="34" charset="0"/>
              </a:rPr>
              <a:t>, </a:t>
            </a:r>
            <a:r>
              <a:rPr lang="ru-RU" sz="1400" dirty="0" err="1">
                <a:latin typeface="Arial" pitchFamily="34" charset="0"/>
                <a:cs typeface="Arial" pitchFamily="34" charset="0"/>
              </a:rPr>
              <a:t>Г.С.Токаренко</a:t>
            </a:r>
            <a:r>
              <a:rPr lang="ru-RU" sz="1400" dirty="0">
                <a:latin typeface="Arial" pitchFamily="34" charset="0"/>
                <a:cs typeface="Arial" pitchFamily="34" charset="0"/>
              </a:rPr>
              <a:t>. - М.: Финансы и статистика, 2005. – 288c.</a:t>
            </a:r>
          </a:p>
          <a:p>
            <a:pPr marL="0" lvl="0" indent="0">
              <a:buNone/>
            </a:pPr>
            <a:r>
              <a:rPr lang="ru-RU" sz="1400" dirty="0" smtClean="0">
                <a:latin typeface="Arial" pitchFamily="34" charset="0"/>
                <a:cs typeface="Arial" pitchFamily="34" charset="0"/>
              </a:rPr>
              <a:t>15. </a:t>
            </a:r>
            <a:r>
              <a:rPr lang="ru-RU" sz="1400" dirty="0" err="1" smtClean="0">
                <a:latin typeface="Arial" pitchFamily="34" charset="0"/>
                <a:cs typeface="Arial" pitchFamily="34" charset="0"/>
              </a:rPr>
              <a:t>Федорова</a:t>
            </a:r>
            <a:r>
              <a:rPr lang="ru-RU" sz="1400" dirty="0" smtClean="0">
                <a:latin typeface="Arial" pitchFamily="34" charset="0"/>
                <a:cs typeface="Arial" pitchFamily="34" charset="0"/>
              </a:rPr>
              <a:t> </a:t>
            </a:r>
            <a:r>
              <a:rPr lang="ru-RU" sz="1400" dirty="0">
                <a:latin typeface="Arial" pitchFamily="34" charset="0"/>
                <a:cs typeface="Arial" pitchFamily="34" charset="0"/>
              </a:rPr>
              <a:t>Е.А. Финансовая среда предпринимательства и предпринимательские риски: </a:t>
            </a:r>
            <a:r>
              <a:rPr lang="ru-RU" sz="1400" dirty="0" err="1">
                <a:latin typeface="Arial" pitchFamily="34" charset="0"/>
                <a:cs typeface="Arial" pitchFamily="34" charset="0"/>
              </a:rPr>
              <a:t>учеб</a:t>
            </a:r>
            <a:r>
              <a:rPr lang="ru-RU" sz="1400" dirty="0">
                <a:latin typeface="Arial" pitchFamily="34" charset="0"/>
                <a:cs typeface="Arial" pitchFamily="34" charset="0"/>
              </a:rPr>
              <a:t>. пособие / </a:t>
            </a:r>
            <a:r>
              <a:rPr lang="ru-RU" sz="1400" dirty="0" err="1">
                <a:latin typeface="Arial" pitchFamily="34" charset="0"/>
                <a:cs typeface="Arial" pitchFamily="34" charset="0"/>
              </a:rPr>
              <a:t>Е.А.Федорова</a:t>
            </a:r>
            <a:r>
              <a:rPr lang="ru-RU" sz="1400" dirty="0">
                <a:latin typeface="Arial" pitchFamily="34" charset="0"/>
                <a:cs typeface="Arial" pitchFamily="34" charset="0"/>
              </a:rPr>
              <a:t>. - М.: </a:t>
            </a:r>
            <a:r>
              <a:rPr lang="ru-RU" sz="1400" dirty="0" err="1">
                <a:latin typeface="Arial" pitchFamily="34" charset="0"/>
                <a:cs typeface="Arial" pitchFamily="34" charset="0"/>
              </a:rPr>
              <a:t>КноРус</a:t>
            </a:r>
            <a:r>
              <a:rPr lang="ru-RU" sz="1400" dirty="0">
                <a:latin typeface="Arial" pitchFamily="34" charset="0"/>
                <a:cs typeface="Arial" pitchFamily="34" charset="0"/>
              </a:rPr>
              <a:t>, 2010. – 360c.</a:t>
            </a:r>
          </a:p>
          <a:p>
            <a:pPr marL="0" lvl="0" indent="0">
              <a:buNone/>
            </a:pPr>
            <a:r>
              <a:rPr lang="ru-RU" sz="1400" dirty="0" smtClean="0">
                <a:latin typeface="Arial" pitchFamily="34" charset="0"/>
                <a:cs typeface="Arial" pitchFamily="34" charset="0"/>
              </a:rPr>
              <a:t>16. Никитина </a:t>
            </a:r>
            <a:r>
              <a:rPr lang="ru-RU" sz="1400" dirty="0" smtClean="0">
                <a:latin typeface="Arial" pitchFamily="34" charset="0"/>
                <a:cs typeface="Arial" pitchFamily="34" charset="0"/>
              </a:rPr>
              <a:t>Т.В</a:t>
            </a:r>
            <a:r>
              <a:rPr lang="ru-RU" sz="1400" dirty="0">
                <a:latin typeface="Arial" pitchFamily="34" charset="0"/>
                <a:cs typeface="Arial" pitchFamily="34" charset="0"/>
              </a:rPr>
              <a:t>. Страхование коммерческих и финансовых рисков: </a:t>
            </a:r>
            <a:r>
              <a:rPr lang="ru-RU" sz="1400" dirty="0" err="1">
                <a:latin typeface="Arial" pitchFamily="34" charset="0"/>
                <a:cs typeface="Arial" pitchFamily="34" charset="0"/>
              </a:rPr>
              <a:t>учеб</a:t>
            </a:r>
            <a:r>
              <a:rPr lang="ru-RU" sz="1400" dirty="0">
                <a:latin typeface="Arial" pitchFamily="34" charset="0"/>
                <a:cs typeface="Arial" pitchFamily="34" charset="0"/>
              </a:rPr>
              <a:t>. пособие / </a:t>
            </a:r>
            <a:r>
              <a:rPr lang="ru-RU" sz="1400" dirty="0" err="1">
                <a:latin typeface="Arial" pitchFamily="34" charset="0"/>
                <a:cs typeface="Arial" pitchFamily="34" charset="0"/>
              </a:rPr>
              <a:t>Т.В.Никитина</a:t>
            </a:r>
            <a:r>
              <a:rPr lang="ru-RU" sz="1400" dirty="0">
                <a:latin typeface="Arial" pitchFamily="34" charset="0"/>
                <a:cs typeface="Arial" pitchFamily="34" charset="0"/>
              </a:rPr>
              <a:t>. - СПб: Питер, 2002. – 240c.</a:t>
            </a:r>
          </a:p>
          <a:p>
            <a:pPr marL="0" lvl="0" indent="0">
              <a:buNone/>
            </a:pPr>
            <a:r>
              <a:rPr lang="ru-RU" sz="1400" dirty="0" smtClean="0">
                <a:latin typeface="Arial" pitchFamily="34" charset="0"/>
                <a:cs typeface="Arial" pitchFamily="34" charset="0"/>
              </a:rPr>
              <a:t>17. Пикфорд </a:t>
            </a:r>
            <a:r>
              <a:rPr lang="ru-RU" sz="1400" dirty="0">
                <a:latin typeface="Arial" pitchFamily="34" charset="0"/>
                <a:cs typeface="Arial" pitchFamily="34" charset="0"/>
              </a:rPr>
              <a:t>Д</a:t>
            </a:r>
            <a:r>
              <a:rPr lang="ru-RU" sz="1400" dirty="0" smtClean="0">
                <a:latin typeface="Arial" pitchFamily="34" charset="0"/>
                <a:cs typeface="Arial" pitchFamily="34" charset="0"/>
              </a:rPr>
              <a:t>. Управление </a:t>
            </a:r>
            <a:r>
              <a:rPr lang="ru-RU" sz="1400" dirty="0">
                <a:latin typeface="Arial" pitchFamily="34" charset="0"/>
                <a:cs typeface="Arial" pitchFamily="34" charset="0"/>
              </a:rPr>
              <a:t>рисками: Пер. с англ. / </a:t>
            </a:r>
            <a:r>
              <a:rPr lang="ru-RU" sz="1400" dirty="0" err="1">
                <a:latin typeface="Arial" pitchFamily="34" charset="0"/>
                <a:cs typeface="Arial" pitchFamily="34" charset="0"/>
              </a:rPr>
              <a:t>Д.Пикфорд</a:t>
            </a:r>
            <a:r>
              <a:rPr lang="ru-RU" sz="1400" dirty="0">
                <a:latin typeface="Arial" pitchFamily="34" charset="0"/>
                <a:cs typeface="Arial" pitchFamily="34" charset="0"/>
              </a:rPr>
              <a:t>. - М.: Вершина, 2004. – 352c.</a:t>
            </a:r>
          </a:p>
          <a:p>
            <a:pPr marL="0" lvl="0" indent="0">
              <a:buNone/>
            </a:pPr>
            <a:r>
              <a:rPr lang="ru-RU" sz="1400" dirty="0" smtClean="0">
                <a:latin typeface="Arial" pitchFamily="34" charset="0"/>
                <a:cs typeface="Arial" pitchFamily="34" charset="0"/>
              </a:rPr>
              <a:t>18. </a:t>
            </a:r>
            <a:r>
              <a:rPr lang="ru-RU" sz="1400" dirty="0" err="1" smtClean="0">
                <a:latin typeface="Arial" pitchFamily="34" charset="0"/>
                <a:cs typeface="Arial" pitchFamily="34" charset="0"/>
              </a:rPr>
              <a:t>Тэпман</a:t>
            </a:r>
            <a:r>
              <a:rPr lang="ru-RU" sz="1400" dirty="0" smtClean="0">
                <a:latin typeface="Arial" pitchFamily="34" charset="0"/>
                <a:cs typeface="Arial" pitchFamily="34" charset="0"/>
              </a:rPr>
              <a:t> </a:t>
            </a:r>
            <a:r>
              <a:rPr lang="ru-RU" sz="1400" dirty="0">
                <a:latin typeface="Arial" pitchFamily="34" charset="0"/>
                <a:cs typeface="Arial" pitchFamily="34" charset="0"/>
              </a:rPr>
              <a:t>Л.Н. Риски в экономике: </a:t>
            </a:r>
            <a:r>
              <a:rPr lang="ru-RU" sz="1400" dirty="0" err="1">
                <a:latin typeface="Arial" pitchFamily="34" charset="0"/>
                <a:cs typeface="Arial" pitchFamily="34" charset="0"/>
              </a:rPr>
              <a:t>учеб</a:t>
            </a:r>
            <a:r>
              <a:rPr lang="ru-RU" sz="1400" dirty="0">
                <a:latin typeface="Arial" pitchFamily="34" charset="0"/>
                <a:cs typeface="Arial" pitchFamily="34" charset="0"/>
              </a:rPr>
              <a:t>. пособие для вузов / </a:t>
            </a:r>
            <a:r>
              <a:rPr lang="ru-RU" sz="1400" dirty="0" err="1">
                <a:latin typeface="Arial" pitchFamily="34" charset="0"/>
                <a:cs typeface="Arial" pitchFamily="34" charset="0"/>
              </a:rPr>
              <a:t>Л.Н.Тэпман</a:t>
            </a:r>
            <a:r>
              <a:rPr lang="ru-RU" sz="1400" dirty="0">
                <a:latin typeface="Arial" pitchFamily="34" charset="0"/>
                <a:cs typeface="Arial" pitchFamily="34" charset="0"/>
              </a:rPr>
              <a:t>. - М.: ЮНИТИ-ДАНА, 2002. – 380c. </a:t>
            </a:r>
          </a:p>
          <a:p>
            <a:pPr marL="0" lvl="0" indent="0">
              <a:buNone/>
            </a:pPr>
            <a:r>
              <a:rPr lang="ru-RU" sz="1400" dirty="0" smtClean="0">
                <a:latin typeface="Arial" pitchFamily="34" charset="0"/>
                <a:cs typeface="Arial" pitchFamily="34" charset="0"/>
              </a:rPr>
              <a:t>19. Васильков </a:t>
            </a:r>
            <a:r>
              <a:rPr lang="ru-RU" sz="1400" dirty="0" smtClean="0">
                <a:latin typeface="Arial" pitchFamily="34" charset="0"/>
                <a:cs typeface="Arial" pitchFamily="34" charset="0"/>
              </a:rPr>
              <a:t>Ю.В., Гущина Л.С. Система менеджмента рисков как инструмент управления экономикой предприятия// Методы менеджмента качества, №2 – 2012, с. 10-15</a:t>
            </a:r>
          </a:p>
          <a:p>
            <a:pPr marL="0" lvl="0" indent="0">
              <a:buNone/>
            </a:pPr>
            <a:r>
              <a:rPr lang="ru-RU" sz="1400" dirty="0" smtClean="0">
                <a:latin typeface="Arial" pitchFamily="34" charset="0"/>
                <a:cs typeface="Arial" pitchFamily="34" charset="0"/>
              </a:rPr>
              <a:t>20. </a:t>
            </a:r>
            <a:r>
              <a:rPr lang="ru-RU" sz="1400" dirty="0" err="1" smtClean="0">
                <a:latin typeface="Arial" pitchFamily="34" charset="0"/>
                <a:cs typeface="Arial" pitchFamily="34" charset="0"/>
              </a:rPr>
              <a:t>Ганькевич</a:t>
            </a:r>
            <a:r>
              <a:rPr lang="ru-RU" sz="1400" dirty="0" smtClean="0">
                <a:latin typeface="Arial" pitchFamily="34" charset="0"/>
                <a:cs typeface="Arial" pitchFamily="34" charset="0"/>
              </a:rPr>
              <a:t> </a:t>
            </a:r>
            <a:r>
              <a:rPr lang="ru-RU" sz="1400" dirty="0" smtClean="0">
                <a:latin typeface="Arial" pitchFamily="34" charset="0"/>
                <a:cs typeface="Arial" pitchFamily="34" charset="0"/>
              </a:rPr>
              <a:t>Т.В., Ягодзинский В.А. Оценка корпоративной системы менеджмента  с целью достижения устойчивого успеха организации// Методы менеджмента качества, №10 – 2012, с. 18-24</a:t>
            </a:r>
          </a:p>
          <a:p>
            <a:pPr marL="0" lvl="0" indent="0">
              <a:buNone/>
            </a:pPr>
            <a:r>
              <a:rPr lang="ru-RU" sz="1400" dirty="0" smtClean="0">
                <a:latin typeface="Arial" pitchFamily="34" charset="0"/>
                <a:cs typeface="Arial" pitchFamily="34" charset="0"/>
              </a:rPr>
              <a:t>21. </a:t>
            </a:r>
            <a:r>
              <a:rPr lang="ru-RU" sz="1400" dirty="0" err="1" smtClean="0">
                <a:latin typeface="Arial" pitchFamily="34" charset="0"/>
                <a:cs typeface="Arial" pitchFamily="34" charset="0"/>
              </a:rPr>
              <a:t>Свиткин</a:t>
            </a:r>
            <a:r>
              <a:rPr lang="ru-RU" sz="1400" dirty="0" smtClean="0">
                <a:latin typeface="Arial" pitchFamily="34" charset="0"/>
                <a:cs typeface="Arial" pitchFamily="34" charset="0"/>
              </a:rPr>
              <a:t> </a:t>
            </a:r>
            <a:r>
              <a:rPr lang="ru-RU" sz="1400" dirty="0" smtClean="0">
                <a:latin typeface="Arial" pitchFamily="34" charset="0"/>
                <a:cs typeface="Arial" pitchFamily="34" charset="0"/>
              </a:rPr>
              <a:t>М. Формирование системы менеджмента риска компании// Методы менеджмента качества, № 2 – 2010.</a:t>
            </a:r>
          </a:p>
        </p:txBody>
      </p:sp>
    </p:spTree>
    <p:extLst>
      <p:ext uri="{BB962C8B-B14F-4D97-AF65-F5344CB8AC3E}">
        <p14:creationId xmlns:p14="http://schemas.microsoft.com/office/powerpoint/2010/main" val="1013401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16632"/>
            <a:ext cx="8229600" cy="706090"/>
          </a:xfrm>
        </p:spPr>
        <p:txBody>
          <a:bodyPr>
            <a:normAutofit/>
          </a:bodyPr>
          <a:lstStyle/>
          <a:p>
            <a:r>
              <a:rPr lang="ru-RU" sz="2400" dirty="0" smtClean="0">
                <a:effectLst/>
                <a:latin typeface="Arial Black" pitchFamily="34" charset="0"/>
              </a:rPr>
              <a:t>Рекомендуемая литература</a:t>
            </a:r>
            <a:endParaRPr lang="ru-RU" sz="2400" dirty="0"/>
          </a:p>
        </p:txBody>
      </p:sp>
      <p:sp>
        <p:nvSpPr>
          <p:cNvPr id="3" name="Объект 2"/>
          <p:cNvSpPr>
            <a:spLocks noGrp="1"/>
          </p:cNvSpPr>
          <p:nvPr>
            <p:ph idx="1"/>
          </p:nvPr>
        </p:nvSpPr>
        <p:spPr>
          <a:xfrm>
            <a:off x="611560" y="1268760"/>
            <a:ext cx="8136904" cy="5184576"/>
          </a:xfrm>
        </p:spPr>
        <p:txBody>
          <a:bodyPr>
            <a:normAutofit fontScale="40000" lnSpcReduction="20000"/>
          </a:bodyPr>
          <a:lstStyle/>
          <a:p>
            <a:pPr marL="0" indent="0">
              <a:buNone/>
            </a:pPr>
            <a:r>
              <a:rPr lang="ru-RU" sz="3500" dirty="0" smtClean="0">
                <a:latin typeface="Arial" pitchFamily="34" charset="0"/>
                <a:cs typeface="Arial" pitchFamily="34" charset="0"/>
              </a:rPr>
              <a:t>22</a:t>
            </a:r>
            <a:r>
              <a:rPr lang="ru-RU" sz="3500" dirty="0" smtClean="0">
                <a:latin typeface="Arial" pitchFamily="34" charset="0"/>
                <a:cs typeface="Arial" pitchFamily="34" charset="0"/>
              </a:rPr>
              <a:t>. </a:t>
            </a:r>
            <a:r>
              <a:rPr lang="ru-RU" sz="3500" dirty="0" err="1" smtClean="0">
                <a:latin typeface="Arial" pitchFamily="34" charset="0"/>
                <a:cs typeface="Arial" pitchFamily="34" charset="0"/>
              </a:rPr>
              <a:t>Круи</a:t>
            </a:r>
            <a:r>
              <a:rPr lang="ru-RU" sz="3500" dirty="0" smtClean="0">
                <a:latin typeface="Arial" pitchFamily="34" charset="0"/>
                <a:cs typeface="Arial" pitchFamily="34" charset="0"/>
              </a:rPr>
              <a:t> </a:t>
            </a:r>
            <a:r>
              <a:rPr lang="ru-RU" sz="3500" dirty="0" smtClean="0">
                <a:latin typeface="Arial" pitchFamily="34" charset="0"/>
                <a:cs typeface="Arial" pitchFamily="34" charset="0"/>
              </a:rPr>
              <a:t>М. Основы риск-менеджмента: учебное пособие: пер. с англ. / М. </a:t>
            </a:r>
            <a:r>
              <a:rPr lang="ru-RU" sz="3500" dirty="0" err="1" smtClean="0">
                <a:latin typeface="Arial" pitchFamily="34" charset="0"/>
                <a:cs typeface="Arial" pitchFamily="34" charset="0"/>
              </a:rPr>
              <a:t>Круи</a:t>
            </a:r>
            <a:r>
              <a:rPr lang="ru-RU" sz="3500" dirty="0" smtClean="0">
                <a:latin typeface="Arial" pitchFamily="34" charset="0"/>
                <a:cs typeface="Arial" pitchFamily="34" charset="0"/>
              </a:rPr>
              <a:t>, Д. </a:t>
            </a:r>
            <a:r>
              <a:rPr lang="ru-RU" sz="3500" dirty="0" err="1" smtClean="0">
                <a:latin typeface="Arial" pitchFamily="34" charset="0"/>
                <a:cs typeface="Arial" pitchFamily="34" charset="0"/>
              </a:rPr>
              <a:t>Галай</a:t>
            </a:r>
            <a:r>
              <a:rPr lang="ru-RU" sz="3500" dirty="0" smtClean="0">
                <a:latin typeface="Arial" pitchFamily="34" charset="0"/>
                <a:cs typeface="Arial" pitchFamily="34" charset="0"/>
              </a:rPr>
              <a:t>, Р. Марк; под ред. В. Б. </a:t>
            </a:r>
            <a:r>
              <a:rPr lang="ru-RU" sz="3500" dirty="0" err="1" smtClean="0">
                <a:latin typeface="Arial" pitchFamily="34" charset="0"/>
                <a:cs typeface="Arial" pitchFamily="34" charset="0"/>
              </a:rPr>
              <a:t>Минасяна</a:t>
            </a:r>
            <a:r>
              <a:rPr lang="ru-RU" sz="3500" dirty="0" smtClean="0">
                <a:latin typeface="Arial" pitchFamily="34" charset="0"/>
                <a:cs typeface="Arial" pitchFamily="34" charset="0"/>
              </a:rPr>
              <a:t>. — Москва: </a:t>
            </a:r>
            <a:r>
              <a:rPr lang="ru-RU" sz="3500" dirty="0" err="1" smtClean="0">
                <a:latin typeface="Arial" pitchFamily="34" charset="0"/>
                <a:cs typeface="Arial" pitchFamily="34" charset="0"/>
              </a:rPr>
              <a:t>Юрайт</a:t>
            </a:r>
            <a:r>
              <a:rPr lang="ru-RU" sz="3500" dirty="0" smtClean="0">
                <a:latin typeface="Arial" pitchFamily="34" charset="0"/>
                <a:cs typeface="Arial" pitchFamily="34" charset="0"/>
              </a:rPr>
              <a:t>, 2011. — 390 с.: ил. — </a:t>
            </a:r>
            <a:r>
              <a:rPr lang="ru-RU" sz="3500" dirty="0" err="1" smtClean="0">
                <a:latin typeface="Arial" pitchFamily="34" charset="0"/>
                <a:cs typeface="Arial" pitchFamily="34" charset="0"/>
              </a:rPr>
              <a:t>Библиогр</a:t>
            </a:r>
            <a:r>
              <a:rPr lang="ru-RU" sz="3500" dirty="0" smtClean="0">
                <a:latin typeface="Arial" pitchFamily="34" charset="0"/>
                <a:cs typeface="Arial" pitchFamily="34" charset="0"/>
              </a:rPr>
              <a:t>. в примеч.</a:t>
            </a:r>
          </a:p>
          <a:p>
            <a:pPr marL="0" indent="0">
              <a:buNone/>
            </a:pPr>
            <a:r>
              <a:rPr lang="ru-RU" sz="3500" dirty="0" smtClean="0">
                <a:latin typeface="Arial" pitchFamily="34" charset="0"/>
                <a:cs typeface="Arial" pitchFamily="34" charset="0"/>
              </a:rPr>
              <a:t>23. Гончаренко </a:t>
            </a:r>
            <a:r>
              <a:rPr lang="ru-RU" sz="3500" dirty="0" smtClean="0">
                <a:latin typeface="Arial" pitchFamily="34" charset="0"/>
                <a:cs typeface="Arial" pitchFamily="34" charset="0"/>
              </a:rPr>
              <a:t>Л.П. Риск-менеджмент: учебное пособие / Л. П. Гончаренко, С. А. Филин; Российская экономическая академия им. Г. В. Плеханова; под ред. Е. А. — 3-е изд., стер. — Москва: </a:t>
            </a:r>
            <a:r>
              <a:rPr lang="ru-RU" sz="3500" dirty="0" err="1" smtClean="0">
                <a:latin typeface="Arial" pitchFamily="34" charset="0"/>
                <a:cs typeface="Arial" pitchFamily="34" charset="0"/>
              </a:rPr>
              <a:t>КноРус</a:t>
            </a:r>
            <a:r>
              <a:rPr lang="ru-RU" sz="3500" dirty="0" smtClean="0">
                <a:latin typeface="Arial" pitchFamily="34" charset="0"/>
                <a:cs typeface="Arial" pitchFamily="34" charset="0"/>
              </a:rPr>
              <a:t>, 2010. — 216 с.</a:t>
            </a:r>
          </a:p>
          <a:p>
            <a:pPr marL="0" indent="0">
              <a:buNone/>
            </a:pPr>
            <a:r>
              <a:rPr lang="ru-RU" sz="3500" dirty="0" smtClean="0">
                <a:latin typeface="Arial" pitchFamily="34" charset="0"/>
                <a:cs typeface="Arial" pitchFamily="34" charset="0"/>
              </a:rPr>
              <a:t>24. Покровский </a:t>
            </a:r>
            <a:r>
              <a:rPr lang="ru-RU" sz="3500" dirty="0" smtClean="0">
                <a:latin typeface="Arial" pitchFamily="34" charset="0"/>
                <a:cs typeface="Arial" pitchFamily="34" charset="0"/>
              </a:rPr>
              <a:t>А.К. Риск-менеджмент на предприятиях промышленности и транспорта: учебное пособие / А. К. Покровский. — Москва: </a:t>
            </a:r>
            <a:r>
              <a:rPr lang="ru-RU" sz="3500" dirty="0" err="1" smtClean="0">
                <a:latin typeface="Arial" pitchFamily="34" charset="0"/>
                <a:cs typeface="Arial" pitchFamily="34" charset="0"/>
              </a:rPr>
              <a:t>КноРус</a:t>
            </a:r>
            <a:r>
              <a:rPr lang="ru-RU" sz="3500" dirty="0" smtClean="0">
                <a:latin typeface="Arial" pitchFamily="34" charset="0"/>
                <a:cs typeface="Arial" pitchFamily="34" charset="0"/>
              </a:rPr>
              <a:t>, 2011. — 160 с. — </a:t>
            </a:r>
            <a:r>
              <a:rPr lang="ru-RU" sz="3500" dirty="0" err="1" smtClean="0">
                <a:latin typeface="Arial" pitchFamily="34" charset="0"/>
                <a:cs typeface="Arial" pitchFamily="34" charset="0"/>
              </a:rPr>
              <a:t>Библиогр</a:t>
            </a:r>
            <a:r>
              <a:rPr lang="ru-RU" sz="3500" dirty="0" smtClean="0">
                <a:latin typeface="Arial" pitchFamily="34" charset="0"/>
                <a:cs typeface="Arial" pitchFamily="34" charset="0"/>
              </a:rPr>
              <a:t>.: с. 160.</a:t>
            </a:r>
          </a:p>
          <a:p>
            <a:pPr marL="0" indent="0">
              <a:buNone/>
            </a:pPr>
            <a:r>
              <a:rPr lang="ru-RU" sz="3500" dirty="0" smtClean="0">
                <a:latin typeface="Arial" pitchFamily="34" charset="0"/>
                <a:cs typeface="Arial" pitchFamily="34" charset="0"/>
              </a:rPr>
              <a:t>25. Рогов </a:t>
            </a:r>
            <a:r>
              <a:rPr lang="ru-RU" sz="3500" dirty="0" smtClean="0">
                <a:latin typeface="Arial" pitchFamily="34" charset="0"/>
                <a:cs typeface="Arial" pitchFamily="34" charset="0"/>
              </a:rPr>
              <a:t>В.А. Управление рисками : учебное пособие / В. А. Рогов, А. Д. Чудаков. — Старый Оскол: ТНТ, 2011. — 340 с.</a:t>
            </a:r>
          </a:p>
          <a:p>
            <a:pPr marL="0" indent="0">
              <a:buNone/>
            </a:pPr>
            <a:r>
              <a:rPr lang="ru-RU" sz="3500" dirty="0" smtClean="0">
                <a:latin typeface="Arial" pitchFamily="34" charset="0"/>
                <a:cs typeface="Arial" pitchFamily="34" charset="0"/>
              </a:rPr>
              <a:t>26. Васин </a:t>
            </a:r>
            <a:r>
              <a:rPr lang="ru-RU" sz="3500" dirty="0" smtClean="0">
                <a:latin typeface="Arial" pitchFamily="34" charset="0"/>
                <a:cs typeface="Arial" pitchFamily="34" charset="0"/>
              </a:rPr>
              <a:t>С.М. Управление рисками на предприятии : учебное пособие для вузов / С. М. Васин, В. С. Шутов. — Москва: </a:t>
            </a:r>
            <a:r>
              <a:rPr lang="ru-RU" sz="3500" dirty="0" err="1" smtClean="0">
                <a:latin typeface="Arial" pitchFamily="34" charset="0"/>
                <a:cs typeface="Arial" pitchFamily="34" charset="0"/>
              </a:rPr>
              <a:t>КноРус</a:t>
            </a:r>
            <a:r>
              <a:rPr lang="ru-RU" sz="3500" dirty="0" smtClean="0">
                <a:latin typeface="Arial" pitchFamily="34" charset="0"/>
                <a:cs typeface="Arial" pitchFamily="34" charset="0"/>
              </a:rPr>
              <a:t>, 2010. — 300 с.: ил. — </a:t>
            </a:r>
            <a:r>
              <a:rPr lang="ru-RU" sz="3500" dirty="0" err="1" smtClean="0">
                <a:latin typeface="Arial" pitchFamily="34" charset="0"/>
                <a:cs typeface="Arial" pitchFamily="34" charset="0"/>
              </a:rPr>
              <a:t>Библиогр</a:t>
            </a:r>
            <a:r>
              <a:rPr lang="ru-RU" sz="3500" dirty="0" smtClean="0">
                <a:latin typeface="Arial" pitchFamily="34" charset="0"/>
                <a:cs typeface="Arial" pitchFamily="34" charset="0"/>
              </a:rPr>
              <a:t>.: с. 298-299.</a:t>
            </a:r>
          </a:p>
          <a:p>
            <a:pPr marL="0" indent="0">
              <a:buNone/>
            </a:pPr>
            <a:r>
              <a:rPr lang="ru-RU" sz="3500" dirty="0" smtClean="0">
                <a:latin typeface="Arial" pitchFamily="34" charset="0"/>
                <a:cs typeface="Arial" pitchFamily="34" charset="0"/>
              </a:rPr>
              <a:t>27. Белов </a:t>
            </a:r>
            <a:r>
              <a:rPr lang="ru-RU" sz="3500" dirty="0" smtClean="0">
                <a:latin typeface="Arial" pitchFamily="34" charset="0"/>
                <a:cs typeface="Arial" pitchFamily="34" charset="0"/>
              </a:rPr>
              <a:t>П.Г. Управление рисками, системный анализ и моделирование : учебник и практикум для </a:t>
            </a:r>
            <a:r>
              <a:rPr lang="ru-RU" sz="3500" dirty="0" err="1" smtClean="0">
                <a:latin typeface="Arial" pitchFamily="34" charset="0"/>
                <a:cs typeface="Arial" pitchFamily="34" charset="0"/>
              </a:rPr>
              <a:t>бакалавриата</a:t>
            </a:r>
            <a:r>
              <a:rPr lang="ru-RU" sz="3500" dirty="0" smtClean="0">
                <a:latin typeface="Arial" pitchFamily="34" charset="0"/>
                <a:cs typeface="Arial" pitchFamily="34" charset="0"/>
              </a:rPr>
              <a:t> и магистратуры / П. Г. Белов; Российский государственный технологический университет имени К. Э. Циолковского (МАТИ). — Москва: </a:t>
            </a:r>
            <a:r>
              <a:rPr lang="ru-RU" sz="3500" dirty="0" err="1" smtClean="0">
                <a:latin typeface="Arial" pitchFamily="34" charset="0"/>
                <a:cs typeface="Arial" pitchFamily="34" charset="0"/>
              </a:rPr>
              <a:t>Юрайт</a:t>
            </a:r>
            <a:r>
              <a:rPr lang="ru-RU" sz="3500" dirty="0" smtClean="0">
                <a:latin typeface="Arial" pitchFamily="34" charset="0"/>
                <a:cs typeface="Arial" pitchFamily="34" charset="0"/>
              </a:rPr>
              <a:t>, 2014. — 729 с.: ил. — Бакалавр - Магистр. Академический курс. — </a:t>
            </a:r>
            <a:r>
              <a:rPr lang="ru-RU" sz="3500" dirty="0" err="1" smtClean="0">
                <a:latin typeface="Arial" pitchFamily="34" charset="0"/>
                <a:cs typeface="Arial" pitchFamily="34" charset="0"/>
              </a:rPr>
              <a:t>Библиогр</a:t>
            </a:r>
            <a:r>
              <a:rPr lang="ru-RU" sz="3500" dirty="0" smtClean="0">
                <a:latin typeface="Arial" pitchFamily="34" charset="0"/>
                <a:cs typeface="Arial" pitchFamily="34" charset="0"/>
              </a:rPr>
              <a:t>.: с. 726-728.</a:t>
            </a:r>
          </a:p>
          <a:p>
            <a:pPr marL="0" lvl="0" indent="0">
              <a:buNone/>
            </a:pPr>
            <a:r>
              <a:rPr lang="ru-RU" sz="3500" dirty="0" smtClean="0">
                <a:latin typeface="Arial" pitchFamily="34" charset="0"/>
                <a:cs typeface="Arial" pitchFamily="34" charset="0"/>
              </a:rPr>
              <a:t>28. Розенталь </a:t>
            </a:r>
            <a:r>
              <a:rPr lang="ru-RU" sz="3500" dirty="0" smtClean="0">
                <a:latin typeface="Arial" pitchFamily="34" charset="0"/>
                <a:cs typeface="Arial" pitchFamily="34" charset="0"/>
              </a:rPr>
              <a:t>О.М., </a:t>
            </a:r>
            <a:r>
              <a:rPr lang="ru-RU" sz="3500" dirty="0" err="1" smtClean="0">
                <a:latin typeface="Arial" pitchFamily="34" charset="0"/>
                <a:cs typeface="Arial" pitchFamily="34" charset="0"/>
              </a:rPr>
              <a:t>Хохлявин</a:t>
            </a:r>
            <a:r>
              <a:rPr lang="ru-RU" sz="3500" dirty="0" smtClean="0">
                <a:latin typeface="Arial" pitchFamily="34" charset="0"/>
                <a:cs typeface="Arial" pitchFamily="34" charset="0"/>
              </a:rPr>
              <a:t> С.А. Риск-менеджмент на основе оценки соответствия// Стандарты и качество №1-2010, С. 58-63</a:t>
            </a:r>
          </a:p>
          <a:p>
            <a:pPr marL="0" lvl="0" indent="0">
              <a:buNone/>
            </a:pPr>
            <a:r>
              <a:rPr lang="ru-RU" sz="3500" dirty="0" smtClean="0">
                <a:latin typeface="Arial" pitchFamily="34" charset="0"/>
                <a:cs typeface="Arial" pitchFamily="34" charset="0"/>
              </a:rPr>
              <a:t>29. </a:t>
            </a:r>
            <a:r>
              <a:rPr lang="ru-RU" sz="3500" dirty="0" err="1" smtClean="0">
                <a:latin typeface="Arial" pitchFamily="34" charset="0"/>
                <a:cs typeface="Arial" pitchFamily="34" charset="0"/>
              </a:rPr>
              <a:t>Римингтон</a:t>
            </a:r>
            <a:r>
              <a:rPr lang="ru-RU" sz="3500" dirty="0" smtClean="0">
                <a:latin typeface="Arial" pitchFamily="34" charset="0"/>
                <a:cs typeface="Arial" pitchFamily="34" charset="0"/>
              </a:rPr>
              <a:t>  </a:t>
            </a:r>
            <a:r>
              <a:rPr lang="ru-RU" sz="3500" dirty="0" smtClean="0">
                <a:latin typeface="Arial" pitchFamily="34" charset="0"/>
                <a:cs typeface="Arial" pitchFamily="34" charset="0"/>
              </a:rPr>
              <a:t>Р. От обеспечения качества к созданию ценности: взаимодействие факторов качества, производительности и риска// Методы менеджмента качества, №3 – 2012, с. 4-10</a:t>
            </a:r>
          </a:p>
          <a:p>
            <a:pPr marL="0" lvl="0" indent="0">
              <a:buNone/>
            </a:pPr>
            <a:r>
              <a:rPr lang="ru-RU" sz="3500" dirty="0" smtClean="0">
                <a:latin typeface="Arial" pitchFamily="34" charset="0"/>
                <a:cs typeface="Arial" pitchFamily="34" charset="0"/>
              </a:rPr>
              <a:t>30. </a:t>
            </a:r>
            <a:r>
              <a:rPr lang="ru-RU" sz="3500" dirty="0" err="1" smtClean="0">
                <a:latin typeface="Arial" pitchFamily="34" charset="0"/>
                <a:cs typeface="Arial" pitchFamily="34" charset="0"/>
              </a:rPr>
              <a:t>Калита</a:t>
            </a:r>
            <a:r>
              <a:rPr lang="ru-RU" sz="3500" dirty="0" smtClean="0">
                <a:latin typeface="Arial" pitchFamily="34" charset="0"/>
                <a:cs typeface="Arial" pitchFamily="34" charset="0"/>
              </a:rPr>
              <a:t> </a:t>
            </a:r>
            <a:r>
              <a:rPr lang="ru-RU" sz="3500" dirty="0" smtClean="0">
                <a:latin typeface="Arial" pitchFamily="34" charset="0"/>
                <a:cs typeface="Arial" pitchFamily="34" charset="0"/>
              </a:rPr>
              <a:t>Т.  Управление рисками при построении процессов СМК. Корпоративный менеджмент. 2013.</a:t>
            </a:r>
          </a:p>
          <a:p>
            <a:pPr marL="0" indent="0">
              <a:buNone/>
            </a:pPr>
            <a:r>
              <a:rPr lang="ru-RU" sz="3500" dirty="0" smtClean="0">
                <a:latin typeface="Arial" pitchFamily="34" charset="0"/>
                <a:cs typeface="Arial" pitchFamily="34" charset="0"/>
              </a:rPr>
              <a:t>31. Теория </a:t>
            </a:r>
            <a:r>
              <a:rPr lang="ru-RU" sz="3500" dirty="0" smtClean="0">
                <a:latin typeface="Arial" pitchFamily="34" charset="0"/>
                <a:cs typeface="Arial" pitchFamily="34" charset="0"/>
              </a:rPr>
              <a:t>риска и моделирование рисковых ситуаций : учебник / А. С. Шапкин, В. А. Шапкин. — 5-е изд.. — Москва: Дашков и К, 2010. — 880 с. — </a:t>
            </a:r>
            <a:r>
              <a:rPr lang="ru-RU" sz="3500" dirty="0" err="1" smtClean="0">
                <a:latin typeface="Arial" pitchFamily="34" charset="0"/>
                <a:cs typeface="Arial" pitchFamily="34" charset="0"/>
              </a:rPr>
              <a:t>Библиогр</a:t>
            </a:r>
            <a:r>
              <a:rPr lang="ru-RU" sz="3500" dirty="0" smtClean="0">
                <a:latin typeface="Arial" pitchFamily="34" charset="0"/>
                <a:cs typeface="Arial" pitchFamily="34" charset="0"/>
              </a:rPr>
              <a:t>.: с. 865-871.</a:t>
            </a:r>
          </a:p>
          <a:p>
            <a:pPr marL="0" indent="0">
              <a:buNone/>
            </a:pPr>
            <a:r>
              <a:rPr lang="ru-RU" sz="3500" dirty="0" smtClean="0">
                <a:latin typeface="Arial" pitchFamily="34" charset="0"/>
                <a:cs typeface="Arial" pitchFamily="34" charset="0"/>
              </a:rPr>
              <a:t>32. </a:t>
            </a:r>
            <a:r>
              <a:rPr lang="ru-RU" sz="3500" dirty="0" err="1" smtClean="0">
                <a:latin typeface="Arial" pitchFamily="34" charset="0"/>
                <a:cs typeface="Arial" pitchFamily="34" charset="0"/>
              </a:rPr>
              <a:t>Агарков</a:t>
            </a:r>
            <a:r>
              <a:rPr lang="ru-RU" sz="3500" dirty="0" smtClean="0">
                <a:latin typeface="Arial" pitchFamily="34" charset="0"/>
                <a:cs typeface="Arial" pitchFamily="34" charset="0"/>
              </a:rPr>
              <a:t> С.А. Управление рисками : учебное пособие / С. А. </a:t>
            </a:r>
            <a:r>
              <a:rPr lang="ru-RU" sz="3500" dirty="0" err="1" smtClean="0">
                <a:latin typeface="Arial" pitchFamily="34" charset="0"/>
                <a:cs typeface="Arial" pitchFamily="34" charset="0"/>
              </a:rPr>
              <a:t>Агарков</a:t>
            </a:r>
            <a:r>
              <a:rPr lang="ru-RU" sz="3500" dirty="0" smtClean="0">
                <a:latin typeface="Arial" pitchFamily="34" charset="0"/>
                <a:cs typeface="Arial" pitchFamily="34" charset="0"/>
              </a:rPr>
              <a:t>, Е. С. Кузнецова. — Старый Оскол: ТНТ, 2010. — 112 с.: ил. — </a:t>
            </a:r>
            <a:r>
              <a:rPr lang="ru-RU" sz="3500" dirty="0" err="1" smtClean="0">
                <a:latin typeface="Arial" pitchFamily="34" charset="0"/>
                <a:cs typeface="Arial" pitchFamily="34" charset="0"/>
              </a:rPr>
              <a:t>Библиогр</a:t>
            </a:r>
            <a:r>
              <a:rPr lang="ru-RU" sz="3500" dirty="0" smtClean="0">
                <a:latin typeface="Arial" pitchFamily="34" charset="0"/>
                <a:cs typeface="Arial" pitchFamily="34" charset="0"/>
              </a:rPr>
              <a:t>.: с. 110-111. — Словарь терминов: с. 102-109.</a:t>
            </a:r>
            <a:endParaRPr lang="ru-RU" dirty="0" smtClean="0">
              <a:latin typeface="Arial" pitchFamily="34" charset="0"/>
              <a:cs typeface="Arial" pitchFamily="34" charset="0"/>
            </a:endParaRPr>
          </a:p>
          <a:p>
            <a:endParaRPr lang="ru-RU" dirty="0"/>
          </a:p>
        </p:txBody>
      </p:sp>
    </p:spTree>
    <p:extLst>
      <p:ext uri="{BB962C8B-B14F-4D97-AF65-F5344CB8AC3E}">
        <p14:creationId xmlns:p14="http://schemas.microsoft.com/office/powerpoint/2010/main" val="14661874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400" dirty="0">
                <a:latin typeface="Arial Black" pitchFamily="34" charset="0"/>
                <a:cs typeface="Arial" pitchFamily="34" charset="0"/>
              </a:rPr>
              <a:t>Ключевые </a:t>
            </a:r>
            <a:r>
              <a:rPr lang="ru-RU" sz="2400" dirty="0" smtClean="0">
                <a:latin typeface="Arial Black" pitchFamily="34" charset="0"/>
                <a:cs typeface="Arial" pitchFamily="34" charset="0"/>
              </a:rPr>
              <a:t>аспекты </a:t>
            </a:r>
            <a:endParaRPr lang="ru-RU" sz="2400" dirty="0">
              <a:latin typeface="Arial Black" pitchFamily="34" charset="0"/>
            </a:endParaRPr>
          </a:p>
        </p:txBody>
      </p:sp>
      <p:sp>
        <p:nvSpPr>
          <p:cNvPr id="3" name="Объект 2"/>
          <p:cNvSpPr>
            <a:spLocks noGrp="1"/>
          </p:cNvSpPr>
          <p:nvPr>
            <p:ph idx="1"/>
          </p:nvPr>
        </p:nvSpPr>
        <p:spPr>
          <a:xfrm>
            <a:off x="457200" y="1600200"/>
            <a:ext cx="8229600" cy="5069160"/>
          </a:xfrm>
        </p:spPr>
        <p:txBody>
          <a:bodyPr>
            <a:normAutofit fontScale="62500" lnSpcReduction="20000"/>
          </a:bodyPr>
          <a:lstStyle/>
          <a:p>
            <a:pPr marL="0" indent="361950">
              <a:buNone/>
            </a:pPr>
            <a:r>
              <a:rPr lang="ru-RU" dirty="0" smtClean="0">
                <a:latin typeface="Arial" pitchFamily="34" charset="0"/>
                <a:cs typeface="Arial" pitchFamily="34" charset="0"/>
              </a:rPr>
              <a:t>Риски строительного проекта (СП) </a:t>
            </a:r>
            <a:r>
              <a:rPr lang="ru-RU" dirty="0">
                <a:latin typeface="Arial" pitchFamily="34" charset="0"/>
                <a:cs typeface="Arial" pitchFamily="34" charset="0"/>
              </a:rPr>
              <a:t>связаны с оценкой степени возможности, то есть вероятности наступления, неблагоприятных ситуаций и последствий.</a:t>
            </a:r>
          </a:p>
          <a:p>
            <a:pPr marL="0" indent="361950" defTabSz="361950">
              <a:buNone/>
            </a:pPr>
            <a:r>
              <a:rPr lang="ru-RU" b="1" dirty="0">
                <a:latin typeface="Arial" pitchFamily="34" charset="0"/>
                <a:cs typeface="Arial" pitchFamily="34" charset="0"/>
              </a:rPr>
              <a:t>Вероятность</a:t>
            </a:r>
            <a:r>
              <a:rPr lang="ru-RU" dirty="0">
                <a:latin typeface="Arial" pitchFamily="34" charset="0"/>
                <a:cs typeface="Arial" pitchFamily="34" charset="0"/>
              </a:rPr>
              <a:t> – это определённое число, которое тем больше, чем более возможна в будущем неблагоприятная ситуация.</a:t>
            </a:r>
            <a:r>
              <a:rPr lang="ru-RU" i="1" dirty="0">
                <a:latin typeface="Arial" pitchFamily="34" charset="0"/>
                <a:cs typeface="Arial" pitchFamily="34" charset="0"/>
              </a:rPr>
              <a:t> </a:t>
            </a:r>
            <a:r>
              <a:rPr lang="ru-RU" i="1" dirty="0" smtClean="0">
                <a:latin typeface="Arial" pitchFamily="34" charset="0"/>
                <a:cs typeface="Arial" pitchFamily="34" charset="0"/>
              </a:rPr>
              <a:t>	</a:t>
            </a:r>
            <a:r>
              <a:rPr lang="ru-RU" dirty="0" smtClean="0">
                <a:latin typeface="Arial" pitchFamily="34" charset="0"/>
                <a:cs typeface="Arial" pitchFamily="34" charset="0"/>
              </a:rPr>
              <a:t>Существование </a:t>
            </a:r>
            <a:r>
              <a:rPr lang="ru-RU" dirty="0">
                <a:latin typeface="Arial" pitchFamily="34" charset="0"/>
                <a:cs typeface="Arial" pitchFamily="34" charset="0"/>
              </a:rPr>
              <a:t>возможности большого количества неблагоприятных ситуаций в будущем ещё не означает, что все они имеют определённый уровень риска. То есть вероятность возникновения неблагоприятной ситуации и последствий обязательно должна быть больше нуля и меньше единицы. При нулевой вероятности риск отсутствует, а при стопроцентной – в ходе реализации СП обязательно возникнет спорный вопрос, кризис, проблема, инцидент с последствиями, но не риск. </a:t>
            </a:r>
          </a:p>
          <a:p>
            <a:pPr marL="0" indent="361950">
              <a:buNone/>
            </a:pPr>
            <a:r>
              <a:rPr lang="ru-RU" dirty="0">
                <a:latin typeface="Arial" pitchFamily="34" charset="0"/>
                <a:cs typeface="Arial" pitchFamily="34" charset="0"/>
              </a:rPr>
              <a:t>Вероятность делят на </a:t>
            </a:r>
            <a:r>
              <a:rPr lang="ru-RU" b="1" dirty="0">
                <a:latin typeface="Arial" pitchFamily="34" charset="0"/>
                <a:cs typeface="Arial" pitchFamily="34" charset="0"/>
              </a:rPr>
              <a:t>субъективную и объективную. </a:t>
            </a:r>
            <a:endParaRPr lang="ru-RU" b="1" dirty="0" smtClean="0">
              <a:latin typeface="Arial" pitchFamily="34" charset="0"/>
              <a:cs typeface="Arial" pitchFamily="34" charset="0"/>
            </a:endParaRPr>
          </a:p>
          <a:p>
            <a:pPr marL="0" indent="361950">
              <a:buNone/>
            </a:pPr>
            <a:r>
              <a:rPr lang="ru-RU" dirty="0" smtClean="0">
                <a:latin typeface="Arial" pitchFamily="34" charset="0"/>
                <a:cs typeface="Arial" pitchFamily="34" charset="0"/>
              </a:rPr>
              <a:t>Концепция </a:t>
            </a:r>
            <a:r>
              <a:rPr lang="ru-RU" dirty="0">
                <a:latin typeface="Arial" pitchFamily="34" charset="0"/>
                <a:cs typeface="Arial" pitchFamily="34" charset="0"/>
              </a:rPr>
              <a:t>объективных вероятностей строится на интерпретации понятия </a:t>
            </a:r>
            <a:r>
              <a:rPr lang="ru-RU" dirty="0" smtClean="0">
                <a:latin typeface="Arial" pitchFamily="34" charset="0"/>
                <a:cs typeface="Arial" pitchFamily="34" charset="0"/>
              </a:rPr>
              <a:t>вероятности, </a:t>
            </a:r>
            <a:r>
              <a:rPr lang="ru-RU" dirty="0">
                <a:latin typeface="Arial" pitchFamily="34" charset="0"/>
                <a:cs typeface="Arial" pitchFamily="34" charset="0"/>
              </a:rPr>
              <a:t>как предельного значения частоты при бесконечно большом числе экспериментов, и оценка вероятности производится посредством вычисления частоты, с которой происходит данное событие.</a:t>
            </a:r>
          </a:p>
          <a:p>
            <a:endParaRPr lang="ru-RU" dirty="0"/>
          </a:p>
        </p:txBody>
      </p:sp>
    </p:spTree>
    <p:extLst>
      <p:ext uri="{BB962C8B-B14F-4D97-AF65-F5344CB8AC3E}">
        <p14:creationId xmlns:p14="http://schemas.microsoft.com/office/powerpoint/2010/main" val="11810749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57200" y="44624"/>
            <a:ext cx="8229600" cy="936104"/>
          </a:xfrm>
        </p:spPr>
        <p:txBody>
          <a:bodyPr>
            <a:normAutofit/>
          </a:bodyPr>
          <a:lstStyle/>
          <a:p>
            <a:r>
              <a:rPr lang="ru-RU" sz="2400" dirty="0">
                <a:latin typeface="Arial Black" pitchFamily="34" charset="0"/>
              </a:rPr>
              <a:t>Цели и задачи </a:t>
            </a:r>
            <a:r>
              <a:rPr lang="ru-RU" sz="2400" dirty="0" smtClean="0">
                <a:latin typeface="Arial Black" pitchFamily="34" charset="0"/>
              </a:rPr>
              <a:t>управления </a:t>
            </a:r>
            <a:r>
              <a:rPr lang="ru-RU" sz="2400" dirty="0">
                <a:latin typeface="Arial Black" pitchFamily="34" charset="0"/>
              </a:rPr>
              <a:t>рисками</a:t>
            </a:r>
          </a:p>
        </p:txBody>
      </p:sp>
      <p:graphicFrame>
        <p:nvGraphicFramePr>
          <p:cNvPr id="5" name="Таблица 4"/>
          <p:cNvGraphicFramePr>
            <a:graphicFrameLocks noGrp="1"/>
          </p:cNvGraphicFramePr>
          <p:nvPr>
            <p:extLst>
              <p:ext uri="{D42A27DB-BD31-4B8C-83A1-F6EECF244321}">
                <p14:modId xmlns:p14="http://schemas.microsoft.com/office/powerpoint/2010/main" val="4232611292"/>
              </p:ext>
            </p:extLst>
          </p:nvPr>
        </p:nvGraphicFramePr>
        <p:xfrm>
          <a:off x="323528" y="1124744"/>
          <a:ext cx="8568951" cy="5390728"/>
        </p:xfrm>
        <a:graphic>
          <a:graphicData uri="http://schemas.openxmlformats.org/drawingml/2006/table">
            <a:tbl>
              <a:tblPr firstRow="1" firstCol="1" lastRow="1" lastCol="1" bandRow="1" bandCol="1">
                <a:tableStyleId>{5C22544A-7EE6-4342-B048-85BDC9FD1C3A}</a:tableStyleId>
              </a:tblPr>
              <a:tblGrid>
                <a:gridCol w="1368152"/>
                <a:gridCol w="2304256"/>
                <a:gridCol w="4896543"/>
              </a:tblGrid>
              <a:tr h="280186">
                <a:tc>
                  <a:txBody>
                    <a:bodyPr/>
                    <a:lstStyle/>
                    <a:p>
                      <a:pPr marL="65405" algn="ctr">
                        <a:spcAft>
                          <a:spcPts val="0"/>
                        </a:spcAft>
                      </a:pPr>
                      <a:r>
                        <a:rPr lang="ru-RU" sz="1200" dirty="0">
                          <a:effectLst/>
                          <a:latin typeface="Arial" pitchFamily="34" charset="0"/>
                          <a:cs typeface="Arial" pitchFamily="34" charset="0"/>
                        </a:rPr>
                        <a:t>Функции</a:t>
                      </a:r>
                      <a:endParaRPr lang="ru-RU" sz="1200" dirty="0">
                        <a:effectLst/>
                        <a:latin typeface="Arial" pitchFamily="34" charset="0"/>
                        <a:ea typeface="Times New Roman"/>
                        <a:cs typeface="Arial" pitchFamily="34" charset="0"/>
                      </a:endParaRPr>
                    </a:p>
                  </a:txBody>
                  <a:tcPr marL="0" marR="0" marT="0" marB="0"/>
                </a:tc>
                <a:tc>
                  <a:txBody>
                    <a:bodyPr/>
                    <a:lstStyle/>
                    <a:p>
                      <a:pPr marL="65405" algn="ctr">
                        <a:spcAft>
                          <a:spcPts val="0"/>
                        </a:spcAft>
                      </a:pPr>
                      <a:r>
                        <a:rPr lang="ru-RU" sz="1200">
                          <a:effectLst/>
                          <a:latin typeface="Arial" pitchFamily="34" charset="0"/>
                          <a:cs typeface="Arial" pitchFamily="34" charset="0"/>
                        </a:rPr>
                        <a:t>Цели</a:t>
                      </a:r>
                      <a:endParaRPr lang="ru-RU" sz="1200">
                        <a:effectLst/>
                        <a:latin typeface="Arial" pitchFamily="34" charset="0"/>
                        <a:ea typeface="Times New Roman"/>
                        <a:cs typeface="Arial" pitchFamily="34" charset="0"/>
                      </a:endParaRPr>
                    </a:p>
                  </a:txBody>
                  <a:tcPr marL="0" marR="0" marT="0" marB="0"/>
                </a:tc>
                <a:tc>
                  <a:txBody>
                    <a:bodyPr/>
                    <a:lstStyle/>
                    <a:p>
                      <a:pPr marL="65405" algn="ctr">
                        <a:spcAft>
                          <a:spcPts val="0"/>
                        </a:spcAft>
                      </a:pPr>
                      <a:r>
                        <a:rPr lang="ru-RU" sz="1200">
                          <a:effectLst/>
                          <a:latin typeface="Arial" pitchFamily="34" charset="0"/>
                          <a:cs typeface="Arial" pitchFamily="34" charset="0"/>
                        </a:rPr>
                        <a:t>Задачи</a:t>
                      </a:r>
                      <a:endParaRPr lang="ru-RU" sz="1200">
                        <a:effectLst/>
                        <a:latin typeface="Arial" pitchFamily="34" charset="0"/>
                        <a:ea typeface="Times New Roman"/>
                        <a:cs typeface="Arial" pitchFamily="34" charset="0"/>
                      </a:endParaRPr>
                    </a:p>
                  </a:txBody>
                  <a:tcPr marL="0" marR="0" marT="0" marB="0"/>
                </a:tc>
              </a:tr>
              <a:tr h="712840">
                <a:tc>
                  <a:txBody>
                    <a:bodyPr/>
                    <a:lstStyle/>
                    <a:p>
                      <a:pPr marL="65405">
                        <a:lnSpc>
                          <a:spcPts val="1575"/>
                        </a:lnSpc>
                        <a:spcAft>
                          <a:spcPts val="0"/>
                        </a:spcAft>
                      </a:pPr>
                      <a:r>
                        <a:rPr lang="ru-RU" sz="1200" dirty="0">
                          <a:effectLst/>
                          <a:latin typeface="Arial" pitchFamily="34" charset="0"/>
                          <a:cs typeface="Arial" pitchFamily="34" charset="0"/>
                        </a:rPr>
                        <a:t>Планирование</a:t>
                      </a:r>
                      <a:endParaRPr lang="ru-RU" sz="1200" dirty="0">
                        <a:effectLst/>
                        <a:latin typeface="Arial" pitchFamily="34" charset="0"/>
                        <a:ea typeface="Times New Roman"/>
                        <a:cs typeface="Arial" pitchFamily="34" charset="0"/>
                      </a:endParaRPr>
                    </a:p>
                  </a:txBody>
                  <a:tcPr marL="0" marR="0" marT="0" marB="0"/>
                </a:tc>
                <a:tc>
                  <a:txBody>
                    <a:bodyPr/>
                    <a:lstStyle/>
                    <a:p>
                      <a:pPr marL="65405">
                        <a:spcAft>
                          <a:spcPts val="0"/>
                        </a:spcAft>
                      </a:pPr>
                      <a:r>
                        <a:rPr lang="ru-RU" sz="1200">
                          <a:effectLst/>
                          <a:latin typeface="Arial" pitchFamily="34" charset="0"/>
                          <a:cs typeface="Arial" pitchFamily="34" charset="0"/>
                        </a:rPr>
                        <a:t>Обозначить порядок, последовательность и сроки выполнения мероприятий по управлению рисками.</a:t>
                      </a:r>
                      <a:endParaRPr lang="ru-RU" sz="1200">
                        <a:effectLst/>
                        <a:latin typeface="Arial" pitchFamily="34" charset="0"/>
                        <a:ea typeface="Times New Roman"/>
                        <a:cs typeface="Arial" pitchFamily="34" charset="0"/>
                      </a:endParaRPr>
                    </a:p>
                  </a:txBody>
                  <a:tcPr marL="0" marR="0" marT="0" marB="0"/>
                </a:tc>
                <a:tc>
                  <a:txBody>
                    <a:bodyPr/>
                    <a:lstStyle/>
                    <a:p>
                      <a:pPr marL="342900" lvl="0" indent="-342900">
                        <a:spcAft>
                          <a:spcPts val="0"/>
                        </a:spcAft>
                        <a:buSzPts val="950"/>
                        <a:buFont typeface="Times New Roman"/>
                        <a:buAutoNum type="arabicPeriod"/>
                        <a:tabLst>
                          <a:tab pos="245745" algn="l"/>
                        </a:tabLst>
                      </a:pPr>
                      <a:r>
                        <a:rPr lang="ru-RU" sz="1200" spc="0" dirty="0">
                          <a:effectLst/>
                          <a:latin typeface="Arial" pitchFamily="34" charset="0"/>
                          <a:cs typeface="Arial" pitchFamily="34" charset="0"/>
                        </a:rPr>
                        <a:t>Разработать план управления рисками.</a:t>
                      </a:r>
                    </a:p>
                    <a:p>
                      <a:pPr marL="342900" lvl="0" indent="-342900">
                        <a:spcAft>
                          <a:spcPts val="0"/>
                        </a:spcAft>
                        <a:buSzPts val="950"/>
                        <a:buFont typeface="Times New Roman"/>
                        <a:buAutoNum type="arabicPeriod"/>
                        <a:tabLst>
                          <a:tab pos="245745" algn="l"/>
                        </a:tabLst>
                      </a:pPr>
                      <a:r>
                        <a:rPr lang="ru-RU" sz="1200" spc="0" dirty="0">
                          <a:effectLst/>
                          <a:latin typeface="Arial" pitchFamily="34" charset="0"/>
                          <a:cs typeface="Arial" pitchFamily="34" charset="0"/>
                        </a:rPr>
                        <a:t>Определить потребность в обучении персонала.</a:t>
                      </a:r>
                      <a:endParaRPr lang="ru-RU" sz="1200" spc="0" dirty="0">
                        <a:effectLst/>
                        <a:latin typeface="Arial" pitchFamily="34" charset="0"/>
                        <a:ea typeface="Times New Roman"/>
                        <a:cs typeface="Arial" pitchFamily="34" charset="0"/>
                      </a:endParaRPr>
                    </a:p>
                  </a:txBody>
                  <a:tcPr marL="0" marR="0" marT="0" marB="0"/>
                </a:tc>
              </a:tr>
              <a:tr h="855409">
                <a:tc>
                  <a:txBody>
                    <a:bodyPr/>
                    <a:lstStyle/>
                    <a:p>
                      <a:pPr marL="65405">
                        <a:spcAft>
                          <a:spcPts val="0"/>
                        </a:spcAft>
                      </a:pPr>
                      <a:r>
                        <a:rPr lang="ru-RU" sz="1200">
                          <a:effectLst/>
                          <a:latin typeface="Arial" pitchFamily="34" charset="0"/>
                          <a:cs typeface="Arial" pitchFamily="34" charset="0"/>
                        </a:rPr>
                        <a:t>Идентификация рисков</a:t>
                      </a:r>
                      <a:endParaRPr lang="ru-RU" sz="1200">
                        <a:effectLst/>
                        <a:latin typeface="Arial" pitchFamily="34" charset="0"/>
                        <a:ea typeface="Times New Roman"/>
                        <a:cs typeface="Arial" pitchFamily="34" charset="0"/>
                      </a:endParaRPr>
                    </a:p>
                  </a:txBody>
                  <a:tcPr marL="0" marR="0" marT="0" marB="0"/>
                </a:tc>
                <a:tc>
                  <a:txBody>
                    <a:bodyPr/>
                    <a:lstStyle/>
                    <a:p>
                      <a:pPr marL="65405" indent="-635">
                        <a:spcAft>
                          <a:spcPts val="0"/>
                        </a:spcAft>
                      </a:pPr>
                      <a:r>
                        <a:rPr lang="ru-RU" sz="1200" dirty="0">
                          <a:effectLst/>
                          <a:latin typeface="Arial" pitchFamily="34" charset="0"/>
                          <a:cs typeface="Arial" pitchFamily="34" charset="0"/>
                        </a:rPr>
                        <a:t>Получить описание рисков реализации инвестиционного строительного проекта.</a:t>
                      </a:r>
                      <a:endParaRPr lang="ru-RU" sz="1200" dirty="0">
                        <a:effectLst/>
                        <a:latin typeface="Arial" pitchFamily="34" charset="0"/>
                        <a:ea typeface="Times New Roman"/>
                        <a:cs typeface="Arial" pitchFamily="34" charset="0"/>
                      </a:endParaRPr>
                    </a:p>
                  </a:txBody>
                  <a:tcPr marL="0" marR="0" marT="0" marB="0"/>
                </a:tc>
                <a:tc>
                  <a:txBody>
                    <a:bodyPr/>
                    <a:lstStyle/>
                    <a:p>
                      <a:pPr marL="342900" lvl="0" indent="-342900">
                        <a:spcAft>
                          <a:spcPts val="0"/>
                        </a:spcAft>
                        <a:buSzPts val="950"/>
                        <a:buFont typeface="Times New Roman"/>
                        <a:buAutoNum type="arabicPeriod"/>
                        <a:tabLst>
                          <a:tab pos="245745" algn="l"/>
                        </a:tabLst>
                      </a:pPr>
                      <a:r>
                        <a:rPr lang="ru-RU" sz="1200" spc="0" dirty="0">
                          <a:effectLst/>
                          <a:latin typeface="Arial" pitchFamily="34" charset="0"/>
                          <a:cs typeface="Arial" pitchFamily="34" charset="0"/>
                        </a:rPr>
                        <a:t>Выявить 5-15 реальных ситуаций, которые могут в будущем оказать негативное воздействие на ход реализации ИСП.</a:t>
                      </a:r>
                    </a:p>
                    <a:p>
                      <a:pPr marL="342900" lvl="0" indent="-342900" algn="just">
                        <a:spcAft>
                          <a:spcPts val="0"/>
                        </a:spcAft>
                        <a:buSzPts val="950"/>
                        <a:buFont typeface="Times New Roman"/>
                        <a:buAutoNum type="arabicPeriod"/>
                        <a:tabLst>
                          <a:tab pos="245745" algn="l"/>
                        </a:tabLst>
                      </a:pPr>
                      <a:r>
                        <a:rPr lang="ru-RU" sz="1200" spc="0" dirty="0">
                          <a:effectLst/>
                          <a:latin typeface="Arial" pitchFamily="34" charset="0"/>
                          <a:cs typeface="Arial" pitchFamily="34" charset="0"/>
                        </a:rPr>
                        <a:t>Документировать характеристики этих ситуаций с учётом того, почему они рассматриваются, как риски.</a:t>
                      </a:r>
                      <a:endParaRPr lang="ru-RU" sz="1200" spc="0" dirty="0">
                        <a:effectLst/>
                        <a:latin typeface="Arial" pitchFamily="34" charset="0"/>
                        <a:ea typeface="Times New Roman"/>
                        <a:cs typeface="Arial" pitchFamily="34" charset="0"/>
                      </a:endParaRPr>
                    </a:p>
                  </a:txBody>
                  <a:tcPr marL="0" marR="0" marT="0" marB="0"/>
                </a:tc>
              </a:tr>
              <a:tr h="1026222">
                <a:tc>
                  <a:txBody>
                    <a:bodyPr/>
                    <a:lstStyle/>
                    <a:p>
                      <a:pPr marL="65405">
                        <a:lnSpc>
                          <a:spcPts val="1575"/>
                        </a:lnSpc>
                        <a:spcAft>
                          <a:spcPts val="0"/>
                        </a:spcAft>
                      </a:pPr>
                      <a:r>
                        <a:rPr lang="ru-RU" sz="1200">
                          <a:effectLst/>
                          <a:latin typeface="Arial" pitchFamily="34" charset="0"/>
                          <a:cs typeface="Arial" pitchFamily="34" charset="0"/>
                        </a:rPr>
                        <a:t>Оценка рисков</a:t>
                      </a:r>
                      <a:endParaRPr lang="ru-RU" sz="1200">
                        <a:effectLst/>
                        <a:latin typeface="Arial" pitchFamily="34" charset="0"/>
                        <a:ea typeface="Times New Roman"/>
                        <a:cs typeface="Arial" pitchFamily="34" charset="0"/>
                      </a:endParaRPr>
                    </a:p>
                  </a:txBody>
                  <a:tcPr marL="0" marR="0" marT="0" marB="0"/>
                </a:tc>
                <a:tc>
                  <a:txBody>
                    <a:bodyPr/>
                    <a:lstStyle/>
                    <a:p>
                      <a:pPr marL="65405">
                        <a:spcAft>
                          <a:spcPts val="0"/>
                        </a:spcAft>
                      </a:pPr>
                      <a:r>
                        <a:rPr lang="ru-RU" sz="1200">
                          <a:effectLst/>
                          <a:latin typeface="Arial" pitchFamily="34" charset="0"/>
                          <a:cs typeface="Arial" pitchFamily="34" charset="0"/>
                        </a:rPr>
                        <a:t>Оценить вероятные потери в ходе реализации ИСП.</a:t>
                      </a:r>
                      <a:endParaRPr lang="ru-RU" sz="1200">
                        <a:effectLst/>
                        <a:latin typeface="Arial" pitchFamily="34" charset="0"/>
                        <a:ea typeface="Times New Roman"/>
                        <a:cs typeface="Arial" pitchFamily="34" charset="0"/>
                      </a:endParaRPr>
                    </a:p>
                  </a:txBody>
                  <a:tcPr marL="0" marR="0" marT="0" marB="0"/>
                </a:tc>
                <a:tc>
                  <a:txBody>
                    <a:bodyPr/>
                    <a:lstStyle/>
                    <a:p>
                      <a:pPr marL="342900" lvl="0" indent="-342900">
                        <a:spcAft>
                          <a:spcPts val="0"/>
                        </a:spcAft>
                        <a:buSzPts val="950"/>
                        <a:buFont typeface="Times New Roman"/>
                        <a:buAutoNum type="arabicPeriod"/>
                        <a:tabLst>
                          <a:tab pos="245745" algn="l"/>
                        </a:tabLst>
                      </a:pPr>
                      <a:r>
                        <a:rPr lang="ru-RU" sz="1200" spc="0" dirty="0">
                          <a:effectLst/>
                          <a:latin typeface="Arial" pitchFamily="34" charset="0"/>
                          <a:cs typeface="Arial" pitchFamily="34" charset="0"/>
                        </a:rPr>
                        <a:t>Определить вероятность возникновения рисков.</a:t>
                      </a:r>
                    </a:p>
                    <a:p>
                      <a:pPr marL="342900" lvl="0" indent="-342900">
                        <a:spcAft>
                          <a:spcPts val="0"/>
                        </a:spcAft>
                        <a:buSzPts val="950"/>
                        <a:buFont typeface="Times New Roman"/>
                        <a:buAutoNum type="arabicPeriod"/>
                        <a:tabLst>
                          <a:tab pos="245745" algn="l"/>
                        </a:tabLst>
                      </a:pPr>
                      <a:r>
                        <a:rPr lang="ru-RU" sz="1200" spc="0" dirty="0">
                          <a:effectLst/>
                          <a:latin typeface="Arial" pitchFamily="34" charset="0"/>
                          <a:cs typeface="Arial" pitchFamily="34" charset="0"/>
                        </a:rPr>
                        <a:t>Определить величину потерь в случае проявления рисков.</a:t>
                      </a:r>
                    </a:p>
                    <a:p>
                      <a:pPr marL="342900" lvl="0" indent="-342900">
                        <a:spcAft>
                          <a:spcPts val="0"/>
                        </a:spcAft>
                        <a:buSzPts val="950"/>
                        <a:buFont typeface="Times New Roman"/>
                        <a:buAutoNum type="arabicPeriod"/>
                        <a:tabLst>
                          <a:tab pos="245745" algn="l"/>
                        </a:tabLst>
                      </a:pPr>
                      <a:r>
                        <a:rPr lang="ru-RU" sz="1200" spc="0" dirty="0">
                          <a:effectLst/>
                          <a:latin typeface="Arial" pitchFamily="34" charset="0"/>
                          <a:cs typeface="Arial" pitchFamily="34" charset="0"/>
                        </a:rPr>
                        <a:t>Рассчитать степень воздействия рисков на ход реализации ИСП.</a:t>
                      </a:r>
                    </a:p>
                    <a:p>
                      <a:pPr marL="342900" lvl="0" indent="-342900">
                        <a:spcAft>
                          <a:spcPts val="0"/>
                        </a:spcAft>
                        <a:buSzPts val="950"/>
                        <a:buFont typeface="Times New Roman"/>
                        <a:buAutoNum type="arabicPeriod"/>
                        <a:tabLst>
                          <a:tab pos="245745" algn="l"/>
                        </a:tabLst>
                      </a:pPr>
                      <a:r>
                        <a:rPr lang="ru-RU" sz="1200" spc="0" dirty="0">
                          <a:effectLst/>
                          <a:latin typeface="Arial" pitchFamily="34" charset="0"/>
                          <a:cs typeface="Arial" pitchFamily="34" charset="0"/>
                        </a:rPr>
                        <a:t>Установить уровень каждого идентифицированного риска.</a:t>
                      </a:r>
                      <a:endParaRPr lang="ru-RU" sz="1200" spc="0" dirty="0">
                        <a:effectLst/>
                        <a:latin typeface="Arial" pitchFamily="34" charset="0"/>
                        <a:ea typeface="Times New Roman"/>
                        <a:cs typeface="Arial" pitchFamily="34" charset="0"/>
                      </a:endParaRPr>
                    </a:p>
                  </a:txBody>
                  <a:tcPr marL="0" marR="0" marT="0" marB="0"/>
                </a:tc>
              </a:tr>
              <a:tr h="855409">
                <a:tc>
                  <a:txBody>
                    <a:bodyPr/>
                    <a:lstStyle/>
                    <a:p>
                      <a:pPr marL="65405">
                        <a:lnSpc>
                          <a:spcPts val="1575"/>
                        </a:lnSpc>
                        <a:spcAft>
                          <a:spcPts val="0"/>
                        </a:spcAft>
                      </a:pPr>
                      <a:r>
                        <a:rPr lang="ru-RU" sz="1200">
                          <a:effectLst/>
                          <a:latin typeface="Arial" pitchFamily="34" charset="0"/>
                          <a:cs typeface="Arial" pitchFamily="34" charset="0"/>
                        </a:rPr>
                        <a:t>Обработка рисков</a:t>
                      </a:r>
                      <a:endParaRPr lang="ru-RU" sz="1200">
                        <a:effectLst/>
                        <a:latin typeface="Arial" pitchFamily="34" charset="0"/>
                        <a:ea typeface="Times New Roman"/>
                        <a:cs typeface="Arial" pitchFamily="34" charset="0"/>
                      </a:endParaRPr>
                    </a:p>
                  </a:txBody>
                  <a:tcPr marL="0" marR="0" marT="0" marB="0"/>
                </a:tc>
                <a:tc>
                  <a:txBody>
                    <a:bodyPr/>
                    <a:lstStyle/>
                    <a:p>
                      <a:pPr marL="65405" indent="-635">
                        <a:spcAft>
                          <a:spcPts val="0"/>
                        </a:spcAft>
                      </a:pPr>
                      <a:r>
                        <a:rPr lang="ru-RU" sz="1200">
                          <a:effectLst/>
                          <a:latin typeface="Arial" pitchFamily="34" charset="0"/>
                          <a:cs typeface="Arial" pitchFamily="34" charset="0"/>
                        </a:rPr>
                        <a:t>Снизить степень воздействия рисков до приемлемого уровня.</a:t>
                      </a:r>
                      <a:endParaRPr lang="ru-RU" sz="1200">
                        <a:effectLst/>
                        <a:latin typeface="Arial" pitchFamily="34" charset="0"/>
                        <a:ea typeface="Times New Roman"/>
                        <a:cs typeface="Arial" pitchFamily="34" charset="0"/>
                      </a:endParaRPr>
                    </a:p>
                  </a:txBody>
                  <a:tcPr marL="0" marR="0" marT="0" marB="0"/>
                </a:tc>
                <a:tc>
                  <a:txBody>
                    <a:bodyPr/>
                    <a:lstStyle/>
                    <a:p>
                      <a:pPr marL="342900" lvl="0" indent="-342900">
                        <a:spcAft>
                          <a:spcPts val="0"/>
                        </a:spcAft>
                        <a:buSzPts val="950"/>
                        <a:buFont typeface="Times New Roman"/>
                        <a:buAutoNum type="arabicPeriod"/>
                        <a:tabLst>
                          <a:tab pos="245745" algn="l"/>
                        </a:tabLst>
                      </a:pPr>
                      <a:r>
                        <a:rPr lang="ru-RU" sz="1200" spc="0" dirty="0">
                          <a:effectLst/>
                          <a:latin typeface="Arial" pitchFamily="34" charset="0"/>
                          <a:cs typeface="Arial" pitchFamily="34" charset="0"/>
                        </a:rPr>
                        <a:t>Разработать детальные мероприятия в рамках стратегии обработки рисков: определить сроки завершения; распределить ответственность; выделить необходимые ресурсы.</a:t>
                      </a:r>
                    </a:p>
                    <a:p>
                      <a:pPr marL="342900" lvl="0" indent="-342900">
                        <a:spcAft>
                          <a:spcPts val="0"/>
                        </a:spcAft>
                        <a:buSzPts val="950"/>
                        <a:buFont typeface="Times New Roman"/>
                        <a:buAutoNum type="arabicPeriod"/>
                        <a:tabLst>
                          <a:tab pos="245745" algn="l"/>
                        </a:tabLst>
                      </a:pPr>
                      <a:r>
                        <a:rPr lang="ru-RU" sz="1200" spc="0" dirty="0">
                          <a:effectLst/>
                          <a:latin typeface="Arial" pitchFamily="34" charset="0"/>
                          <a:cs typeface="Arial" pitchFamily="34" charset="0"/>
                        </a:rPr>
                        <a:t>Осуществить мероприятия по обработке рисков.</a:t>
                      </a:r>
                      <a:endParaRPr lang="ru-RU" sz="1200" spc="0" dirty="0">
                        <a:effectLst/>
                        <a:latin typeface="Arial" pitchFamily="34" charset="0"/>
                        <a:ea typeface="Times New Roman"/>
                        <a:cs typeface="Arial" pitchFamily="34" charset="0"/>
                      </a:endParaRPr>
                    </a:p>
                  </a:txBody>
                  <a:tcPr marL="0" marR="0" marT="0" marB="0"/>
                </a:tc>
              </a:tr>
              <a:tr h="570273">
                <a:tc>
                  <a:txBody>
                    <a:bodyPr/>
                    <a:lstStyle/>
                    <a:p>
                      <a:pPr marL="65405">
                        <a:lnSpc>
                          <a:spcPts val="1575"/>
                        </a:lnSpc>
                        <a:spcAft>
                          <a:spcPts val="0"/>
                        </a:spcAft>
                      </a:pPr>
                      <a:r>
                        <a:rPr lang="ru-RU" sz="1200">
                          <a:effectLst/>
                          <a:latin typeface="Arial" pitchFamily="34" charset="0"/>
                          <a:cs typeface="Arial" pitchFamily="34" charset="0"/>
                        </a:rPr>
                        <a:t>Контроль</a:t>
                      </a:r>
                      <a:endParaRPr lang="ru-RU" sz="1200">
                        <a:effectLst/>
                        <a:latin typeface="Arial" pitchFamily="34" charset="0"/>
                        <a:ea typeface="Times New Roman"/>
                        <a:cs typeface="Arial" pitchFamily="34" charset="0"/>
                      </a:endParaRPr>
                    </a:p>
                  </a:txBody>
                  <a:tcPr marL="0" marR="0" marT="0" marB="0"/>
                </a:tc>
                <a:tc>
                  <a:txBody>
                    <a:bodyPr/>
                    <a:lstStyle/>
                    <a:p>
                      <a:pPr marL="65405">
                        <a:spcAft>
                          <a:spcPts val="0"/>
                        </a:spcAft>
                      </a:pPr>
                      <a:r>
                        <a:rPr lang="ru-RU" sz="1200">
                          <a:effectLst/>
                          <a:latin typeface="Arial" pitchFamily="34" charset="0"/>
                          <a:cs typeface="Arial" pitchFamily="34" charset="0"/>
                        </a:rPr>
                        <a:t>Поддержать установленный порядок действий по обработке рисков.</a:t>
                      </a:r>
                      <a:endParaRPr lang="ru-RU" sz="1200">
                        <a:effectLst/>
                        <a:latin typeface="Arial" pitchFamily="34" charset="0"/>
                        <a:ea typeface="Times New Roman"/>
                        <a:cs typeface="Arial" pitchFamily="34" charset="0"/>
                      </a:endParaRPr>
                    </a:p>
                  </a:txBody>
                  <a:tcPr marL="0" marR="0" marT="0" marB="0"/>
                </a:tc>
                <a:tc>
                  <a:txBody>
                    <a:bodyPr/>
                    <a:lstStyle/>
                    <a:p>
                      <a:pPr marL="342900" lvl="0" indent="-342900" algn="just">
                        <a:lnSpc>
                          <a:spcPct val="100000"/>
                        </a:lnSpc>
                        <a:spcAft>
                          <a:spcPts val="0"/>
                        </a:spcAft>
                        <a:buSzPts val="950"/>
                        <a:buFont typeface="Times New Roman"/>
                        <a:buAutoNum type="arabicPeriod"/>
                        <a:tabLst>
                          <a:tab pos="245745" algn="l"/>
                        </a:tabLst>
                      </a:pPr>
                      <a:r>
                        <a:rPr lang="ru-RU" sz="1200" spc="0" dirty="0">
                          <a:effectLst/>
                          <a:latin typeface="Arial" pitchFamily="34" charset="0"/>
                          <a:cs typeface="Arial" pitchFamily="34" charset="0"/>
                        </a:rPr>
                        <a:t>Определить эффективность обработки рисков.</a:t>
                      </a:r>
                    </a:p>
                    <a:p>
                      <a:pPr marL="342900" lvl="0" indent="-342900" algn="just">
                        <a:lnSpc>
                          <a:spcPts val="1610"/>
                        </a:lnSpc>
                        <a:spcAft>
                          <a:spcPts val="0"/>
                        </a:spcAft>
                        <a:buSzPts val="950"/>
                        <a:buFont typeface="Times New Roman"/>
                        <a:buAutoNum type="arabicPeriod"/>
                        <a:tabLst>
                          <a:tab pos="245745" algn="l"/>
                        </a:tabLst>
                      </a:pPr>
                      <a:r>
                        <a:rPr lang="ru-RU" sz="1200" spc="0" dirty="0">
                          <a:effectLst/>
                          <a:latin typeface="Arial" pitchFamily="34" charset="0"/>
                          <a:cs typeface="Arial" pitchFamily="34" charset="0"/>
                        </a:rPr>
                        <a:t>Корректировать мероприятия по обработке рисков в случае их неэффективности.</a:t>
                      </a:r>
                      <a:endParaRPr lang="ru-RU" sz="1200" spc="0" dirty="0">
                        <a:effectLst/>
                        <a:latin typeface="Arial" pitchFamily="34" charset="0"/>
                        <a:ea typeface="Times New Roman"/>
                        <a:cs typeface="Arial" pitchFamily="34" charset="0"/>
                      </a:endParaRPr>
                    </a:p>
                  </a:txBody>
                  <a:tcPr marL="0" marR="0" marT="0" marB="0"/>
                </a:tc>
              </a:tr>
              <a:tr h="837587">
                <a:tc>
                  <a:txBody>
                    <a:bodyPr/>
                    <a:lstStyle/>
                    <a:p>
                      <a:pPr marL="65405">
                        <a:lnSpc>
                          <a:spcPts val="1575"/>
                        </a:lnSpc>
                        <a:spcAft>
                          <a:spcPts val="0"/>
                        </a:spcAft>
                      </a:pPr>
                      <a:r>
                        <a:rPr lang="ru-RU" sz="1200">
                          <a:effectLst/>
                          <a:latin typeface="Arial" pitchFamily="34" charset="0"/>
                          <a:cs typeface="Arial" pitchFamily="34" charset="0"/>
                        </a:rPr>
                        <a:t>Документирование</a:t>
                      </a:r>
                      <a:endParaRPr lang="ru-RU" sz="1200">
                        <a:effectLst/>
                        <a:latin typeface="Arial" pitchFamily="34" charset="0"/>
                        <a:ea typeface="Times New Roman"/>
                        <a:cs typeface="Arial" pitchFamily="34" charset="0"/>
                      </a:endParaRPr>
                    </a:p>
                  </a:txBody>
                  <a:tcPr marL="0" marR="0" marT="0" marB="0"/>
                </a:tc>
                <a:tc>
                  <a:txBody>
                    <a:bodyPr/>
                    <a:lstStyle/>
                    <a:p>
                      <a:pPr marL="65405">
                        <a:spcAft>
                          <a:spcPts val="0"/>
                        </a:spcAft>
                      </a:pPr>
                      <a:r>
                        <a:rPr lang="ru-RU" sz="1200">
                          <a:effectLst/>
                          <a:latin typeface="Arial" pitchFamily="34" charset="0"/>
                          <a:cs typeface="Arial" pitchFamily="34" charset="0"/>
                        </a:rPr>
                        <a:t>Сохранить основные решения и результаты осуществляемых действий в процессе управления рисками.</a:t>
                      </a:r>
                      <a:endParaRPr lang="ru-RU" sz="1200">
                        <a:effectLst/>
                        <a:latin typeface="Arial" pitchFamily="34" charset="0"/>
                        <a:ea typeface="Times New Roman"/>
                        <a:cs typeface="Arial" pitchFamily="34" charset="0"/>
                      </a:endParaRPr>
                    </a:p>
                  </a:txBody>
                  <a:tcPr marL="0" marR="0" marT="0" marB="0"/>
                </a:tc>
                <a:tc>
                  <a:txBody>
                    <a:bodyPr/>
                    <a:lstStyle/>
                    <a:p>
                      <a:pPr marL="342900" lvl="0" indent="-342900">
                        <a:spcAft>
                          <a:spcPts val="0"/>
                        </a:spcAft>
                        <a:buSzPts val="950"/>
                        <a:buFont typeface="Times New Roman"/>
                        <a:buAutoNum type="arabicPeriod"/>
                        <a:tabLst>
                          <a:tab pos="245745" algn="l"/>
                        </a:tabLst>
                      </a:pPr>
                      <a:r>
                        <a:rPr lang="ru-RU" sz="1200" spc="0" dirty="0">
                          <a:effectLst/>
                          <a:latin typeface="Arial" pitchFamily="34" charset="0"/>
                          <a:cs typeface="Arial" pitchFamily="34" charset="0"/>
                        </a:rPr>
                        <a:t>Заполнить по каждому идентифицированному риску форму “Риск регистр”.</a:t>
                      </a:r>
                    </a:p>
                    <a:p>
                      <a:pPr marL="342900" lvl="0" indent="-342900">
                        <a:spcAft>
                          <a:spcPts val="0"/>
                        </a:spcAft>
                        <a:buSzPts val="950"/>
                        <a:buFont typeface="Times New Roman"/>
                        <a:buAutoNum type="arabicPeriod"/>
                        <a:tabLst>
                          <a:tab pos="245745" algn="l"/>
                        </a:tabLst>
                      </a:pPr>
                      <a:r>
                        <a:rPr lang="ru-RU" sz="1200" spc="0" dirty="0">
                          <a:effectLst/>
                          <a:latin typeface="Arial" pitchFamily="34" charset="0"/>
                          <a:cs typeface="Arial" pitchFamily="34" charset="0"/>
                        </a:rPr>
                        <a:t>Сохранить всю информацию по рискам в базе данных рисков.</a:t>
                      </a:r>
                    </a:p>
                    <a:p>
                      <a:pPr marL="342900" lvl="0" indent="-342900">
                        <a:lnSpc>
                          <a:spcPts val="1610"/>
                        </a:lnSpc>
                        <a:spcAft>
                          <a:spcPts val="0"/>
                        </a:spcAft>
                        <a:buSzPts val="950"/>
                        <a:buFont typeface="Times New Roman"/>
                        <a:buAutoNum type="arabicPeriod"/>
                        <a:tabLst>
                          <a:tab pos="245745" algn="l"/>
                        </a:tabLst>
                      </a:pPr>
                      <a:r>
                        <a:rPr lang="ru-RU" sz="1200" spc="0" dirty="0">
                          <a:effectLst/>
                          <a:latin typeface="Arial" pitchFamily="34" charset="0"/>
                          <a:cs typeface="Arial" pitchFamily="34" charset="0"/>
                        </a:rPr>
                        <a:t>Сформировать рейтинг рисков.</a:t>
                      </a:r>
                      <a:endParaRPr lang="ru-RU" sz="1200" spc="0" dirty="0">
                        <a:effectLst/>
                        <a:latin typeface="Arial" pitchFamily="34" charset="0"/>
                        <a:ea typeface="Times New Roman"/>
                        <a:cs typeface="Arial" pitchFamily="34" charset="0"/>
                      </a:endParaRPr>
                    </a:p>
                  </a:txBody>
                  <a:tcPr marL="0" marR="0" marT="0" marB="0"/>
                </a:tc>
              </a:tr>
            </a:tbl>
          </a:graphicData>
        </a:graphic>
      </p:graphicFrame>
    </p:spTree>
    <p:extLst>
      <p:ext uri="{BB962C8B-B14F-4D97-AF65-F5344CB8AC3E}">
        <p14:creationId xmlns:p14="http://schemas.microsoft.com/office/powerpoint/2010/main" val="10893207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116632"/>
            <a:ext cx="8928992" cy="1008112"/>
          </a:xfrm>
        </p:spPr>
        <p:txBody>
          <a:bodyPr>
            <a:normAutofit/>
          </a:bodyPr>
          <a:lstStyle/>
          <a:p>
            <a:r>
              <a:rPr lang="ru-RU" sz="2400" dirty="0">
                <a:latin typeface="Arial Black" pitchFamily="34" charset="0"/>
              </a:rPr>
              <a:t>Общая классификация рисков </a:t>
            </a:r>
            <a:r>
              <a:rPr lang="ru-RU" sz="2400" dirty="0" smtClean="0">
                <a:latin typeface="Arial Black" pitchFamily="34" charset="0"/>
              </a:rPr>
              <a:t>реализации СП </a:t>
            </a:r>
            <a:endParaRPr lang="ru-RU" sz="2400" dirty="0">
              <a:latin typeface="Arial Black" pitchFamily="34" charset="0"/>
            </a:endParaRPr>
          </a:p>
        </p:txBody>
      </p:sp>
      <p:graphicFrame>
        <p:nvGraphicFramePr>
          <p:cNvPr id="3" name="Таблица 2"/>
          <p:cNvGraphicFramePr>
            <a:graphicFrameLocks noGrp="1"/>
          </p:cNvGraphicFramePr>
          <p:nvPr>
            <p:extLst>
              <p:ext uri="{D42A27DB-BD31-4B8C-83A1-F6EECF244321}">
                <p14:modId xmlns:p14="http://schemas.microsoft.com/office/powerpoint/2010/main" val="1538436283"/>
              </p:ext>
            </p:extLst>
          </p:nvPr>
        </p:nvGraphicFramePr>
        <p:xfrm>
          <a:off x="323528" y="1124265"/>
          <a:ext cx="8424936" cy="5585460"/>
        </p:xfrm>
        <a:graphic>
          <a:graphicData uri="http://schemas.openxmlformats.org/drawingml/2006/table">
            <a:tbl>
              <a:tblPr firstRow="1" firstCol="1" lastRow="1" lastCol="1" bandRow="1" bandCol="1">
                <a:tableStyleId>{5C22544A-7EE6-4342-B048-85BDC9FD1C3A}</a:tableStyleId>
              </a:tblPr>
              <a:tblGrid>
                <a:gridCol w="2160240"/>
                <a:gridCol w="6264696"/>
              </a:tblGrid>
              <a:tr h="275506">
                <a:tc>
                  <a:txBody>
                    <a:bodyPr/>
                    <a:lstStyle/>
                    <a:p>
                      <a:pPr marL="65405">
                        <a:spcAft>
                          <a:spcPts val="0"/>
                        </a:spcAft>
                      </a:pPr>
                      <a:r>
                        <a:rPr lang="ru-RU" sz="1400" dirty="0">
                          <a:effectLst/>
                          <a:latin typeface="Arial" pitchFamily="34" charset="0"/>
                          <a:cs typeface="Arial" pitchFamily="34" charset="0"/>
                        </a:rPr>
                        <a:t>Классификационный признак</a:t>
                      </a:r>
                      <a:endParaRPr lang="ru-RU" sz="1400" dirty="0">
                        <a:effectLst/>
                        <a:latin typeface="Arial" pitchFamily="34" charset="0"/>
                        <a:ea typeface="Times New Roman"/>
                        <a:cs typeface="Arial" pitchFamily="34" charset="0"/>
                      </a:endParaRPr>
                    </a:p>
                  </a:txBody>
                  <a:tcPr marL="0" marR="0" marT="0" marB="0"/>
                </a:tc>
                <a:tc>
                  <a:txBody>
                    <a:bodyPr/>
                    <a:lstStyle/>
                    <a:p>
                      <a:pPr marL="65405">
                        <a:spcAft>
                          <a:spcPts val="0"/>
                        </a:spcAft>
                      </a:pPr>
                      <a:r>
                        <a:rPr lang="ru-RU" sz="1400" dirty="0">
                          <a:effectLst/>
                          <a:latin typeface="Arial" pitchFamily="34" charset="0"/>
                          <a:cs typeface="Arial" pitchFamily="34" charset="0"/>
                        </a:rPr>
                        <a:t>Виды </a:t>
                      </a:r>
                      <a:r>
                        <a:rPr lang="ru-RU" sz="1400" dirty="0" smtClean="0">
                          <a:effectLst/>
                          <a:latin typeface="Arial" pitchFamily="34" charset="0"/>
                          <a:cs typeface="Arial" pitchFamily="34" charset="0"/>
                        </a:rPr>
                        <a:t>рисков</a:t>
                      </a:r>
                      <a:endParaRPr lang="ru-RU" sz="1400" dirty="0">
                        <a:effectLst/>
                        <a:latin typeface="Arial" pitchFamily="34" charset="0"/>
                        <a:ea typeface="Times New Roman"/>
                        <a:cs typeface="Arial" pitchFamily="34" charset="0"/>
                      </a:endParaRPr>
                    </a:p>
                  </a:txBody>
                  <a:tcPr marL="0" marR="0" marT="0" marB="0"/>
                </a:tc>
              </a:tr>
              <a:tr h="966164">
                <a:tc>
                  <a:txBody>
                    <a:bodyPr/>
                    <a:lstStyle/>
                    <a:p>
                      <a:pPr marL="65405">
                        <a:lnSpc>
                          <a:spcPts val="1680"/>
                        </a:lnSpc>
                        <a:spcAft>
                          <a:spcPts val="0"/>
                        </a:spcAft>
                      </a:pPr>
                      <a:r>
                        <a:rPr lang="ru-RU" sz="1400" dirty="0">
                          <a:effectLst/>
                          <a:latin typeface="Arial" pitchFamily="34" charset="0"/>
                          <a:cs typeface="Arial" pitchFamily="34" charset="0"/>
                        </a:rPr>
                        <a:t>Категория</a:t>
                      </a:r>
                      <a:endParaRPr lang="ru-RU" sz="1400" dirty="0">
                        <a:effectLst/>
                        <a:latin typeface="Arial" pitchFamily="34" charset="0"/>
                        <a:ea typeface="Times New Roman"/>
                        <a:cs typeface="Arial" pitchFamily="34" charset="0"/>
                      </a:endParaRPr>
                    </a:p>
                  </a:txBody>
                  <a:tcPr marL="0" marR="0" marT="0" marB="0"/>
                </a:tc>
                <a:tc>
                  <a:txBody>
                    <a:bodyPr/>
                    <a:lstStyle/>
                    <a:p>
                      <a:pPr marL="342900" lvl="0" indent="-342900">
                        <a:lnSpc>
                          <a:spcPts val="1675"/>
                        </a:lnSpc>
                        <a:spcAft>
                          <a:spcPts val="0"/>
                        </a:spcAft>
                        <a:buFont typeface="+mj-lt"/>
                        <a:buAutoNum type="arabicPeriod"/>
                        <a:tabLst>
                          <a:tab pos="245745" algn="l"/>
                        </a:tabLst>
                      </a:pPr>
                      <a:r>
                        <a:rPr lang="ru-RU" sz="1400">
                          <a:effectLst/>
                          <a:latin typeface="Arial" pitchFamily="34" charset="0"/>
                          <a:cs typeface="Arial" pitchFamily="34" charset="0"/>
                        </a:rPr>
                        <a:t>Риски снижения плановой прибыли по объекту</a:t>
                      </a:r>
                    </a:p>
                    <a:p>
                      <a:pPr marL="342900" lvl="0" indent="-342900">
                        <a:lnSpc>
                          <a:spcPts val="1720"/>
                        </a:lnSpc>
                        <a:spcAft>
                          <a:spcPts val="0"/>
                        </a:spcAft>
                        <a:buFont typeface="+mj-lt"/>
                        <a:buAutoNum type="arabicPeriod"/>
                        <a:tabLst>
                          <a:tab pos="245745" algn="l"/>
                        </a:tabLst>
                      </a:pPr>
                      <a:r>
                        <a:rPr lang="ru-RU" sz="1400">
                          <a:effectLst/>
                          <a:latin typeface="Arial" pitchFamily="34" charset="0"/>
                          <a:cs typeface="Arial" pitchFamily="34" charset="0"/>
                        </a:rPr>
                        <a:t>Риски задержки строительства</a:t>
                      </a:r>
                    </a:p>
                    <a:p>
                      <a:pPr marL="342900" lvl="0" indent="-342900">
                        <a:spcAft>
                          <a:spcPts val="0"/>
                        </a:spcAft>
                        <a:buFont typeface="+mj-lt"/>
                        <a:buAutoNum type="arabicPeriod"/>
                        <a:tabLst>
                          <a:tab pos="245745" algn="l"/>
                        </a:tabLst>
                      </a:pPr>
                      <a:r>
                        <a:rPr lang="ru-RU" sz="1400">
                          <a:effectLst/>
                          <a:latin typeface="Arial" pitchFamily="34" charset="0"/>
                          <a:cs typeface="Arial" pitchFamily="34" charset="0"/>
                        </a:rPr>
                        <a:t>Риски несоблюдения строительных решений</a:t>
                      </a:r>
                    </a:p>
                    <a:p>
                      <a:pPr marL="342900" lvl="0" indent="-342900">
                        <a:spcAft>
                          <a:spcPts val="0"/>
                        </a:spcAft>
                        <a:buFont typeface="+mj-lt"/>
                        <a:buAutoNum type="arabicPeriod"/>
                        <a:tabLst>
                          <a:tab pos="245745" algn="l"/>
                        </a:tabLst>
                      </a:pPr>
                      <a:r>
                        <a:rPr lang="ru-RU" sz="1400">
                          <a:effectLst/>
                          <a:latin typeface="Arial" pitchFamily="34" charset="0"/>
                          <a:cs typeface="Arial" pitchFamily="34" charset="0"/>
                        </a:rPr>
                        <a:t>Риски увеличения объёмов работ</a:t>
                      </a:r>
                    </a:p>
                    <a:p>
                      <a:pPr marL="342900" lvl="0" indent="-342900">
                        <a:lnSpc>
                          <a:spcPts val="1720"/>
                        </a:lnSpc>
                        <a:spcAft>
                          <a:spcPts val="0"/>
                        </a:spcAft>
                        <a:buFont typeface="+mj-lt"/>
                        <a:buAutoNum type="arabicPeriod"/>
                        <a:tabLst>
                          <a:tab pos="245745" algn="l"/>
                        </a:tabLst>
                      </a:pPr>
                      <a:r>
                        <a:rPr lang="ru-RU" sz="1400">
                          <a:effectLst/>
                          <a:latin typeface="Arial" pitchFamily="34" charset="0"/>
                          <a:cs typeface="Arial" pitchFamily="34" charset="0"/>
                        </a:rPr>
                        <a:t>Риски снижения качества строительства</a:t>
                      </a:r>
                    </a:p>
                    <a:p>
                      <a:pPr marL="342900" lvl="0" indent="-342900">
                        <a:spcAft>
                          <a:spcPts val="0"/>
                        </a:spcAft>
                        <a:buFont typeface="+mj-lt"/>
                        <a:buAutoNum type="arabicPeriod"/>
                      </a:pPr>
                      <a:r>
                        <a:rPr lang="ru-RU" sz="1400">
                          <a:effectLst/>
                          <a:latin typeface="Arial" pitchFamily="34" charset="0"/>
                          <a:cs typeface="Arial" pitchFamily="34" charset="0"/>
                        </a:rPr>
                        <a:t>Риски необеспечения безопасности строительства</a:t>
                      </a:r>
                      <a:endParaRPr lang="ru-RU" sz="1400">
                        <a:effectLst/>
                        <a:latin typeface="Arial" pitchFamily="34" charset="0"/>
                        <a:ea typeface="Times New Roman"/>
                        <a:cs typeface="Arial" pitchFamily="34" charset="0"/>
                      </a:endParaRPr>
                    </a:p>
                  </a:txBody>
                  <a:tcPr marL="0" marR="0" marT="0" marB="0"/>
                </a:tc>
              </a:tr>
              <a:tr h="866281">
                <a:tc>
                  <a:txBody>
                    <a:bodyPr/>
                    <a:lstStyle/>
                    <a:p>
                      <a:pPr marL="65405">
                        <a:spcAft>
                          <a:spcPts val="0"/>
                        </a:spcAft>
                      </a:pPr>
                      <a:r>
                        <a:rPr lang="ru-RU" sz="1400" dirty="0">
                          <a:effectLst/>
                          <a:latin typeface="Arial" pitchFamily="34" charset="0"/>
                          <a:cs typeface="Arial" pitchFamily="34" charset="0"/>
                        </a:rPr>
                        <a:t>Вероятность возникновения</a:t>
                      </a:r>
                      <a:endParaRPr lang="ru-RU" sz="1400" dirty="0">
                        <a:effectLst/>
                        <a:latin typeface="Arial" pitchFamily="34" charset="0"/>
                        <a:ea typeface="Times New Roman"/>
                        <a:cs typeface="Arial" pitchFamily="34" charset="0"/>
                      </a:endParaRPr>
                    </a:p>
                  </a:txBody>
                  <a:tcPr marL="0" marR="0" marT="0" marB="0"/>
                </a:tc>
                <a:tc>
                  <a:txBody>
                    <a:bodyPr/>
                    <a:lstStyle/>
                    <a:p>
                      <a:pPr marL="342900" lvl="0" indent="-342900">
                        <a:lnSpc>
                          <a:spcPts val="1680"/>
                        </a:lnSpc>
                        <a:spcAft>
                          <a:spcPts val="0"/>
                        </a:spcAft>
                        <a:buSzPts val="1000"/>
                        <a:buFont typeface="+mj-lt"/>
                        <a:buAutoNum type="arabicPeriod"/>
                        <a:tabLst>
                          <a:tab pos="245745" algn="l"/>
                        </a:tabLst>
                      </a:pPr>
                      <a:r>
                        <a:rPr lang="ru-RU" sz="1400" dirty="0">
                          <a:effectLst/>
                          <a:latin typeface="Arial" pitchFamily="34" charset="0"/>
                          <a:cs typeface="Arial" pitchFamily="34" charset="0"/>
                        </a:rPr>
                        <a:t>Слабо вероятные</a:t>
                      </a:r>
                    </a:p>
                    <a:p>
                      <a:pPr marL="342900" lvl="0" indent="-342900">
                        <a:spcAft>
                          <a:spcPts val="0"/>
                        </a:spcAft>
                        <a:buSzPts val="1000"/>
                        <a:buFont typeface="+mj-lt"/>
                        <a:buAutoNum type="arabicPeriod"/>
                        <a:tabLst>
                          <a:tab pos="245745" algn="l"/>
                        </a:tabLst>
                      </a:pPr>
                      <a:r>
                        <a:rPr lang="ru-RU" sz="1400" dirty="0">
                          <a:effectLst/>
                          <a:latin typeface="Arial" pitchFamily="34" charset="0"/>
                          <a:cs typeface="Arial" pitchFamily="34" charset="0"/>
                        </a:rPr>
                        <a:t>Маловероятные</a:t>
                      </a:r>
                    </a:p>
                    <a:p>
                      <a:pPr marL="342900" lvl="0" indent="-342900">
                        <a:spcAft>
                          <a:spcPts val="0"/>
                        </a:spcAft>
                        <a:buSzPts val="1000"/>
                        <a:buFont typeface="+mj-lt"/>
                        <a:buAutoNum type="arabicPeriod"/>
                        <a:tabLst>
                          <a:tab pos="245745" algn="l"/>
                        </a:tabLst>
                      </a:pPr>
                      <a:r>
                        <a:rPr lang="ru-RU" sz="1400" dirty="0">
                          <a:effectLst/>
                          <a:latin typeface="Arial" pitchFamily="34" charset="0"/>
                          <a:cs typeface="Arial" pitchFamily="34" charset="0"/>
                        </a:rPr>
                        <a:t>Вероятные</a:t>
                      </a:r>
                    </a:p>
                    <a:p>
                      <a:pPr marL="342900" lvl="0" indent="-342900">
                        <a:lnSpc>
                          <a:spcPts val="1720"/>
                        </a:lnSpc>
                        <a:spcAft>
                          <a:spcPts val="0"/>
                        </a:spcAft>
                        <a:buSzPts val="1000"/>
                        <a:buFont typeface="+mj-lt"/>
                        <a:buAutoNum type="arabicPeriod"/>
                        <a:tabLst>
                          <a:tab pos="245745" algn="l"/>
                        </a:tabLst>
                      </a:pPr>
                      <a:r>
                        <a:rPr lang="ru-RU" sz="1400" dirty="0">
                          <a:effectLst/>
                          <a:latin typeface="Arial" pitchFamily="34" charset="0"/>
                          <a:cs typeface="Arial" pitchFamily="34" charset="0"/>
                        </a:rPr>
                        <a:t>Весьма вероятные</a:t>
                      </a:r>
                    </a:p>
                    <a:p>
                      <a:pPr marL="342900" lvl="0" indent="-342900">
                        <a:lnSpc>
                          <a:spcPts val="1720"/>
                        </a:lnSpc>
                        <a:spcAft>
                          <a:spcPts val="0"/>
                        </a:spcAft>
                        <a:buSzPts val="1000"/>
                        <a:buFont typeface="+mj-lt"/>
                        <a:buAutoNum type="arabicPeriod"/>
                        <a:tabLst>
                          <a:tab pos="245745" algn="l"/>
                        </a:tabLst>
                      </a:pPr>
                      <a:r>
                        <a:rPr lang="ru-RU" sz="1400" dirty="0">
                          <a:effectLst/>
                          <a:latin typeface="Arial" pitchFamily="34" charset="0"/>
                          <a:cs typeface="Arial" pitchFamily="34" charset="0"/>
                        </a:rPr>
                        <a:t>Почти возможные</a:t>
                      </a:r>
                      <a:endParaRPr lang="ru-RU" sz="1400" dirty="0">
                        <a:effectLst/>
                        <a:latin typeface="Arial" pitchFamily="34" charset="0"/>
                        <a:ea typeface="Times New Roman"/>
                        <a:cs typeface="Arial" pitchFamily="34" charset="0"/>
                      </a:endParaRPr>
                    </a:p>
                  </a:txBody>
                  <a:tcPr marL="0" marR="0" marT="0" marB="0"/>
                </a:tc>
              </a:tr>
              <a:tr h="866281">
                <a:tc>
                  <a:txBody>
                    <a:bodyPr/>
                    <a:lstStyle/>
                    <a:p>
                      <a:pPr marL="65405">
                        <a:spcAft>
                          <a:spcPts val="0"/>
                        </a:spcAft>
                      </a:pPr>
                      <a:r>
                        <a:rPr lang="ru-RU" sz="1400">
                          <a:effectLst/>
                          <a:latin typeface="Arial" pitchFamily="34" charset="0"/>
                          <a:cs typeface="Arial" pitchFamily="34" charset="0"/>
                        </a:rPr>
                        <a:t>Величина потерь</a:t>
                      </a:r>
                      <a:endParaRPr lang="ru-RU" sz="1400">
                        <a:effectLst/>
                        <a:latin typeface="Arial" pitchFamily="34" charset="0"/>
                        <a:ea typeface="Times New Roman"/>
                        <a:cs typeface="Arial" pitchFamily="34" charset="0"/>
                      </a:endParaRPr>
                    </a:p>
                  </a:txBody>
                  <a:tcPr marL="0" marR="0" marT="0" marB="0"/>
                </a:tc>
                <a:tc>
                  <a:txBody>
                    <a:bodyPr/>
                    <a:lstStyle/>
                    <a:p>
                      <a:pPr marL="342900" lvl="0" indent="-342900">
                        <a:lnSpc>
                          <a:spcPts val="1680"/>
                        </a:lnSpc>
                        <a:spcAft>
                          <a:spcPts val="0"/>
                        </a:spcAft>
                        <a:buFont typeface="+mj-lt"/>
                        <a:buAutoNum type="arabicPeriod"/>
                        <a:tabLst>
                          <a:tab pos="245745" algn="l"/>
                        </a:tabLst>
                      </a:pPr>
                      <a:r>
                        <a:rPr lang="ru-RU" sz="1400" dirty="0">
                          <a:effectLst/>
                          <a:latin typeface="Arial" pitchFamily="34" charset="0"/>
                          <a:cs typeface="Arial" pitchFamily="34" charset="0"/>
                        </a:rPr>
                        <a:t>Минимальные</a:t>
                      </a:r>
                    </a:p>
                    <a:p>
                      <a:pPr marL="342900" lvl="0" indent="-342900">
                        <a:spcAft>
                          <a:spcPts val="0"/>
                        </a:spcAft>
                        <a:buFont typeface="+mj-lt"/>
                        <a:buAutoNum type="arabicPeriod"/>
                        <a:tabLst>
                          <a:tab pos="245745" algn="l"/>
                        </a:tabLst>
                      </a:pPr>
                      <a:r>
                        <a:rPr lang="ru-RU" sz="1400" dirty="0">
                          <a:effectLst/>
                          <a:latin typeface="Arial" pitchFamily="34" charset="0"/>
                          <a:cs typeface="Arial" pitchFamily="34" charset="0"/>
                        </a:rPr>
                        <a:t>Низкие</a:t>
                      </a:r>
                    </a:p>
                    <a:p>
                      <a:pPr marL="342900" lvl="0" indent="-342900">
                        <a:spcAft>
                          <a:spcPts val="0"/>
                        </a:spcAft>
                        <a:buFont typeface="+mj-lt"/>
                        <a:buAutoNum type="arabicPeriod"/>
                        <a:tabLst>
                          <a:tab pos="245745" algn="l"/>
                        </a:tabLst>
                      </a:pPr>
                      <a:r>
                        <a:rPr lang="ru-RU" sz="1400" dirty="0">
                          <a:effectLst/>
                          <a:latin typeface="Arial" pitchFamily="34" charset="0"/>
                          <a:cs typeface="Arial" pitchFamily="34" charset="0"/>
                        </a:rPr>
                        <a:t>Средние</a:t>
                      </a:r>
                    </a:p>
                    <a:p>
                      <a:pPr marL="342900" lvl="0" indent="-342900">
                        <a:lnSpc>
                          <a:spcPts val="1720"/>
                        </a:lnSpc>
                        <a:spcAft>
                          <a:spcPts val="0"/>
                        </a:spcAft>
                        <a:buFont typeface="+mj-lt"/>
                        <a:buAutoNum type="arabicPeriod"/>
                        <a:tabLst>
                          <a:tab pos="245745" algn="l"/>
                        </a:tabLst>
                      </a:pPr>
                      <a:r>
                        <a:rPr lang="ru-RU" sz="1400" dirty="0">
                          <a:effectLst/>
                          <a:latin typeface="Arial" pitchFamily="34" charset="0"/>
                          <a:cs typeface="Arial" pitchFamily="34" charset="0"/>
                        </a:rPr>
                        <a:t>Высокие</a:t>
                      </a:r>
                    </a:p>
                    <a:p>
                      <a:pPr marL="342900" lvl="0" indent="-342900">
                        <a:lnSpc>
                          <a:spcPts val="1680"/>
                        </a:lnSpc>
                        <a:spcAft>
                          <a:spcPts val="0"/>
                        </a:spcAft>
                        <a:buFont typeface="+mj-lt"/>
                        <a:buAutoNum type="arabicPeriod"/>
                        <a:tabLst>
                          <a:tab pos="245745" algn="l"/>
                        </a:tabLst>
                      </a:pPr>
                      <a:r>
                        <a:rPr lang="ru-RU" sz="1400" dirty="0">
                          <a:effectLst/>
                          <a:latin typeface="Arial" pitchFamily="34" charset="0"/>
                          <a:cs typeface="Arial" pitchFamily="34" charset="0"/>
                        </a:rPr>
                        <a:t>Максимальные</a:t>
                      </a:r>
                      <a:endParaRPr lang="ru-RU" sz="1400" dirty="0">
                        <a:effectLst/>
                        <a:latin typeface="Arial" pitchFamily="34" charset="0"/>
                        <a:ea typeface="Times New Roman"/>
                        <a:cs typeface="Arial" pitchFamily="34" charset="0"/>
                      </a:endParaRPr>
                    </a:p>
                  </a:txBody>
                  <a:tcPr marL="0" marR="0" marT="0" marB="0"/>
                </a:tc>
              </a:tr>
              <a:tr h="778233">
                <a:tc>
                  <a:txBody>
                    <a:bodyPr/>
                    <a:lstStyle/>
                    <a:p>
                      <a:pPr marL="65405">
                        <a:spcAft>
                          <a:spcPts val="0"/>
                        </a:spcAft>
                      </a:pPr>
                      <a:r>
                        <a:rPr lang="ru-RU" sz="1400">
                          <a:effectLst/>
                          <a:latin typeface="Arial" pitchFamily="34" charset="0"/>
                          <a:cs typeface="Arial" pitchFamily="34" charset="0"/>
                        </a:rPr>
                        <a:t>Степень воздействия</a:t>
                      </a:r>
                      <a:endParaRPr lang="ru-RU" sz="1400">
                        <a:effectLst/>
                        <a:latin typeface="Arial" pitchFamily="34" charset="0"/>
                        <a:ea typeface="Times New Roman"/>
                        <a:cs typeface="Arial" pitchFamily="34" charset="0"/>
                      </a:endParaRPr>
                    </a:p>
                  </a:txBody>
                  <a:tcPr marL="0" marR="0" marT="0" marB="0"/>
                </a:tc>
                <a:tc>
                  <a:txBody>
                    <a:bodyPr/>
                    <a:lstStyle/>
                    <a:p>
                      <a:pPr marL="342900" lvl="0" indent="-342900">
                        <a:lnSpc>
                          <a:spcPts val="1675"/>
                        </a:lnSpc>
                        <a:spcAft>
                          <a:spcPts val="0"/>
                        </a:spcAft>
                        <a:buFont typeface="+mj-lt"/>
                        <a:buAutoNum type="arabicPeriod"/>
                        <a:tabLst>
                          <a:tab pos="245745" algn="l"/>
                        </a:tabLst>
                      </a:pPr>
                      <a:r>
                        <a:rPr lang="ru-RU" sz="1400" dirty="0">
                          <a:effectLst/>
                          <a:latin typeface="Arial" pitchFamily="34" charset="0"/>
                          <a:cs typeface="Arial" pitchFamily="34" charset="0"/>
                        </a:rPr>
                        <a:t>Игнорируемые</a:t>
                      </a:r>
                    </a:p>
                    <a:p>
                      <a:pPr marL="342900" lvl="0" indent="-342900">
                        <a:lnSpc>
                          <a:spcPts val="1720"/>
                        </a:lnSpc>
                        <a:spcAft>
                          <a:spcPts val="0"/>
                        </a:spcAft>
                        <a:buFont typeface="+mj-lt"/>
                        <a:buAutoNum type="arabicPeriod"/>
                        <a:tabLst>
                          <a:tab pos="245745" algn="l"/>
                        </a:tabLst>
                      </a:pPr>
                      <a:r>
                        <a:rPr lang="ru-RU" sz="1400" dirty="0">
                          <a:effectLst/>
                          <a:latin typeface="Arial" pitchFamily="34" charset="0"/>
                          <a:cs typeface="Arial" pitchFamily="34" charset="0"/>
                        </a:rPr>
                        <a:t>Незначительные</a:t>
                      </a:r>
                    </a:p>
                    <a:p>
                      <a:pPr marL="342900" lvl="0" indent="-342900">
                        <a:spcAft>
                          <a:spcPts val="0"/>
                        </a:spcAft>
                        <a:buFont typeface="+mj-lt"/>
                        <a:buAutoNum type="arabicPeriod"/>
                        <a:tabLst>
                          <a:tab pos="245745" algn="l"/>
                        </a:tabLst>
                      </a:pPr>
                      <a:r>
                        <a:rPr lang="ru-RU" sz="1400" dirty="0">
                          <a:effectLst/>
                          <a:latin typeface="Arial" pitchFamily="34" charset="0"/>
                          <a:cs typeface="Arial" pitchFamily="34" charset="0"/>
                        </a:rPr>
                        <a:t>Умеренные</a:t>
                      </a:r>
                    </a:p>
                    <a:p>
                      <a:pPr marL="342900" lvl="0" indent="-342900">
                        <a:spcAft>
                          <a:spcPts val="0"/>
                        </a:spcAft>
                        <a:buFont typeface="+mj-lt"/>
                        <a:buAutoNum type="arabicPeriod"/>
                        <a:tabLst>
                          <a:tab pos="245745" algn="l"/>
                        </a:tabLst>
                      </a:pPr>
                      <a:r>
                        <a:rPr lang="ru-RU" sz="1400" dirty="0">
                          <a:effectLst/>
                          <a:latin typeface="Arial" pitchFamily="34" charset="0"/>
                          <a:cs typeface="Arial" pitchFamily="34" charset="0"/>
                        </a:rPr>
                        <a:t>Существенные</a:t>
                      </a:r>
                    </a:p>
                    <a:p>
                      <a:pPr marL="342900" lvl="0" indent="-342900">
                        <a:lnSpc>
                          <a:spcPts val="1680"/>
                        </a:lnSpc>
                        <a:spcAft>
                          <a:spcPts val="0"/>
                        </a:spcAft>
                        <a:buFont typeface="+mj-lt"/>
                        <a:buAutoNum type="arabicPeriod"/>
                        <a:tabLst>
                          <a:tab pos="245745" algn="l"/>
                        </a:tabLst>
                      </a:pPr>
                      <a:r>
                        <a:rPr lang="ru-RU" sz="1400" dirty="0">
                          <a:effectLst/>
                          <a:latin typeface="Arial" pitchFamily="34" charset="0"/>
                          <a:cs typeface="Arial" pitchFamily="34" charset="0"/>
                        </a:rPr>
                        <a:t>Критические</a:t>
                      </a:r>
                      <a:endParaRPr lang="ru-RU" sz="1400" dirty="0">
                        <a:effectLst/>
                        <a:latin typeface="Arial" pitchFamily="34" charset="0"/>
                        <a:ea typeface="Times New Roman"/>
                        <a:cs typeface="Arial" pitchFamily="34" charset="0"/>
                      </a:endParaRPr>
                    </a:p>
                  </a:txBody>
                  <a:tcPr marL="0" marR="0" marT="0" marB="0"/>
                </a:tc>
              </a:tr>
              <a:tr h="612551">
                <a:tc>
                  <a:txBody>
                    <a:bodyPr/>
                    <a:lstStyle/>
                    <a:p>
                      <a:pPr marL="65405">
                        <a:spcAft>
                          <a:spcPts val="0"/>
                        </a:spcAft>
                      </a:pPr>
                      <a:r>
                        <a:rPr lang="ru-RU" sz="1400">
                          <a:effectLst/>
                          <a:latin typeface="Arial" pitchFamily="34" charset="0"/>
                          <a:cs typeface="Arial" pitchFamily="34" charset="0"/>
                        </a:rPr>
                        <a:t>Уровень</a:t>
                      </a:r>
                      <a:endParaRPr lang="ru-RU" sz="1400">
                        <a:effectLst/>
                        <a:latin typeface="Arial" pitchFamily="34" charset="0"/>
                        <a:ea typeface="Times New Roman"/>
                        <a:cs typeface="Arial" pitchFamily="34" charset="0"/>
                      </a:endParaRPr>
                    </a:p>
                  </a:txBody>
                  <a:tcPr marL="0" marR="0" marT="0" marB="0"/>
                </a:tc>
                <a:tc>
                  <a:txBody>
                    <a:bodyPr/>
                    <a:lstStyle/>
                    <a:p>
                      <a:pPr marL="342900" lvl="0" indent="-342900">
                        <a:lnSpc>
                          <a:spcPts val="1675"/>
                        </a:lnSpc>
                        <a:spcAft>
                          <a:spcPts val="0"/>
                        </a:spcAft>
                        <a:buFont typeface="+mj-lt"/>
                        <a:buAutoNum type="arabicPeriod"/>
                        <a:tabLst>
                          <a:tab pos="245745" algn="l"/>
                        </a:tabLst>
                      </a:pPr>
                      <a:r>
                        <a:rPr lang="ru-RU" sz="1400" dirty="0">
                          <a:effectLst/>
                          <a:latin typeface="Arial" pitchFamily="34" charset="0"/>
                          <a:cs typeface="Arial" pitchFamily="34" charset="0"/>
                        </a:rPr>
                        <a:t>Приемлемые</a:t>
                      </a:r>
                    </a:p>
                    <a:p>
                      <a:pPr marL="342900" lvl="0" indent="-342900">
                        <a:lnSpc>
                          <a:spcPts val="1720"/>
                        </a:lnSpc>
                        <a:spcAft>
                          <a:spcPts val="0"/>
                        </a:spcAft>
                        <a:buFont typeface="+mj-lt"/>
                        <a:buAutoNum type="arabicPeriod"/>
                        <a:tabLst>
                          <a:tab pos="245745" algn="l"/>
                        </a:tabLst>
                      </a:pPr>
                      <a:r>
                        <a:rPr lang="ru-RU" sz="1400" dirty="0">
                          <a:effectLst/>
                          <a:latin typeface="Arial" pitchFamily="34" charset="0"/>
                          <a:cs typeface="Arial" pitchFamily="34" charset="0"/>
                        </a:rPr>
                        <a:t>Оправданные</a:t>
                      </a:r>
                    </a:p>
                    <a:p>
                      <a:pPr marL="342900" lvl="0" indent="-342900">
                        <a:lnSpc>
                          <a:spcPts val="1675"/>
                        </a:lnSpc>
                        <a:spcAft>
                          <a:spcPts val="0"/>
                        </a:spcAft>
                        <a:buFont typeface="+mj-lt"/>
                        <a:buAutoNum type="arabicPeriod"/>
                        <a:tabLst>
                          <a:tab pos="245745" algn="l"/>
                        </a:tabLst>
                      </a:pPr>
                      <a:r>
                        <a:rPr lang="ru-RU" sz="1400" dirty="0">
                          <a:effectLst/>
                          <a:latin typeface="Arial" pitchFamily="34" charset="0"/>
                          <a:cs typeface="Arial" pitchFamily="34" charset="0"/>
                        </a:rPr>
                        <a:t>Недопустимые</a:t>
                      </a:r>
                      <a:endParaRPr lang="ru-RU" sz="1400" dirty="0">
                        <a:effectLst/>
                        <a:latin typeface="Arial" pitchFamily="34" charset="0"/>
                        <a:ea typeface="Times New Roman"/>
                        <a:cs typeface="Arial" pitchFamily="34" charset="0"/>
                      </a:endParaRPr>
                    </a:p>
                  </a:txBody>
                  <a:tcPr marL="0" marR="0" marT="0" marB="0"/>
                </a:tc>
              </a:tr>
            </a:tbl>
          </a:graphicData>
        </a:graphic>
      </p:graphicFrame>
    </p:spTree>
    <p:extLst>
      <p:ext uri="{BB962C8B-B14F-4D97-AF65-F5344CB8AC3E}">
        <p14:creationId xmlns:p14="http://schemas.microsoft.com/office/powerpoint/2010/main" val="6681875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4624"/>
            <a:ext cx="8229600" cy="864096"/>
          </a:xfrm>
        </p:spPr>
        <p:txBody>
          <a:bodyPr>
            <a:normAutofit/>
          </a:bodyPr>
          <a:lstStyle/>
          <a:p>
            <a:r>
              <a:rPr lang="ru-RU" sz="2400" dirty="0">
                <a:latin typeface="Arial Black" pitchFamily="34" charset="0"/>
              </a:rPr>
              <a:t>Классификация методов управления </a:t>
            </a:r>
            <a:r>
              <a:rPr lang="ru-RU" sz="2400" dirty="0" smtClean="0">
                <a:latin typeface="Arial Black" pitchFamily="34" charset="0"/>
              </a:rPr>
              <a:t>рисками</a:t>
            </a:r>
            <a:endParaRPr lang="ru-RU" sz="2400" dirty="0">
              <a:latin typeface="Arial Black" pitchFamily="34" charset="0"/>
            </a:endParaRPr>
          </a:p>
        </p:txBody>
      </p:sp>
      <p:graphicFrame>
        <p:nvGraphicFramePr>
          <p:cNvPr id="3" name="Таблица 2"/>
          <p:cNvGraphicFramePr>
            <a:graphicFrameLocks noGrp="1"/>
          </p:cNvGraphicFramePr>
          <p:nvPr>
            <p:extLst>
              <p:ext uri="{D42A27DB-BD31-4B8C-83A1-F6EECF244321}">
                <p14:modId xmlns:p14="http://schemas.microsoft.com/office/powerpoint/2010/main" val="2063485395"/>
              </p:ext>
            </p:extLst>
          </p:nvPr>
        </p:nvGraphicFramePr>
        <p:xfrm>
          <a:off x="251520" y="908719"/>
          <a:ext cx="8568951" cy="5688632"/>
        </p:xfrm>
        <a:graphic>
          <a:graphicData uri="http://schemas.openxmlformats.org/drawingml/2006/table">
            <a:tbl>
              <a:tblPr firstRow="1" firstCol="1" lastRow="1" lastCol="1" bandRow="1" bandCol="1">
                <a:tableStyleId>{5C22544A-7EE6-4342-B048-85BDC9FD1C3A}</a:tableStyleId>
              </a:tblPr>
              <a:tblGrid>
                <a:gridCol w="1675113"/>
                <a:gridCol w="2157682"/>
                <a:gridCol w="4736156"/>
              </a:tblGrid>
              <a:tr h="338599">
                <a:tc>
                  <a:txBody>
                    <a:bodyPr/>
                    <a:lstStyle/>
                    <a:p>
                      <a:pPr marL="65405" algn="ctr">
                        <a:spcAft>
                          <a:spcPts val="0"/>
                        </a:spcAft>
                      </a:pPr>
                      <a:r>
                        <a:rPr lang="ru-RU" sz="1400" dirty="0">
                          <a:effectLst/>
                          <a:latin typeface="Arial" pitchFamily="34" charset="0"/>
                          <a:cs typeface="Arial" pitchFamily="34" charset="0"/>
                        </a:rPr>
                        <a:t>Группа</a:t>
                      </a:r>
                      <a:endParaRPr lang="ru-RU" sz="1400" dirty="0">
                        <a:effectLst/>
                        <a:latin typeface="Arial" pitchFamily="34" charset="0"/>
                        <a:ea typeface="Times New Roman"/>
                        <a:cs typeface="Arial" pitchFamily="34" charset="0"/>
                      </a:endParaRPr>
                    </a:p>
                  </a:txBody>
                  <a:tcPr marL="0" marR="0" marT="0" marB="0"/>
                </a:tc>
                <a:tc>
                  <a:txBody>
                    <a:bodyPr/>
                    <a:lstStyle/>
                    <a:p>
                      <a:pPr marL="65405" algn="ctr">
                        <a:spcAft>
                          <a:spcPts val="0"/>
                        </a:spcAft>
                      </a:pPr>
                      <a:r>
                        <a:rPr lang="ru-RU" sz="1400">
                          <a:effectLst/>
                          <a:latin typeface="Arial" pitchFamily="34" charset="0"/>
                          <a:cs typeface="Arial" pitchFamily="34" charset="0"/>
                        </a:rPr>
                        <a:t>Метод</a:t>
                      </a:r>
                      <a:endParaRPr lang="ru-RU" sz="1400">
                        <a:effectLst/>
                        <a:latin typeface="Arial" pitchFamily="34" charset="0"/>
                        <a:ea typeface="Times New Roman"/>
                        <a:cs typeface="Arial" pitchFamily="34" charset="0"/>
                      </a:endParaRPr>
                    </a:p>
                  </a:txBody>
                  <a:tcPr marL="0" marR="0" marT="0" marB="0"/>
                </a:tc>
                <a:tc>
                  <a:txBody>
                    <a:bodyPr/>
                    <a:lstStyle/>
                    <a:p>
                      <a:pPr marL="65405">
                        <a:spcAft>
                          <a:spcPts val="0"/>
                        </a:spcAft>
                      </a:pPr>
                      <a:r>
                        <a:rPr lang="ru-RU" sz="1400">
                          <a:effectLst/>
                          <a:latin typeface="Arial" pitchFamily="34" charset="0"/>
                          <a:cs typeface="Arial" pitchFamily="34" charset="0"/>
                        </a:rPr>
                        <a:t>Краткое описание</a:t>
                      </a:r>
                      <a:endParaRPr lang="ru-RU" sz="1400">
                        <a:effectLst/>
                        <a:latin typeface="Arial" pitchFamily="34" charset="0"/>
                        <a:ea typeface="Times New Roman"/>
                        <a:cs typeface="Arial" pitchFamily="34" charset="0"/>
                      </a:endParaRPr>
                    </a:p>
                  </a:txBody>
                  <a:tcPr marL="0" marR="0" marT="0" marB="0"/>
                </a:tc>
              </a:tr>
              <a:tr h="729550">
                <a:tc>
                  <a:txBody>
                    <a:bodyPr/>
                    <a:lstStyle/>
                    <a:p>
                      <a:pPr marL="65405">
                        <a:spcAft>
                          <a:spcPts val="0"/>
                        </a:spcAft>
                      </a:pPr>
                      <a:r>
                        <a:rPr lang="ru-RU" sz="1400" dirty="0">
                          <a:effectLst/>
                          <a:latin typeface="Arial" pitchFamily="34" charset="0"/>
                          <a:cs typeface="Arial" pitchFamily="34" charset="0"/>
                        </a:rPr>
                        <a:t>Методы прогнозирования</a:t>
                      </a:r>
                      <a:endParaRPr lang="ru-RU" sz="1400" dirty="0">
                        <a:effectLst/>
                        <a:latin typeface="Arial" pitchFamily="34" charset="0"/>
                        <a:ea typeface="Times New Roman"/>
                        <a:cs typeface="Arial" pitchFamily="34" charset="0"/>
                      </a:endParaRPr>
                    </a:p>
                  </a:txBody>
                  <a:tcPr marL="0" marR="0" marT="0" marB="0"/>
                </a:tc>
                <a:tc>
                  <a:txBody>
                    <a:bodyPr/>
                    <a:lstStyle/>
                    <a:p>
                      <a:pPr marL="65405">
                        <a:spcAft>
                          <a:spcPts val="0"/>
                        </a:spcAft>
                      </a:pPr>
                      <a:r>
                        <a:rPr lang="ru-RU" sz="1400">
                          <a:effectLst/>
                          <a:latin typeface="Arial" pitchFamily="34" charset="0"/>
                          <a:cs typeface="Arial" pitchFamily="34" charset="0"/>
                        </a:rPr>
                        <a:t>Имитационное моделирование</a:t>
                      </a:r>
                      <a:endParaRPr lang="ru-RU" sz="1400">
                        <a:effectLst/>
                        <a:latin typeface="Arial" pitchFamily="34" charset="0"/>
                        <a:ea typeface="Times New Roman"/>
                        <a:cs typeface="Arial" pitchFamily="34" charset="0"/>
                      </a:endParaRPr>
                    </a:p>
                  </a:txBody>
                  <a:tcPr marL="0" marR="0" marT="0" marB="0"/>
                </a:tc>
                <a:tc>
                  <a:txBody>
                    <a:bodyPr/>
                    <a:lstStyle/>
                    <a:p>
                      <a:pPr marL="65405">
                        <a:spcAft>
                          <a:spcPts val="0"/>
                        </a:spcAft>
                      </a:pPr>
                      <a:r>
                        <a:rPr lang="ru-RU" sz="1400">
                          <a:effectLst/>
                          <a:latin typeface="Arial" pitchFamily="34" charset="0"/>
                          <a:cs typeface="Arial" pitchFamily="34" charset="0"/>
                        </a:rPr>
                        <a:t>Моделирование и анализ неопределённости в оценках основных показателей проекта (денежные и временные затраты).</a:t>
                      </a:r>
                      <a:endParaRPr lang="ru-RU" sz="1400">
                        <a:effectLst/>
                        <a:latin typeface="Arial" pitchFamily="34" charset="0"/>
                        <a:ea typeface="Times New Roman"/>
                        <a:cs typeface="Arial" pitchFamily="34" charset="0"/>
                      </a:endParaRPr>
                    </a:p>
                  </a:txBody>
                  <a:tcPr marL="0" marR="0" marT="0" marB="0"/>
                </a:tc>
              </a:tr>
              <a:tr h="972733">
                <a:tc>
                  <a:txBody>
                    <a:bodyPr/>
                    <a:lstStyle/>
                    <a:p>
                      <a:pPr marL="65405">
                        <a:lnSpc>
                          <a:spcPts val="1680"/>
                        </a:lnSpc>
                        <a:spcAft>
                          <a:spcPts val="0"/>
                        </a:spcAft>
                      </a:pPr>
                      <a:r>
                        <a:rPr lang="ru-RU" sz="1400">
                          <a:effectLst/>
                          <a:latin typeface="Arial" pitchFamily="34" charset="0"/>
                          <a:cs typeface="Arial" pitchFamily="34" charset="0"/>
                        </a:rPr>
                        <a:t>Методы анализа</a:t>
                      </a:r>
                      <a:endParaRPr lang="ru-RU" sz="1400">
                        <a:effectLst/>
                        <a:latin typeface="Arial" pitchFamily="34" charset="0"/>
                        <a:ea typeface="Times New Roman"/>
                        <a:cs typeface="Arial" pitchFamily="34" charset="0"/>
                      </a:endParaRPr>
                    </a:p>
                  </a:txBody>
                  <a:tcPr marL="0" marR="0" marT="0" marB="0"/>
                </a:tc>
                <a:tc>
                  <a:txBody>
                    <a:bodyPr/>
                    <a:lstStyle/>
                    <a:p>
                      <a:pPr marL="65405">
                        <a:spcAft>
                          <a:spcPts val="0"/>
                        </a:spcAft>
                      </a:pPr>
                      <a:r>
                        <a:rPr lang="ru-RU" sz="1400" dirty="0">
                          <a:effectLst/>
                          <a:latin typeface="Arial" pitchFamily="34" charset="0"/>
                          <a:cs typeface="Arial" pitchFamily="34" charset="0"/>
                        </a:rPr>
                        <a:t>Контрольные списки источников рисков</a:t>
                      </a:r>
                      <a:endParaRPr lang="ru-RU" sz="1400" dirty="0">
                        <a:effectLst/>
                        <a:latin typeface="Arial" pitchFamily="34" charset="0"/>
                        <a:ea typeface="Times New Roman"/>
                        <a:cs typeface="Arial" pitchFamily="34" charset="0"/>
                      </a:endParaRPr>
                    </a:p>
                  </a:txBody>
                  <a:tcPr marL="0" marR="0" marT="0" marB="0"/>
                </a:tc>
                <a:tc>
                  <a:txBody>
                    <a:bodyPr/>
                    <a:lstStyle/>
                    <a:p>
                      <a:pPr marL="65405">
                        <a:spcAft>
                          <a:spcPts val="0"/>
                        </a:spcAft>
                      </a:pPr>
                      <a:r>
                        <a:rPr lang="ru-RU" sz="1400">
                          <a:effectLst/>
                          <a:latin typeface="Arial" pitchFamily="34" charset="0"/>
                          <a:cs typeface="Arial" pitchFamily="34" charset="0"/>
                        </a:rPr>
                        <a:t>Структурированные списки источников рисков, в основе которых лежит историческая информация об инцидентах, произошедших при реализации предыдущих ИСП.</a:t>
                      </a:r>
                      <a:endParaRPr lang="ru-RU" sz="1400">
                        <a:effectLst/>
                        <a:latin typeface="Arial" pitchFamily="34" charset="0"/>
                        <a:ea typeface="Times New Roman"/>
                        <a:cs typeface="Arial" pitchFamily="34" charset="0"/>
                      </a:endParaRPr>
                    </a:p>
                  </a:txBody>
                  <a:tcPr marL="0" marR="0" marT="0" marB="0"/>
                </a:tc>
              </a:tr>
              <a:tr h="1702283">
                <a:tc>
                  <a:txBody>
                    <a:bodyPr/>
                    <a:lstStyle/>
                    <a:p>
                      <a:pPr marL="65405">
                        <a:spcAft>
                          <a:spcPts val="0"/>
                        </a:spcAft>
                      </a:pPr>
                      <a:r>
                        <a:rPr lang="ru-RU" sz="1400" dirty="0">
                          <a:effectLst/>
                          <a:latin typeface="Arial" pitchFamily="34" charset="0"/>
                          <a:cs typeface="Arial" pitchFamily="34" charset="0"/>
                        </a:rPr>
                        <a:t>Творческие методы</a:t>
                      </a:r>
                      <a:endParaRPr lang="ru-RU" sz="1400" dirty="0">
                        <a:effectLst/>
                        <a:latin typeface="Arial" pitchFamily="34" charset="0"/>
                        <a:ea typeface="Times New Roman"/>
                        <a:cs typeface="Arial" pitchFamily="34" charset="0"/>
                      </a:endParaRPr>
                    </a:p>
                  </a:txBody>
                  <a:tcPr marL="0" marR="0" marT="0" marB="0"/>
                </a:tc>
                <a:tc>
                  <a:txBody>
                    <a:bodyPr/>
                    <a:lstStyle/>
                    <a:p>
                      <a:pPr marL="65405">
                        <a:lnSpc>
                          <a:spcPts val="1715"/>
                        </a:lnSpc>
                        <a:spcAft>
                          <a:spcPts val="0"/>
                        </a:spcAft>
                      </a:pPr>
                      <a:r>
                        <a:rPr lang="ru-RU" sz="1400" dirty="0">
                          <a:effectLst/>
                          <a:latin typeface="Arial" pitchFamily="34" charset="0"/>
                          <a:cs typeface="Arial" pitchFamily="34" charset="0"/>
                        </a:rPr>
                        <a:t>“Мозговая атака”</a:t>
                      </a:r>
                      <a:endParaRPr lang="ru-RU" sz="1400" dirty="0">
                        <a:effectLst/>
                        <a:latin typeface="Arial" pitchFamily="34" charset="0"/>
                        <a:ea typeface="Times New Roman"/>
                        <a:cs typeface="Arial" pitchFamily="34" charset="0"/>
                      </a:endParaRPr>
                    </a:p>
                  </a:txBody>
                  <a:tcPr marL="0" marR="0" marT="0" marB="0"/>
                </a:tc>
                <a:tc>
                  <a:txBody>
                    <a:bodyPr/>
                    <a:lstStyle/>
                    <a:p>
                      <a:pPr marL="65405">
                        <a:spcAft>
                          <a:spcPts val="0"/>
                        </a:spcAft>
                      </a:pPr>
                      <a:r>
                        <a:rPr lang="ru-RU" sz="1400" dirty="0">
                          <a:effectLst/>
                          <a:latin typeface="Arial" pitchFamily="34" charset="0"/>
                          <a:cs typeface="Arial" pitchFamily="34" charset="0"/>
                        </a:rPr>
                        <a:t>Дискуссии, на которых специалистами по управлению рисками с использованием методических пособий обсуждаются все аспекты данного механизма, и осуществляются планирование, идентификация, оценка, обработка, контроль и документирование рисков.</a:t>
                      </a:r>
                      <a:endParaRPr lang="ru-RU" sz="1400" dirty="0">
                        <a:effectLst/>
                        <a:latin typeface="Arial" pitchFamily="34" charset="0"/>
                        <a:ea typeface="Times New Roman"/>
                        <a:cs typeface="Arial" pitchFamily="34" charset="0"/>
                      </a:endParaRPr>
                    </a:p>
                  </a:txBody>
                  <a:tcPr marL="0" marR="0" marT="0" marB="0"/>
                </a:tc>
              </a:tr>
              <a:tr h="1215917">
                <a:tc>
                  <a:txBody>
                    <a:bodyPr/>
                    <a:lstStyle/>
                    <a:p>
                      <a:pPr marL="65405">
                        <a:spcAft>
                          <a:spcPts val="0"/>
                        </a:spcAft>
                      </a:pPr>
                      <a:r>
                        <a:rPr lang="ru-RU" sz="1400">
                          <a:effectLst/>
                          <a:latin typeface="Arial" pitchFamily="34" charset="0"/>
                          <a:cs typeface="Arial" pitchFamily="34" charset="0"/>
                        </a:rPr>
                        <a:t>Методы получения информации</a:t>
                      </a:r>
                      <a:endParaRPr lang="ru-RU" sz="1400">
                        <a:effectLst/>
                        <a:latin typeface="Arial" pitchFamily="34" charset="0"/>
                        <a:ea typeface="Times New Roman"/>
                        <a:cs typeface="Arial" pitchFamily="34" charset="0"/>
                      </a:endParaRPr>
                    </a:p>
                  </a:txBody>
                  <a:tcPr marL="0" marR="0" marT="0" marB="0"/>
                </a:tc>
                <a:tc>
                  <a:txBody>
                    <a:bodyPr/>
                    <a:lstStyle/>
                    <a:p>
                      <a:pPr marL="65405" algn="just">
                        <a:spcAft>
                          <a:spcPts val="0"/>
                        </a:spcAft>
                      </a:pPr>
                      <a:r>
                        <a:rPr lang="ru-RU" sz="1400">
                          <a:effectLst/>
                          <a:latin typeface="Arial" pitchFamily="34" charset="0"/>
                          <a:cs typeface="Arial" pitchFamily="34" charset="0"/>
                        </a:rPr>
                        <a:t>Оценка рисков независимыми экспертами</a:t>
                      </a:r>
                      <a:endParaRPr lang="ru-RU" sz="1400">
                        <a:effectLst/>
                        <a:latin typeface="Arial" pitchFamily="34" charset="0"/>
                        <a:ea typeface="Times New Roman"/>
                        <a:cs typeface="Arial" pitchFamily="34" charset="0"/>
                      </a:endParaRPr>
                    </a:p>
                  </a:txBody>
                  <a:tcPr marL="0" marR="0" marT="0" marB="0"/>
                </a:tc>
                <a:tc>
                  <a:txBody>
                    <a:bodyPr/>
                    <a:lstStyle/>
                    <a:p>
                      <a:pPr marL="65405">
                        <a:spcAft>
                          <a:spcPts val="0"/>
                        </a:spcAft>
                      </a:pPr>
                      <a:r>
                        <a:rPr lang="ru-RU" sz="1400" dirty="0">
                          <a:effectLst/>
                          <a:latin typeface="Arial" pitchFamily="34" charset="0"/>
                          <a:cs typeface="Arial" pitchFamily="34" charset="0"/>
                        </a:rPr>
                        <a:t>Методы интервьюирования и/или анкетирования опытных специалистов по управлению рисками, которые выступают в роли экспертов и не являются участниками реализации оцениваемых СП.</a:t>
                      </a:r>
                      <a:endParaRPr lang="ru-RU" sz="1400" dirty="0">
                        <a:effectLst/>
                        <a:latin typeface="Arial" pitchFamily="34" charset="0"/>
                        <a:ea typeface="Times New Roman"/>
                        <a:cs typeface="Arial" pitchFamily="34" charset="0"/>
                      </a:endParaRPr>
                    </a:p>
                  </a:txBody>
                  <a:tcPr marL="0" marR="0" marT="0" marB="0"/>
                </a:tc>
              </a:tr>
              <a:tr h="729550">
                <a:tc>
                  <a:txBody>
                    <a:bodyPr/>
                    <a:lstStyle/>
                    <a:p>
                      <a:pPr marL="65405">
                        <a:lnSpc>
                          <a:spcPts val="1680"/>
                        </a:lnSpc>
                        <a:spcAft>
                          <a:spcPts val="0"/>
                        </a:spcAft>
                      </a:pPr>
                      <a:r>
                        <a:rPr lang="ru-RU" sz="1400" dirty="0">
                          <a:solidFill>
                            <a:srgbClr val="FF0000"/>
                          </a:solidFill>
                          <a:effectLst/>
                          <a:latin typeface="Arial" pitchFamily="34" charset="0"/>
                          <a:cs typeface="Arial" pitchFamily="34" charset="0"/>
                        </a:rPr>
                        <a:t>Методы оценки</a:t>
                      </a:r>
                      <a:endParaRPr lang="ru-RU" sz="1400" dirty="0">
                        <a:solidFill>
                          <a:srgbClr val="FF0000"/>
                        </a:solidFill>
                        <a:effectLst/>
                        <a:latin typeface="Arial" pitchFamily="34" charset="0"/>
                        <a:ea typeface="Times New Roman"/>
                        <a:cs typeface="Arial" pitchFamily="34" charset="0"/>
                      </a:endParaRPr>
                    </a:p>
                  </a:txBody>
                  <a:tcPr marL="0" marR="0" marT="0" marB="0"/>
                </a:tc>
                <a:tc>
                  <a:txBody>
                    <a:bodyPr/>
                    <a:lstStyle/>
                    <a:p>
                      <a:pPr marL="65405">
                        <a:spcAft>
                          <a:spcPts val="0"/>
                        </a:spcAft>
                      </a:pPr>
                      <a:r>
                        <a:rPr lang="ru-RU" sz="1400" dirty="0">
                          <a:solidFill>
                            <a:srgbClr val="FF0000"/>
                          </a:solidFill>
                          <a:effectLst/>
                          <a:latin typeface="Arial" pitchFamily="34" charset="0"/>
                          <a:cs typeface="Arial" pitchFamily="34" charset="0"/>
                        </a:rPr>
                        <a:t>Калькуляция вероятных потерь</a:t>
                      </a:r>
                      <a:endParaRPr lang="ru-RU" sz="1400" dirty="0">
                        <a:solidFill>
                          <a:srgbClr val="FF0000"/>
                        </a:solidFill>
                        <a:effectLst/>
                        <a:latin typeface="Arial" pitchFamily="34" charset="0"/>
                        <a:ea typeface="Times New Roman"/>
                        <a:cs typeface="Arial" pitchFamily="34" charset="0"/>
                      </a:endParaRPr>
                    </a:p>
                  </a:txBody>
                  <a:tcPr marL="0" marR="0" marT="0" marB="0"/>
                </a:tc>
                <a:tc>
                  <a:txBody>
                    <a:bodyPr/>
                    <a:lstStyle/>
                    <a:p>
                      <a:pPr marL="65405">
                        <a:spcAft>
                          <a:spcPts val="0"/>
                        </a:spcAft>
                      </a:pPr>
                      <a:r>
                        <a:rPr lang="ru-RU" sz="1400" dirty="0">
                          <a:solidFill>
                            <a:srgbClr val="FF0000"/>
                          </a:solidFill>
                          <a:effectLst/>
                          <a:latin typeface="Arial" pitchFamily="34" charset="0"/>
                          <a:cs typeface="Arial" pitchFamily="34" charset="0"/>
                        </a:rPr>
                        <a:t>Методы, основанные на расчёте математического ожидания убытка для каждого риска в отдельности и по проекту в целом.</a:t>
                      </a:r>
                      <a:endParaRPr lang="ru-RU" sz="1400" dirty="0">
                        <a:solidFill>
                          <a:srgbClr val="FF0000"/>
                        </a:solidFill>
                        <a:effectLst/>
                        <a:latin typeface="Arial" pitchFamily="34" charset="0"/>
                        <a:ea typeface="Times New Roman"/>
                        <a:cs typeface="Arial" pitchFamily="34" charset="0"/>
                      </a:endParaRPr>
                    </a:p>
                  </a:txBody>
                  <a:tcPr marL="0" marR="0" marT="0" marB="0"/>
                </a:tc>
              </a:tr>
            </a:tbl>
          </a:graphicData>
        </a:graphic>
      </p:graphicFrame>
    </p:spTree>
    <p:extLst>
      <p:ext uri="{BB962C8B-B14F-4D97-AF65-F5344CB8AC3E}">
        <p14:creationId xmlns:p14="http://schemas.microsoft.com/office/powerpoint/2010/main" val="19816933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400" dirty="0" smtClean="0">
                <a:latin typeface="Arial Black" pitchFamily="34" charset="0"/>
              </a:rPr>
              <a:t>Классификация </a:t>
            </a:r>
            <a:r>
              <a:rPr lang="ru-RU" sz="2400" dirty="0">
                <a:latin typeface="Arial Black" pitchFamily="34" charset="0"/>
              </a:rPr>
              <a:t>рисков по величине </a:t>
            </a:r>
            <a:r>
              <a:rPr lang="ru-RU" sz="2400" dirty="0" smtClean="0">
                <a:latin typeface="Arial Black" pitchFamily="34" charset="0"/>
              </a:rPr>
              <a:t>потерь</a:t>
            </a:r>
            <a:endParaRPr lang="ru-RU" sz="2400" dirty="0"/>
          </a:p>
        </p:txBody>
      </p:sp>
      <p:graphicFrame>
        <p:nvGraphicFramePr>
          <p:cNvPr id="3" name="Таблица 2"/>
          <p:cNvGraphicFramePr>
            <a:graphicFrameLocks noGrp="1"/>
          </p:cNvGraphicFramePr>
          <p:nvPr>
            <p:extLst>
              <p:ext uri="{D42A27DB-BD31-4B8C-83A1-F6EECF244321}">
                <p14:modId xmlns:p14="http://schemas.microsoft.com/office/powerpoint/2010/main" val="2414420449"/>
              </p:ext>
            </p:extLst>
          </p:nvPr>
        </p:nvGraphicFramePr>
        <p:xfrm>
          <a:off x="457200" y="1412776"/>
          <a:ext cx="8229600" cy="4896545"/>
        </p:xfrm>
        <a:graphic>
          <a:graphicData uri="http://schemas.openxmlformats.org/drawingml/2006/table">
            <a:tbl>
              <a:tblPr firstRow="1" firstCol="1" lastRow="1" lastCol="1" bandRow="1" bandCol="1">
                <a:tableStyleId>{5C22544A-7EE6-4342-B048-85BDC9FD1C3A}</a:tableStyleId>
              </a:tblPr>
              <a:tblGrid>
                <a:gridCol w="2365730"/>
                <a:gridCol w="2931935"/>
                <a:gridCol w="2931935"/>
              </a:tblGrid>
              <a:tr h="460895">
                <a:tc rowSpan="2">
                  <a:txBody>
                    <a:bodyPr/>
                    <a:lstStyle/>
                    <a:p>
                      <a:pPr marL="65405">
                        <a:spcAft>
                          <a:spcPts val="0"/>
                        </a:spcAft>
                      </a:pPr>
                      <a:r>
                        <a:rPr lang="ru-RU" sz="1800" dirty="0">
                          <a:effectLst/>
                          <a:latin typeface="Arial" pitchFamily="34" charset="0"/>
                          <a:cs typeface="Arial" pitchFamily="34" charset="0"/>
                        </a:rPr>
                        <a:t> </a:t>
                      </a:r>
                    </a:p>
                    <a:p>
                      <a:pPr marL="65405">
                        <a:spcAft>
                          <a:spcPts val="0"/>
                        </a:spcAft>
                      </a:pPr>
                      <a:r>
                        <a:rPr lang="ru-RU" sz="1800" dirty="0">
                          <a:effectLst/>
                          <a:latin typeface="Arial" pitchFamily="34" charset="0"/>
                          <a:cs typeface="Arial" pitchFamily="34" charset="0"/>
                        </a:rPr>
                        <a:t>Риски</a:t>
                      </a:r>
                      <a:endParaRPr lang="ru-RU" sz="1800" dirty="0">
                        <a:effectLst/>
                        <a:latin typeface="Arial" pitchFamily="34" charset="0"/>
                        <a:ea typeface="Times New Roman"/>
                        <a:cs typeface="Arial" pitchFamily="34" charset="0"/>
                      </a:endParaRPr>
                    </a:p>
                  </a:txBody>
                  <a:tcPr marL="0" marR="0" marT="0" marB="0"/>
                </a:tc>
                <a:tc gridSpan="2">
                  <a:txBody>
                    <a:bodyPr/>
                    <a:lstStyle/>
                    <a:p>
                      <a:pPr marL="65405">
                        <a:spcAft>
                          <a:spcPts val="0"/>
                        </a:spcAft>
                      </a:pPr>
                      <a:r>
                        <a:rPr lang="ru-RU" sz="1800">
                          <a:effectLst/>
                          <a:latin typeface="Arial" pitchFamily="34" charset="0"/>
                          <a:cs typeface="Arial" pitchFamily="34" charset="0"/>
                        </a:rPr>
                        <a:t>Величина потерь</a:t>
                      </a:r>
                      <a:endParaRPr lang="ru-RU" sz="1800">
                        <a:effectLst/>
                        <a:latin typeface="Arial" pitchFamily="34" charset="0"/>
                        <a:ea typeface="Times New Roman"/>
                        <a:cs typeface="Arial" pitchFamily="34" charset="0"/>
                      </a:endParaRPr>
                    </a:p>
                  </a:txBody>
                  <a:tcPr marL="0" marR="0" marT="0" marB="0"/>
                </a:tc>
                <a:tc hMerge="1">
                  <a:txBody>
                    <a:bodyPr/>
                    <a:lstStyle/>
                    <a:p>
                      <a:endParaRPr lang="ru-RU"/>
                    </a:p>
                  </a:txBody>
                  <a:tcPr/>
                </a:tc>
              </a:tr>
              <a:tr h="1266835">
                <a:tc vMerge="1">
                  <a:txBody>
                    <a:bodyPr/>
                    <a:lstStyle/>
                    <a:p>
                      <a:endParaRPr lang="ru-RU"/>
                    </a:p>
                  </a:txBody>
                  <a:tcPr/>
                </a:tc>
                <a:tc>
                  <a:txBody>
                    <a:bodyPr/>
                    <a:lstStyle/>
                    <a:p>
                      <a:pPr marL="65405" indent="251460">
                        <a:lnSpc>
                          <a:spcPts val="1730"/>
                        </a:lnSpc>
                        <a:spcAft>
                          <a:spcPts val="0"/>
                        </a:spcAft>
                      </a:pPr>
                      <a:endParaRPr lang="ru-RU" sz="1800" dirty="0" smtClean="0">
                        <a:effectLst/>
                        <a:latin typeface="Arial" pitchFamily="34" charset="0"/>
                        <a:cs typeface="Arial" pitchFamily="34" charset="0"/>
                      </a:endParaRPr>
                    </a:p>
                    <a:p>
                      <a:pPr marL="65405" indent="251460">
                        <a:lnSpc>
                          <a:spcPts val="1730"/>
                        </a:lnSpc>
                        <a:spcAft>
                          <a:spcPts val="0"/>
                        </a:spcAft>
                      </a:pPr>
                      <a:endParaRPr lang="ru-RU" sz="1800" dirty="0" smtClean="0">
                        <a:effectLst/>
                        <a:latin typeface="Arial" pitchFamily="34" charset="0"/>
                        <a:cs typeface="Arial" pitchFamily="34" charset="0"/>
                      </a:endParaRPr>
                    </a:p>
                    <a:p>
                      <a:pPr marL="90488" indent="0" algn="ctr">
                        <a:lnSpc>
                          <a:spcPts val="1730"/>
                        </a:lnSpc>
                        <a:spcAft>
                          <a:spcPts val="0"/>
                        </a:spcAft>
                      </a:pPr>
                      <a:r>
                        <a:rPr lang="ru-RU" sz="1800" dirty="0" err="1" smtClean="0">
                          <a:effectLst/>
                          <a:latin typeface="Arial" pitchFamily="34" charset="0"/>
                          <a:cs typeface="Arial" pitchFamily="34" charset="0"/>
                        </a:rPr>
                        <a:t>Iq</a:t>
                      </a:r>
                      <a:r>
                        <a:rPr lang="ru-RU" sz="1800" dirty="0" smtClean="0">
                          <a:effectLst/>
                          <a:latin typeface="Arial" pitchFamily="34" charset="0"/>
                          <a:cs typeface="Arial" pitchFamily="34" charset="0"/>
                        </a:rPr>
                        <a:t> </a:t>
                      </a:r>
                      <a:r>
                        <a:rPr lang="ru-RU" sz="1800" dirty="0">
                          <a:effectLst/>
                          <a:latin typeface="Arial" pitchFamily="34" charset="0"/>
                          <a:cs typeface="Arial" pitchFamily="34" charset="0"/>
                        </a:rPr>
                        <a:t>(баллы)</a:t>
                      </a:r>
                      <a:endParaRPr lang="ru-RU" sz="1800" dirty="0">
                        <a:effectLst/>
                        <a:latin typeface="Arial" pitchFamily="34" charset="0"/>
                        <a:ea typeface="Times New Roman"/>
                        <a:cs typeface="Arial" pitchFamily="34" charset="0"/>
                      </a:endParaRPr>
                    </a:p>
                  </a:txBody>
                  <a:tcPr marL="0" marR="0" marT="0" marB="0"/>
                </a:tc>
                <a:tc>
                  <a:txBody>
                    <a:bodyPr/>
                    <a:lstStyle/>
                    <a:p>
                      <a:pPr marL="65405" algn="ctr">
                        <a:spcAft>
                          <a:spcPts val="0"/>
                        </a:spcAft>
                      </a:pPr>
                      <a:r>
                        <a:rPr lang="ru-RU" sz="1800">
                          <a:effectLst/>
                          <a:latin typeface="Arial" pitchFamily="34" charset="0"/>
                          <a:cs typeface="Arial" pitchFamily="34" charset="0"/>
                        </a:rPr>
                        <a:t>I</a:t>
                      </a:r>
                    </a:p>
                    <a:p>
                      <a:pPr marL="65405" algn="ctr">
                        <a:spcAft>
                          <a:spcPts val="0"/>
                        </a:spcAft>
                      </a:pPr>
                      <a:r>
                        <a:rPr lang="ru-RU" sz="1800">
                          <a:effectLst/>
                          <a:latin typeface="Arial" pitchFamily="34" charset="0"/>
                          <a:cs typeface="Arial" pitchFamily="34" charset="0"/>
                        </a:rPr>
                        <a:t>(в % от плановой прибыли по объекту)</a:t>
                      </a:r>
                      <a:endParaRPr lang="ru-RU" sz="1800">
                        <a:effectLst/>
                        <a:latin typeface="Arial" pitchFamily="34" charset="0"/>
                        <a:ea typeface="Times New Roman"/>
                        <a:cs typeface="Arial" pitchFamily="34" charset="0"/>
                      </a:endParaRPr>
                    </a:p>
                  </a:txBody>
                  <a:tcPr marL="0" marR="0" marT="0" marB="0"/>
                </a:tc>
              </a:tr>
              <a:tr h="478792">
                <a:tc>
                  <a:txBody>
                    <a:bodyPr/>
                    <a:lstStyle/>
                    <a:p>
                      <a:pPr marL="65405">
                        <a:spcAft>
                          <a:spcPts val="0"/>
                        </a:spcAft>
                      </a:pPr>
                      <a:r>
                        <a:rPr lang="ru-RU" sz="1800">
                          <a:effectLst/>
                          <a:latin typeface="Arial" pitchFamily="34" charset="0"/>
                          <a:cs typeface="Arial" pitchFamily="34" charset="0"/>
                        </a:rPr>
                        <a:t>Минимальные</a:t>
                      </a:r>
                      <a:endParaRPr lang="ru-RU" sz="1800">
                        <a:effectLst/>
                        <a:latin typeface="Arial" pitchFamily="34" charset="0"/>
                        <a:ea typeface="Times New Roman"/>
                        <a:cs typeface="Arial" pitchFamily="34" charset="0"/>
                      </a:endParaRPr>
                    </a:p>
                  </a:txBody>
                  <a:tcPr marL="0" marR="0" marT="0" marB="0"/>
                </a:tc>
                <a:tc>
                  <a:txBody>
                    <a:bodyPr/>
                    <a:lstStyle/>
                    <a:p>
                      <a:pPr marL="65405" algn="ctr">
                        <a:spcAft>
                          <a:spcPts val="0"/>
                        </a:spcAft>
                      </a:pPr>
                      <a:r>
                        <a:rPr lang="ru-RU" sz="1800" dirty="0">
                          <a:effectLst/>
                          <a:latin typeface="Arial" pitchFamily="34" charset="0"/>
                          <a:cs typeface="Arial" pitchFamily="34" charset="0"/>
                        </a:rPr>
                        <a:t>1</a:t>
                      </a:r>
                      <a:endParaRPr lang="ru-RU" sz="1800" dirty="0">
                        <a:effectLst/>
                        <a:latin typeface="Arial" pitchFamily="34" charset="0"/>
                        <a:ea typeface="Times New Roman"/>
                        <a:cs typeface="Arial" pitchFamily="34" charset="0"/>
                      </a:endParaRPr>
                    </a:p>
                  </a:txBody>
                  <a:tcPr marL="0" marR="0" marT="0" marB="0"/>
                </a:tc>
                <a:tc>
                  <a:txBody>
                    <a:bodyPr/>
                    <a:lstStyle/>
                    <a:p>
                      <a:pPr marL="65405" algn="ctr">
                        <a:spcAft>
                          <a:spcPts val="0"/>
                        </a:spcAft>
                      </a:pPr>
                      <a:r>
                        <a:rPr lang="ru-RU" sz="1800" dirty="0">
                          <a:effectLst/>
                          <a:latin typeface="Arial" pitchFamily="34" charset="0"/>
                          <a:cs typeface="Arial" pitchFamily="34" charset="0"/>
                        </a:rPr>
                        <a:t>0% &lt; I ≤ 10%</a:t>
                      </a:r>
                      <a:endParaRPr lang="ru-RU" sz="1800" dirty="0">
                        <a:effectLst/>
                        <a:latin typeface="Arial" pitchFamily="34" charset="0"/>
                        <a:ea typeface="Times New Roman"/>
                        <a:cs typeface="Arial" pitchFamily="34" charset="0"/>
                      </a:endParaRPr>
                    </a:p>
                  </a:txBody>
                  <a:tcPr marL="0" marR="0" marT="0" marB="0"/>
                </a:tc>
              </a:tr>
              <a:tr h="665599">
                <a:tc>
                  <a:txBody>
                    <a:bodyPr/>
                    <a:lstStyle/>
                    <a:p>
                      <a:pPr marL="65405">
                        <a:spcAft>
                          <a:spcPts val="0"/>
                        </a:spcAft>
                      </a:pPr>
                      <a:r>
                        <a:rPr lang="ru-RU" sz="1800">
                          <a:effectLst/>
                          <a:latin typeface="Arial" pitchFamily="34" charset="0"/>
                          <a:cs typeface="Arial" pitchFamily="34" charset="0"/>
                        </a:rPr>
                        <a:t>Низкие</a:t>
                      </a:r>
                      <a:endParaRPr lang="ru-RU" sz="1800">
                        <a:effectLst/>
                        <a:latin typeface="Arial" pitchFamily="34" charset="0"/>
                        <a:ea typeface="Times New Roman"/>
                        <a:cs typeface="Arial" pitchFamily="34" charset="0"/>
                      </a:endParaRPr>
                    </a:p>
                  </a:txBody>
                  <a:tcPr marL="0" marR="0" marT="0" marB="0"/>
                </a:tc>
                <a:tc>
                  <a:txBody>
                    <a:bodyPr/>
                    <a:lstStyle/>
                    <a:p>
                      <a:pPr marL="65405" algn="ctr">
                        <a:spcAft>
                          <a:spcPts val="0"/>
                        </a:spcAft>
                      </a:pPr>
                      <a:r>
                        <a:rPr lang="ru-RU" sz="1800" dirty="0">
                          <a:effectLst/>
                          <a:latin typeface="Arial" pitchFamily="34" charset="0"/>
                          <a:cs typeface="Arial" pitchFamily="34" charset="0"/>
                        </a:rPr>
                        <a:t>2</a:t>
                      </a:r>
                      <a:endParaRPr lang="ru-RU" sz="1800" dirty="0">
                        <a:effectLst/>
                        <a:latin typeface="Arial" pitchFamily="34" charset="0"/>
                        <a:ea typeface="Times New Roman"/>
                        <a:cs typeface="Arial" pitchFamily="34" charset="0"/>
                      </a:endParaRPr>
                    </a:p>
                  </a:txBody>
                  <a:tcPr marL="0" marR="0" marT="0" marB="0"/>
                </a:tc>
                <a:tc>
                  <a:txBody>
                    <a:bodyPr/>
                    <a:lstStyle/>
                    <a:p>
                      <a:pPr marL="65405" algn="ctr">
                        <a:spcAft>
                          <a:spcPts val="0"/>
                        </a:spcAft>
                      </a:pPr>
                      <a:r>
                        <a:rPr lang="ru-RU" sz="1800" dirty="0">
                          <a:effectLst/>
                          <a:latin typeface="Arial" pitchFamily="34" charset="0"/>
                          <a:cs typeface="Arial" pitchFamily="34" charset="0"/>
                        </a:rPr>
                        <a:t>10% &lt; I ≤ 40%</a:t>
                      </a:r>
                      <a:endParaRPr lang="ru-RU" sz="1800" dirty="0">
                        <a:effectLst/>
                        <a:latin typeface="Arial" pitchFamily="34" charset="0"/>
                        <a:ea typeface="Times New Roman"/>
                        <a:cs typeface="Arial" pitchFamily="34" charset="0"/>
                      </a:endParaRPr>
                    </a:p>
                  </a:txBody>
                  <a:tcPr marL="0" marR="0" marT="0" marB="0"/>
                </a:tc>
              </a:tr>
              <a:tr h="675018">
                <a:tc>
                  <a:txBody>
                    <a:bodyPr/>
                    <a:lstStyle/>
                    <a:p>
                      <a:pPr marL="65405">
                        <a:spcAft>
                          <a:spcPts val="0"/>
                        </a:spcAft>
                      </a:pPr>
                      <a:r>
                        <a:rPr lang="ru-RU" sz="1800">
                          <a:effectLst/>
                          <a:latin typeface="Arial" pitchFamily="34" charset="0"/>
                          <a:cs typeface="Arial" pitchFamily="34" charset="0"/>
                        </a:rPr>
                        <a:t>Средние</a:t>
                      </a:r>
                      <a:endParaRPr lang="ru-RU" sz="1800">
                        <a:effectLst/>
                        <a:latin typeface="Arial" pitchFamily="34" charset="0"/>
                        <a:ea typeface="Times New Roman"/>
                        <a:cs typeface="Arial" pitchFamily="34" charset="0"/>
                      </a:endParaRPr>
                    </a:p>
                  </a:txBody>
                  <a:tcPr marL="0" marR="0" marT="0" marB="0"/>
                </a:tc>
                <a:tc>
                  <a:txBody>
                    <a:bodyPr/>
                    <a:lstStyle/>
                    <a:p>
                      <a:pPr marL="65405" algn="ctr">
                        <a:spcAft>
                          <a:spcPts val="0"/>
                        </a:spcAft>
                      </a:pPr>
                      <a:r>
                        <a:rPr lang="ru-RU" sz="1800">
                          <a:effectLst/>
                          <a:latin typeface="Arial" pitchFamily="34" charset="0"/>
                          <a:cs typeface="Arial" pitchFamily="34" charset="0"/>
                        </a:rPr>
                        <a:t>3</a:t>
                      </a:r>
                      <a:endParaRPr lang="ru-RU" sz="1800">
                        <a:effectLst/>
                        <a:latin typeface="Arial" pitchFamily="34" charset="0"/>
                        <a:ea typeface="Times New Roman"/>
                        <a:cs typeface="Arial" pitchFamily="34" charset="0"/>
                      </a:endParaRPr>
                    </a:p>
                  </a:txBody>
                  <a:tcPr marL="0" marR="0" marT="0" marB="0"/>
                </a:tc>
                <a:tc>
                  <a:txBody>
                    <a:bodyPr/>
                    <a:lstStyle/>
                    <a:p>
                      <a:pPr marL="65405" algn="ctr">
                        <a:spcAft>
                          <a:spcPts val="0"/>
                        </a:spcAft>
                      </a:pPr>
                      <a:r>
                        <a:rPr lang="ru-RU" sz="1800" dirty="0">
                          <a:effectLst/>
                          <a:latin typeface="Arial" pitchFamily="34" charset="0"/>
                          <a:cs typeface="Arial" pitchFamily="34" charset="0"/>
                        </a:rPr>
                        <a:t>40% &lt; I ≤ 60%</a:t>
                      </a:r>
                      <a:endParaRPr lang="ru-RU" sz="1800" dirty="0">
                        <a:effectLst/>
                        <a:latin typeface="Arial" pitchFamily="34" charset="0"/>
                        <a:ea typeface="Times New Roman"/>
                        <a:cs typeface="Arial" pitchFamily="34" charset="0"/>
                      </a:endParaRPr>
                    </a:p>
                  </a:txBody>
                  <a:tcPr marL="0" marR="0" marT="0" marB="0"/>
                </a:tc>
              </a:tr>
              <a:tr h="888511">
                <a:tc>
                  <a:txBody>
                    <a:bodyPr/>
                    <a:lstStyle/>
                    <a:p>
                      <a:pPr marL="65405">
                        <a:spcAft>
                          <a:spcPts val="0"/>
                        </a:spcAft>
                      </a:pPr>
                      <a:r>
                        <a:rPr lang="ru-RU" sz="1800">
                          <a:effectLst/>
                          <a:latin typeface="Arial" pitchFamily="34" charset="0"/>
                          <a:cs typeface="Arial" pitchFamily="34" charset="0"/>
                        </a:rPr>
                        <a:t>Высокие</a:t>
                      </a:r>
                      <a:endParaRPr lang="ru-RU" sz="1800">
                        <a:effectLst/>
                        <a:latin typeface="Arial" pitchFamily="34" charset="0"/>
                        <a:ea typeface="Times New Roman"/>
                        <a:cs typeface="Arial" pitchFamily="34" charset="0"/>
                      </a:endParaRPr>
                    </a:p>
                  </a:txBody>
                  <a:tcPr marL="0" marR="0" marT="0" marB="0"/>
                </a:tc>
                <a:tc>
                  <a:txBody>
                    <a:bodyPr/>
                    <a:lstStyle/>
                    <a:p>
                      <a:pPr marL="65405" algn="ctr">
                        <a:spcAft>
                          <a:spcPts val="0"/>
                        </a:spcAft>
                      </a:pPr>
                      <a:r>
                        <a:rPr lang="ru-RU" sz="1800">
                          <a:effectLst/>
                          <a:latin typeface="Arial" pitchFamily="34" charset="0"/>
                          <a:cs typeface="Arial" pitchFamily="34" charset="0"/>
                        </a:rPr>
                        <a:t>4</a:t>
                      </a:r>
                      <a:endParaRPr lang="ru-RU" sz="1800">
                        <a:effectLst/>
                        <a:latin typeface="Arial" pitchFamily="34" charset="0"/>
                        <a:ea typeface="Times New Roman"/>
                        <a:cs typeface="Arial" pitchFamily="34" charset="0"/>
                      </a:endParaRPr>
                    </a:p>
                  </a:txBody>
                  <a:tcPr marL="0" marR="0" marT="0" marB="0"/>
                </a:tc>
                <a:tc>
                  <a:txBody>
                    <a:bodyPr/>
                    <a:lstStyle/>
                    <a:p>
                      <a:pPr marL="65405" algn="ctr">
                        <a:spcAft>
                          <a:spcPts val="0"/>
                        </a:spcAft>
                      </a:pPr>
                      <a:r>
                        <a:rPr lang="ru-RU" sz="1800" dirty="0">
                          <a:effectLst/>
                          <a:latin typeface="Arial" pitchFamily="34" charset="0"/>
                          <a:cs typeface="Arial" pitchFamily="34" charset="0"/>
                        </a:rPr>
                        <a:t>60% &lt; I ≤ 90%</a:t>
                      </a:r>
                      <a:endParaRPr lang="ru-RU" sz="1800" dirty="0">
                        <a:effectLst/>
                        <a:latin typeface="Arial" pitchFamily="34" charset="0"/>
                        <a:ea typeface="Times New Roman"/>
                        <a:cs typeface="Arial" pitchFamily="34" charset="0"/>
                      </a:endParaRPr>
                    </a:p>
                  </a:txBody>
                  <a:tcPr marL="0" marR="0" marT="0" marB="0"/>
                </a:tc>
              </a:tr>
              <a:tr h="460895">
                <a:tc>
                  <a:txBody>
                    <a:bodyPr/>
                    <a:lstStyle/>
                    <a:p>
                      <a:pPr marL="65405">
                        <a:spcAft>
                          <a:spcPts val="0"/>
                        </a:spcAft>
                      </a:pPr>
                      <a:r>
                        <a:rPr lang="ru-RU" sz="1800">
                          <a:effectLst/>
                          <a:latin typeface="Arial" pitchFamily="34" charset="0"/>
                          <a:cs typeface="Arial" pitchFamily="34" charset="0"/>
                        </a:rPr>
                        <a:t>Максимальные</a:t>
                      </a:r>
                      <a:endParaRPr lang="ru-RU" sz="1800">
                        <a:effectLst/>
                        <a:latin typeface="Arial" pitchFamily="34" charset="0"/>
                        <a:ea typeface="Times New Roman"/>
                        <a:cs typeface="Arial" pitchFamily="34" charset="0"/>
                      </a:endParaRPr>
                    </a:p>
                  </a:txBody>
                  <a:tcPr marL="0" marR="0" marT="0" marB="0"/>
                </a:tc>
                <a:tc>
                  <a:txBody>
                    <a:bodyPr/>
                    <a:lstStyle/>
                    <a:p>
                      <a:pPr marL="65405" algn="ctr">
                        <a:spcAft>
                          <a:spcPts val="0"/>
                        </a:spcAft>
                      </a:pPr>
                      <a:r>
                        <a:rPr lang="ru-RU" sz="1800">
                          <a:effectLst/>
                          <a:latin typeface="Arial" pitchFamily="34" charset="0"/>
                          <a:cs typeface="Arial" pitchFamily="34" charset="0"/>
                        </a:rPr>
                        <a:t>5</a:t>
                      </a:r>
                      <a:endParaRPr lang="ru-RU" sz="1800">
                        <a:effectLst/>
                        <a:latin typeface="Arial" pitchFamily="34" charset="0"/>
                        <a:ea typeface="Times New Roman"/>
                        <a:cs typeface="Arial" pitchFamily="34" charset="0"/>
                      </a:endParaRPr>
                    </a:p>
                  </a:txBody>
                  <a:tcPr marL="0" marR="0" marT="0" marB="0"/>
                </a:tc>
                <a:tc>
                  <a:txBody>
                    <a:bodyPr/>
                    <a:lstStyle/>
                    <a:p>
                      <a:pPr marL="65405" algn="ctr">
                        <a:spcAft>
                          <a:spcPts val="0"/>
                        </a:spcAft>
                      </a:pPr>
                      <a:r>
                        <a:rPr lang="ru-RU" sz="1800" dirty="0">
                          <a:effectLst/>
                          <a:latin typeface="Arial" pitchFamily="34" charset="0"/>
                          <a:cs typeface="Arial" pitchFamily="34" charset="0"/>
                        </a:rPr>
                        <a:t>90% &lt; I ≤ 100%</a:t>
                      </a:r>
                      <a:endParaRPr lang="ru-RU" sz="1800" dirty="0">
                        <a:effectLst/>
                        <a:latin typeface="Arial" pitchFamily="34" charset="0"/>
                        <a:ea typeface="Times New Roman"/>
                        <a:cs typeface="Arial" pitchFamily="34" charset="0"/>
                      </a:endParaRPr>
                    </a:p>
                  </a:txBody>
                  <a:tcPr marL="0" marR="0" marT="0" marB="0"/>
                </a:tc>
              </a:tr>
            </a:tbl>
          </a:graphicData>
        </a:graphic>
      </p:graphicFrame>
    </p:spTree>
    <p:extLst>
      <p:ext uri="{BB962C8B-B14F-4D97-AF65-F5344CB8AC3E}">
        <p14:creationId xmlns:p14="http://schemas.microsoft.com/office/powerpoint/2010/main" val="3772557771"/>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110</TotalTime>
  <Words>3052</Words>
  <Application>Microsoft Office PowerPoint</Application>
  <PresentationFormat>Экран (4:3)</PresentationFormat>
  <Paragraphs>323</Paragraphs>
  <Slides>23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23</vt:i4>
      </vt:variant>
    </vt:vector>
  </HeadingPairs>
  <TitlesOfParts>
    <vt:vector size="24" baseType="lpstr">
      <vt:lpstr>Тема Office</vt:lpstr>
      <vt:lpstr>Презентация PowerPoint</vt:lpstr>
      <vt:lpstr>Рекомендуемая литература</vt:lpstr>
      <vt:lpstr>Рекомендуемая литература</vt:lpstr>
      <vt:lpstr>Рекомендуемая литература</vt:lpstr>
      <vt:lpstr>Ключевые аспекты </vt:lpstr>
      <vt:lpstr>Цели и задачи управления рисками</vt:lpstr>
      <vt:lpstr>Общая классификация рисков реализации СП </vt:lpstr>
      <vt:lpstr>Классификация методов управления рисками</vt:lpstr>
      <vt:lpstr>Классификация рисков по величине потерь</vt:lpstr>
      <vt:lpstr>Классификация рисков по вероятности возникновения</vt:lpstr>
      <vt:lpstr>Классификация рисков по степени воздействия</vt:lpstr>
      <vt:lpstr>Классификация рисков по уровню обработки</vt:lpstr>
      <vt:lpstr>Основные способы обработки рисков</vt:lpstr>
      <vt:lpstr>Процесс оценки рисков в ходе реализации СП</vt:lpstr>
      <vt:lpstr>Оценка рисков посредством матрицы «Вероятность-Потери»</vt:lpstr>
      <vt:lpstr>Пример</vt:lpstr>
      <vt:lpstr>Шаг 1. Оценка рисков посредством матрицы «Вероятность-Потери»</vt:lpstr>
      <vt:lpstr>Шаг 2. Составление матрицы «Вероятность-Потери»</vt:lpstr>
      <vt:lpstr>Шаг 3. Составление отчётного документа по рискам</vt:lpstr>
      <vt:lpstr>Шаг 4. Составление таблицы «Рейтинга Рисков»</vt:lpstr>
      <vt:lpstr>Шаг 5. Расчёт прогнозируемой прибыли без обработки рисков</vt:lpstr>
      <vt:lpstr>Шаг 6. Расчёт прогнозируемой прибыли после обработки рисков</vt:lpstr>
      <vt:lpstr>Презентация PowerPoint</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user</cp:lastModifiedBy>
  <cp:revision>16</cp:revision>
  <dcterms:created xsi:type="dcterms:W3CDTF">2017-02-06T08:11:28Z</dcterms:created>
  <dcterms:modified xsi:type="dcterms:W3CDTF">2017-11-28T06:23:18Z</dcterms:modified>
</cp:coreProperties>
</file>