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1"/>
  </p:notesMasterIdLst>
  <p:handoutMasterIdLst>
    <p:handoutMasterId r:id="rId12"/>
  </p:handoutMasterIdLst>
  <p:sldIdLst>
    <p:sldId id="273" r:id="rId2"/>
    <p:sldId id="333" r:id="rId3"/>
    <p:sldId id="277" r:id="rId4"/>
    <p:sldId id="317" r:id="rId5"/>
    <p:sldId id="314" r:id="rId6"/>
    <p:sldId id="297" r:id="rId7"/>
    <p:sldId id="318" r:id="rId8"/>
    <p:sldId id="321" r:id="rId9"/>
    <p:sldId id="322" r:id="rId10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11511"/>
    <a:srgbClr val="C9B945"/>
    <a:srgbClr val="99FF66"/>
    <a:srgbClr val="CCFF99"/>
    <a:srgbClr val="99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9626" autoAdjust="0"/>
  </p:normalViewPr>
  <p:slideViewPr>
    <p:cSldViewPr>
      <p:cViewPr>
        <p:scale>
          <a:sx n="100" d="100"/>
          <a:sy n="100" d="100"/>
        </p:scale>
        <p:origin x="-52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220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572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E4D72C-0564-474C-9F85-B916BDF0C287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D22B47-3B44-465A-B61F-FCAA50E455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95D3E5-F872-4C0B-B525-BE6FF7459EE7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AD0E93-1C7E-47BF-9CAE-0B0547D769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4441BD-BAA5-4EFD-BCA1-676042FE4DC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D7771B-7EC8-47F5-8897-99A7F453776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CA3C4-BD46-4CB5-8931-B19BA751A6AF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1411-2E0B-4CDE-BFEF-83769E0D28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63F25-6B0F-4C06-A843-88AB1B92353B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4D885-0666-4081-B4ED-F5548725AE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03D8-E842-4E53-AFB5-DC7104E95637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CF6A-F315-4FC3-A4AD-FBF8642DDC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33AD4-F514-40CD-844D-47C13B190785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832EB-7464-470B-96FB-77EDCA17AF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D57C9-B8ED-423F-ADE2-F6B7141884F0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5E88E-6373-4B4A-9E5F-610231B306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88623-A2A8-4DBD-A2E4-7917E29ADFB1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19C55-6364-420E-B892-57CA0EBBC5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26BEC-F289-4153-BAA1-F4682B75FF84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00B9-A51B-484D-A96D-8466547BFC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C0062-0C0E-4735-A2F8-336F9DADD6D8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502-B6BA-4054-93D5-7B2CD4FFEC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1881-254C-49A2-A514-1C93DA67AECF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EE04-D539-4306-997C-687730171D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CC263-7FEC-4A19-A869-C21B7E92DEB0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17967-315F-4CBB-BFC7-5D23331708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C577-9795-4DFC-AEA0-600C55C3562C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511D7-5864-4FF7-B5E1-4437E65101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68A8E2-7B0C-42D3-AC07-F8C839A45C08}" type="datetimeFigureOut">
              <a:rPr lang="ru-RU"/>
              <a:pPr>
                <a:defRPr/>
              </a:pPr>
              <a:t>09.07.2014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A255E5-6BF1-4C05-8828-60C16E1647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4213" y="836613"/>
            <a:ext cx="7772400" cy="14398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Лабораторная работа № 3</a:t>
            </a:r>
            <a:endParaRPr lang="ru-RU" sz="36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468313" y="3500438"/>
            <a:ext cx="7991475" cy="2449512"/>
          </a:xfrm>
          <a:solidFill>
            <a:srgbClr val="CCFF99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   ПОКАЗАТЕЛЕЙ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ДЕФОРМИРУЕМОСТИ    ГРУНТА  ПРИ   ИСПЫТАНИИ    В   ПРИБОРЕ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ТРЕХОСНОГО   СЖАТИЯ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(СТАБИЛОМЕТРЕ)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>Закон компрессинного уплотнения грунтов: </a:t>
            </a:r>
            <a:r>
              <a:rPr lang="ru-RU" sz="2000" dirty="0" smtClean="0"/>
              <a:t>при небольшом изменении сжимающих напряжений</a:t>
            </a:r>
            <a:r>
              <a:rPr lang="ru-RU" sz="2000" b="1" dirty="0" smtClean="0"/>
              <a:t> </a:t>
            </a:r>
            <a:r>
              <a:rPr lang="ru-RU" sz="2000" dirty="0" smtClean="0"/>
              <a:t>уменьшение коэффициента пористости грунта пропорционально увеличению сжимающего напряжения.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13" y="2060575"/>
            <a:ext cx="4029075" cy="504825"/>
          </a:xfrm>
        </p:spPr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b="0" dirty="0" smtClean="0"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9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900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400" dirty="0" smtClean="0">
                <a:cs typeface="Times New Roman" pitchFamily="18" charset="0"/>
              </a:rPr>
              <a:t/>
            </a:r>
            <a:br>
              <a:rPr lang="ru-RU" sz="6400" dirty="0" smtClean="0">
                <a:cs typeface="Times New Roman" pitchFamily="18" charset="0"/>
              </a:rPr>
            </a:br>
            <a:endParaRPr lang="ru-RU" sz="6400" b="0" dirty="0" smtClean="0">
              <a:cs typeface="Times New Roman" pitchFamily="18" charset="0"/>
            </a:endParaRPr>
          </a:p>
        </p:txBody>
      </p:sp>
      <p:pic>
        <p:nvPicPr>
          <p:cNvPr id="15" name="Содержимое 14" descr="Лаб 2. рис.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7544" y="2708920"/>
            <a:ext cx="3960440" cy="2252351"/>
          </a:xfr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079" name="Текст 4"/>
          <p:cNvSpPr>
            <a:spLocks noGrp="1"/>
          </p:cNvSpPr>
          <p:nvPr>
            <p:ph type="body" sz="quarter" idx="3"/>
          </p:nvPr>
        </p:nvSpPr>
        <p:spPr>
          <a:xfrm>
            <a:off x="5003800" y="1557338"/>
            <a:ext cx="3529013" cy="511175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sz="1600" b="0" smtClean="0"/>
              <a:t>    В общем случае компрессионной зависимости</a:t>
            </a:r>
            <a:r>
              <a:rPr lang="en-US" sz="1600" b="0" smtClean="0"/>
              <a:t>     </a:t>
            </a:r>
            <a:r>
              <a:rPr lang="ru-RU" sz="1600" b="0" i="1" smtClean="0"/>
              <a:t>, </a:t>
            </a:r>
            <a:r>
              <a:rPr lang="ru-RU" sz="1600" b="0" smtClean="0"/>
              <a:t>а остальные компоненты сжимающих напряжений  </a:t>
            </a:r>
            <a:r>
              <a:rPr lang="en-US" sz="1600" b="0" smtClean="0"/>
              <a:t>                      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sz="1600" b="0" smtClean="0"/>
              <a:t>                   </a:t>
            </a:r>
            <a:r>
              <a:rPr lang="ru-RU" sz="1600" b="0" smtClean="0"/>
              <a:t>также будут оказывать влияние на деформируемость элементарного объема грунта, находящегося в массиве.</a:t>
            </a:r>
            <a:endParaRPr lang="en-US" sz="1600" b="0" smtClean="0"/>
          </a:p>
          <a:p>
            <a:pPr algn="just"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sz="1600" b="0" smtClean="0">
                <a:cs typeface="Times New Roman" pitchFamily="18" charset="0"/>
              </a:rPr>
              <a:t>   Чем большие значение реактивных напряжений                 возникнут в элементе грунта от приложенных вертикальных нагрузок, тем меньшей сжимаемостью будет обладать этот грунт.</a:t>
            </a:r>
            <a:endParaRPr lang="en-US" sz="1600" b="0" smtClean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Char char="•"/>
            </a:pPr>
            <a:r>
              <a:rPr lang="ru-RU" sz="1600" b="0" smtClean="0"/>
              <a:t>    Условие:</a:t>
            </a:r>
            <a:r>
              <a:rPr lang="en-US" sz="1600" b="0" smtClean="0"/>
              <a:t>                                    </a:t>
            </a:r>
            <a:r>
              <a:rPr lang="ru-RU" sz="1600" b="0" smtClean="0"/>
              <a:t>позволяет рассматривать    грунт    в    интервале изменения   напряжений</a:t>
            </a:r>
            <a:r>
              <a:rPr lang="en-US" sz="1600" b="0" smtClean="0"/>
              <a:t> </a:t>
            </a:r>
            <a:r>
              <a:rPr lang="ru-RU" sz="1600" b="0" smtClean="0"/>
              <a:t>от</a:t>
            </a:r>
            <a:r>
              <a:rPr lang="en-US" sz="1600" b="0" smtClean="0"/>
              <a:t>          </a:t>
            </a:r>
            <a:r>
              <a:rPr lang="ru-RU" sz="1600" b="0" smtClean="0"/>
              <a:t>    </a:t>
            </a:r>
            <a:r>
              <a:rPr lang="en-US" sz="1600" b="0" smtClean="0"/>
              <a:t>          </a:t>
            </a:r>
            <a:r>
              <a:rPr lang="ru-RU" sz="1600" b="0" smtClean="0"/>
              <a:t>   как линейно деформированную среду.</a:t>
            </a:r>
          </a:p>
          <a:p>
            <a:pPr algn="just" eaLnBrk="1" hangingPunct="1">
              <a:spcBef>
                <a:spcPct val="0"/>
              </a:spcBef>
            </a:pPr>
            <a:endParaRPr lang="en-US" sz="1600" b="0" smtClean="0"/>
          </a:p>
          <a:p>
            <a:pPr algn="just" eaLnBrk="1" hangingPunct="1">
              <a:spcBef>
                <a:spcPct val="0"/>
              </a:spcBef>
            </a:pPr>
            <a:endParaRPr lang="ru-RU" sz="1600" b="0" smtClean="0"/>
          </a:p>
        </p:txBody>
      </p:sp>
      <p:sp>
        <p:nvSpPr>
          <p:cNvPr id="3080" name="Прямоугольник 15"/>
          <p:cNvSpPr>
            <a:spLocks noChangeArrowheads="1"/>
          </p:cNvSpPr>
          <p:nvPr/>
        </p:nvSpPr>
        <p:spPr bwMode="auto">
          <a:xfrm>
            <a:off x="539750" y="5157788"/>
            <a:ext cx="37449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b="1" i="1">
                <a:latin typeface="Calibri" pitchFamily="34" charset="0"/>
              </a:rPr>
              <a:t>Рис.  3.1</a:t>
            </a:r>
            <a:r>
              <a:rPr lang="ru-RU" sz="1600">
                <a:latin typeface="Calibri" pitchFamily="34" charset="0"/>
              </a:rPr>
              <a:t>. </a:t>
            </a:r>
            <a:r>
              <a:rPr lang="ru-RU" sz="1600" i="1">
                <a:latin typeface="Calibri" pitchFamily="34" charset="0"/>
              </a:rPr>
              <a:t>Схема напряжений в элементе грунта при действии сплошной равномерно  распределенной  нагрузки</a:t>
            </a:r>
          </a:p>
        </p:txBody>
      </p:sp>
      <p:sp>
        <p:nvSpPr>
          <p:cNvPr id="3081" name="Прямоугольник 17"/>
          <p:cNvSpPr>
            <a:spLocks noChangeArrowheads="1"/>
          </p:cNvSpPr>
          <p:nvPr/>
        </p:nvSpPr>
        <p:spPr bwMode="auto">
          <a:xfrm>
            <a:off x="611188" y="1700213"/>
            <a:ext cx="37449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  <a:cs typeface="Times New Roman" pitchFamily="18" charset="0"/>
              </a:rPr>
              <a:t>Общий случай компрессионной зависимости</a:t>
            </a:r>
            <a:endParaRPr lang="ru-RU" b="1">
              <a:latin typeface="Calibri" pitchFamily="34" charset="0"/>
            </a:endParaRPr>
          </a:p>
        </p:txBody>
      </p:sp>
      <p:sp>
        <p:nvSpPr>
          <p:cNvPr id="308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08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1989138"/>
            <a:ext cx="600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08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263" y="2492375"/>
            <a:ext cx="695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3716338"/>
            <a:ext cx="695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090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4868863"/>
            <a:ext cx="1314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092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625" y="5661025"/>
            <a:ext cx="847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Стабилометр – прибор трехосного сжатия, служащий для определения механических характеристик грунта.</a:t>
            </a:r>
            <a:endParaRPr lang="ru-RU" sz="2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8313" y="1052513"/>
            <a:ext cx="3527425" cy="2663825"/>
          </a:xfrm>
        </p:spPr>
        <p:txBody>
          <a:bodyPr rtlCol="0">
            <a:normAutofit fontScale="47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При испытании образцов грунта в стабилометре возможно проведение экспериментов при следующих двух режимах: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- Испытание грунта без возможности его бокового расширения (компрессионное сжатие).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400" dirty="0" smtClean="0"/>
              <a:t>- Испытание грунта с возможностью боковых горизонтальных деформаций при постоянном  боковом давлении.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dirty="0"/>
          </a:p>
        </p:txBody>
      </p:sp>
      <p:sp>
        <p:nvSpPr>
          <p:cNvPr id="7172" name="Текст 6"/>
          <p:cNvSpPr>
            <a:spLocks noGrp="1"/>
          </p:cNvSpPr>
          <p:nvPr>
            <p:ph type="body" sz="quarter" idx="3"/>
          </p:nvPr>
        </p:nvSpPr>
        <p:spPr>
          <a:xfrm>
            <a:off x="4572000" y="1268413"/>
            <a:ext cx="4114800" cy="2952750"/>
          </a:xfrm>
        </p:spPr>
        <p:txBody>
          <a:bodyPr/>
          <a:lstStyle/>
          <a:p>
            <a:pPr eaLnBrk="1" hangingPunct="1"/>
            <a:endParaRPr lang="ru-RU" sz="1700" b="0" smtClean="0"/>
          </a:p>
          <a:p>
            <a:pPr eaLnBrk="1" hangingPunct="1"/>
            <a:endParaRPr lang="ru-RU" smtClean="0"/>
          </a:p>
        </p:txBody>
      </p:sp>
      <p:sp>
        <p:nvSpPr>
          <p:cNvPr id="7173" name="Содержимое 7"/>
          <p:cNvSpPr>
            <a:spLocks noGrp="1"/>
          </p:cNvSpPr>
          <p:nvPr>
            <p:ph sz="half" idx="2"/>
          </p:nvPr>
        </p:nvSpPr>
        <p:spPr>
          <a:xfrm>
            <a:off x="250825" y="3716338"/>
            <a:ext cx="3457575" cy="2736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1600" b="1" smtClean="0"/>
              <a:t>    Исходные данные для испытания</a:t>
            </a:r>
            <a:r>
              <a:rPr lang="ru-RU" sz="1600" smtClean="0"/>
              <a:t>: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площадь образца </a:t>
            </a:r>
            <a:r>
              <a:rPr lang="ru-RU" sz="1600" i="1" smtClean="0"/>
              <a:t>F= 24 cм2</a:t>
            </a:r>
            <a:endParaRPr lang="ru-RU" sz="1600" smtClean="0"/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высота образца	</a:t>
            </a:r>
            <a:r>
              <a:rPr lang="ru-RU" sz="1600" i="1" smtClean="0"/>
              <a:t>h0=100 мм</a:t>
            </a:r>
            <a:endParaRPr lang="ru-RU" sz="1600" smtClean="0"/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цена деления шкалы манометра </a:t>
            </a:r>
            <a:r>
              <a:rPr lang="ru-RU" sz="1600" i="1" smtClean="0"/>
              <a:t>m</a:t>
            </a:r>
            <a:r>
              <a:rPr lang="ru-RU" sz="1600" smtClean="0"/>
              <a:t>= 6 кПа</a:t>
            </a:r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отношение плеч рычага	</a:t>
            </a:r>
            <a:r>
              <a:rPr lang="ru-RU" sz="1600" i="1" smtClean="0"/>
              <a:t>1:12</a:t>
            </a:r>
            <a:endParaRPr lang="ru-RU" sz="1600" smtClean="0"/>
          </a:p>
          <a:p>
            <a:pPr eaLnBrk="1" hangingPunct="1">
              <a:buFont typeface="Calibri" pitchFamily="34" charset="0"/>
              <a:buChar char="−"/>
            </a:pPr>
            <a:r>
              <a:rPr lang="ru-RU" sz="1600" smtClean="0"/>
              <a:t> цена деления индикатора часового типа   </a:t>
            </a:r>
          </a:p>
          <a:p>
            <a:pPr eaLnBrk="1" hangingPunct="1">
              <a:buFont typeface="Arial" charset="0"/>
              <a:buNone/>
            </a:pPr>
            <a:r>
              <a:rPr lang="ru-RU" sz="1600" smtClean="0"/>
              <a:t>        ИЧ-10  - 0,01 мм.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643438" y="4437063"/>
            <a:ext cx="4041775" cy="2160587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i="1" dirty="0" smtClean="0"/>
              <a:t>Рис. 3.1. Схема стабилометра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1 - рабочая камера прибора, заполненная водой или глицерином;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2 – штамп для создания вертикального давления;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3 - манометр; 4 - цилиндрический образец грунта;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5 - индикаторы часового типа для измерения вертикальных перемещений;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 6 - резиновая оболочка; 7 - вентили;  8 – компенсатор (регулятор давления в рабочей камере);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 9 - поддон с отверстиями; 10 – насос  для создания давления в жидкости рабочей камеры. </a:t>
            </a:r>
            <a:endParaRPr lang="ru-RU" sz="1400" dirty="0"/>
          </a:p>
        </p:txBody>
      </p:sp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" name="Содержимое 6" descr="Лаб.3. схема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25938" y="1052513"/>
            <a:ext cx="4624387" cy="3240087"/>
          </a:xfrm>
          <a:prstGeom prst="rect">
            <a:avLst/>
          </a:prstGeom>
          <a:ln>
            <a:solidFill>
              <a:srgbClr val="7030A0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2400" b="1" smtClean="0"/>
              <a:t>Компрессионное сжатие грунта в стабилометре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323850" y="5157788"/>
            <a:ext cx="4392613" cy="792162"/>
          </a:xfrm>
        </p:spPr>
        <p:txBody>
          <a:bodyPr/>
          <a:lstStyle/>
          <a:p>
            <a:pPr eaLnBrk="1" hangingPunct="1"/>
            <a:r>
              <a:rPr lang="ru-RU" sz="1400" i="1" smtClean="0"/>
              <a:t>Рис. 3.2.  Схема компрессионного сжатия грунта  </a:t>
            </a:r>
          </a:p>
          <a:p>
            <a:pPr eaLnBrk="1" hangingPunct="1"/>
            <a:r>
              <a:rPr lang="ru-RU" sz="1400" i="1" smtClean="0"/>
              <a:t>                 в стабилометре</a:t>
            </a:r>
          </a:p>
        </p:txBody>
      </p:sp>
      <p:pic>
        <p:nvPicPr>
          <p:cNvPr id="7" name="Содержимое 6" descr="Лаб 3. рис.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39725" y="1052513"/>
            <a:ext cx="4376738" cy="3916362"/>
          </a:xfrm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9221" name="Текст 4"/>
          <p:cNvSpPr>
            <a:spLocks noGrp="1"/>
          </p:cNvSpPr>
          <p:nvPr>
            <p:ph type="body" sz="quarter" idx="3"/>
          </p:nvPr>
        </p:nvSpPr>
        <p:spPr>
          <a:xfrm>
            <a:off x="4859338" y="1196975"/>
            <a:ext cx="3889375" cy="2447925"/>
          </a:xfrm>
        </p:spPr>
        <p:txBody>
          <a:bodyPr/>
          <a:lstStyle/>
          <a:p>
            <a:pPr algn="just" eaLnBrk="1" hangingPunct="1"/>
            <a:r>
              <a:rPr lang="ru-RU" sz="1600" smtClean="0"/>
              <a:t>При компрессионной схеме испытаний образец грунта деформируется под действием вертикальной нагрузки только в одном направлении, без возможности боковых деформаций</a:t>
            </a:r>
          </a:p>
          <a:p>
            <a:pPr algn="just" eaLnBrk="1" hangingPunct="1"/>
            <a:r>
              <a:rPr lang="ru-RU" sz="1600" smtClean="0"/>
              <a:t>                                           </a:t>
            </a:r>
          </a:p>
          <a:p>
            <a:pPr algn="just" eaLnBrk="1" hangingPunct="1"/>
            <a:r>
              <a:rPr lang="ru-RU" sz="1600" smtClean="0"/>
              <a:t>Препятствует деформированию грунта в горизонтальном направлении жидкость рабочей камеры.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59338" y="3860800"/>
            <a:ext cx="3816350" cy="2447925"/>
          </a:xfrm>
        </p:spPr>
        <p:txBody>
          <a:bodyPr rtlCol="0">
            <a:normAutofit fontScale="325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900" dirty="0" smtClean="0"/>
              <a:t>В Лабораторной работе приняты следующие ступени нагружения. Увеличение нагрузки производится с шагом 100 кПа:  </a:t>
            </a:r>
            <a:r>
              <a:rPr lang="ru-RU" sz="4900" b="1" dirty="0" smtClean="0"/>
              <a:t>100, 200, 300 кПа</a:t>
            </a:r>
            <a:r>
              <a:rPr lang="ru-RU" sz="4900" dirty="0" smtClean="0"/>
              <a:t>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900" dirty="0" smtClean="0"/>
              <a:t>Каждая ступень выдерживается до стабилизации деформации, затем снимаются отсчеты по обоим индикаторам и показания манометра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2565400"/>
            <a:ext cx="1152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77875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Проведение компрессионных испытаний</a:t>
            </a: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539750" y="1052513"/>
            <a:ext cx="3671888" cy="792162"/>
          </a:xfrm>
        </p:spPr>
        <p:txBody>
          <a:bodyPr/>
          <a:lstStyle/>
          <a:p>
            <a:pPr algn="ctr" eaLnBrk="1" hangingPunct="1"/>
            <a:endParaRPr lang="ru-RU" sz="2000" smtClean="0"/>
          </a:p>
          <a:p>
            <a:pPr algn="ctr" eaLnBrk="1" hangingPunct="1"/>
            <a:endParaRPr lang="ru-RU" sz="2000" smtClean="0"/>
          </a:p>
          <a:p>
            <a:pPr algn="ctr" eaLnBrk="1" hangingPunct="1"/>
            <a:endParaRPr lang="ru-RU" sz="2000" smtClean="0"/>
          </a:p>
          <a:p>
            <a:pPr algn="ctr" eaLnBrk="1" hangingPunct="1"/>
            <a:endParaRPr lang="ru-RU" sz="2000" smtClean="0"/>
          </a:p>
          <a:p>
            <a:pPr algn="ctr" eaLnBrk="1" hangingPunct="1"/>
            <a:r>
              <a:rPr lang="ru-RU" sz="2000" smtClean="0"/>
              <a:t>Прибор в сборе</a:t>
            </a:r>
          </a:p>
          <a:p>
            <a:pPr eaLnBrk="1" hangingPunct="1"/>
            <a:r>
              <a:rPr lang="en-US" sz="1600" smtClean="0"/>
              <a:t> </a:t>
            </a:r>
            <a:endParaRPr lang="ru-RU" sz="1600" smtClean="0"/>
          </a:p>
        </p:txBody>
      </p:sp>
      <p:pic>
        <p:nvPicPr>
          <p:cNvPr id="12" name="Содержимое 11" descr="Лаб. 3.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84213" y="1773238"/>
            <a:ext cx="3455987" cy="3398837"/>
          </a:xfr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024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052513"/>
            <a:ext cx="4103688" cy="1584325"/>
          </a:xfrm>
        </p:spPr>
        <p:txBody>
          <a:bodyPr/>
          <a:lstStyle/>
          <a:p>
            <a:pPr eaLnBrk="1" hangingPunct="1"/>
            <a:r>
              <a:rPr lang="ru-RU" sz="1800" smtClean="0"/>
              <a:t>Нагружение образца грунта ступенями нагрузки:  </a:t>
            </a:r>
            <a:r>
              <a:rPr lang="ru-RU" sz="1800" i="1" smtClean="0"/>
              <a:t>Р </a:t>
            </a:r>
            <a:r>
              <a:rPr lang="ru-RU" sz="1800" smtClean="0"/>
              <a:t>= 20, 40, 60 н, которая вызывает образование вертикальных сжимающих напряжений         = 100, 200, 300 кПа соответственно.</a:t>
            </a:r>
          </a:p>
        </p:txBody>
      </p:sp>
      <p:pic>
        <p:nvPicPr>
          <p:cNvPr id="16" name="Содержимое 15" descr="Лаб. 3.1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572000" y="2924175"/>
            <a:ext cx="4206875" cy="3295650"/>
          </a:xfr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0247" name="Прямоугольник 12"/>
          <p:cNvSpPr>
            <a:spLocks noChangeArrowheads="1"/>
          </p:cNvSpPr>
          <p:nvPr/>
        </p:nvSpPr>
        <p:spPr bwMode="auto">
          <a:xfrm>
            <a:off x="539750" y="5229225"/>
            <a:ext cx="3744913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>
                <a:latin typeface="Calibri" pitchFamily="34" charset="0"/>
              </a:rPr>
              <a:t>Во избежание длительных  выдержек времени до стабилизации деформаций, в учебной лаборатории  опыты по компрессии в стабилометре, как правило,  проводят с образцами песчаных грунтов.</a:t>
            </a:r>
          </a:p>
        </p:txBody>
      </p:sp>
      <p:sp>
        <p:nvSpPr>
          <p:cNvPr id="1024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24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1725" y="1989138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sz="2800" b="1" smtClean="0"/>
              <a:t>Обработка результатов испытаний</a:t>
            </a:r>
            <a:endParaRPr lang="ru-RU" sz="2800" smtClean="0"/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147050" cy="1008062"/>
          </a:xfrm>
        </p:spPr>
        <p:txBody>
          <a:bodyPr/>
          <a:lstStyle/>
          <a:p>
            <a:pPr algn="r" eaLnBrk="1" hangingPunct="1"/>
            <a:r>
              <a:rPr lang="ru-RU" sz="2200" smtClean="0"/>
              <a:t>Таблица 1</a:t>
            </a:r>
            <a:r>
              <a:rPr lang="ru-RU" sz="2900" smtClean="0"/>
              <a:t>.</a:t>
            </a:r>
            <a:endParaRPr lang="en-US" sz="2900" smtClean="0"/>
          </a:p>
          <a:p>
            <a:pPr eaLnBrk="1" hangingPunct="1"/>
            <a:r>
              <a:rPr lang="en-US" sz="1900" smtClean="0"/>
              <a:t>         </a:t>
            </a:r>
            <a:r>
              <a:rPr lang="ru-RU" sz="1900" smtClean="0"/>
              <a:t>Вычисление осадки штампа  </a:t>
            </a:r>
            <a:r>
              <a:rPr lang="en-US" sz="1900" i="1" smtClean="0"/>
              <a:t>S</a:t>
            </a:r>
            <a:r>
              <a:rPr lang="en-US" sz="1500" i="1" smtClean="0"/>
              <a:t>i</a:t>
            </a:r>
            <a:r>
              <a:rPr lang="en-US" sz="1900" i="1" smtClean="0"/>
              <a:t> </a:t>
            </a:r>
            <a:r>
              <a:rPr lang="ru-RU" sz="1900" smtClean="0"/>
              <a:t>и относительной деформации</a:t>
            </a:r>
            <a:r>
              <a:rPr lang="en-US" sz="1900" smtClean="0"/>
              <a:t> </a:t>
            </a:r>
            <a:endParaRPr lang="ru-RU" sz="1900" smtClean="0"/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4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0" y="1484313"/>
            <a:ext cx="2921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4213" y="5445125"/>
            <a:ext cx="8135937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  <a:cs typeface="+mn-cs"/>
              </a:rPr>
              <a:t>Обозначения: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i="1" dirty="0">
                <a:latin typeface="+mn-lt"/>
                <a:cs typeface="+mn-cs"/>
              </a:rPr>
              <a:t>S</a:t>
            </a:r>
            <a:r>
              <a:rPr lang="ru-RU" sz="1200" i="1" dirty="0">
                <a:latin typeface="+mn-lt"/>
                <a:cs typeface="+mn-cs"/>
              </a:rPr>
              <a:t>i</a:t>
            </a:r>
            <a:r>
              <a:rPr lang="ru-RU" sz="1400" i="1" dirty="0">
                <a:latin typeface="+mn-lt"/>
                <a:cs typeface="+mn-cs"/>
              </a:rPr>
              <a:t>=</a:t>
            </a:r>
            <a:r>
              <a:rPr lang="ru-RU" sz="1400" i="1" cap="all" dirty="0">
                <a:latin typeface="+mn-lt"/>
                <a:cs typeface="+mn-cs"/>
              </a:rPr>
              <a:t>u</a:t>
            </a:r>
            <a:r>
              <a:rPr lang="ru-RU" sz="1200" i="1" dirty="0">
                <a:latin typeface="+mn-lt"/>
                <a:cs typeface="+mn-cs"/>
              </a:rPr>
              <a:t>срi-</a:t>
            </a:r>
            <a:r>
              <a:rPr lang="ru-RU" sz="1400" i="1" cap="all" dirty="0">
                <a:latin typeface="+mn-lt"/>
                <a:cs typeface="+mn-cs"/>
              </a:rPr>
              <a:t>u</a:t>
            </a:r>
            <a:r>
              <a:rPr lang="ru-RU" sz="1200" i="1" dirty="0">
                <a:latin typeface="+mn-lt"/>
                <a:cs typeface="+mn-cs"/>
              </a:rPr>
              <a:t>cp(p=0) </a:t>
            </a:r>
            <a:r>
              <a:rPr lang="ru-RU" sz="1400" dirty="0">
                <a:latin typeface="+mn-lt"/>
                <a:cs typeface="+mn-cs"/>
              </a:rPr>
              <a:t>– среднее значение показания индикаторов в начале опыта;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+mn-lt"/>
                <a:cs typeface="+mn-cs"/>
              </a:rPr>
              <a:t>если индикаторы выведены на “ноль” в начале опыта, то </a:t>
            </a:r>
            <a:r>
              <a:rPr lang="ru-RU" sz="1400" i="1" cap="all" dirty="0">
                <a:latin typeface="+mn-lt"/>
                <a:cs typeface="+mn-cs"/>
              </a:rPr>
              <a:t>u</a:t>
            </a:r>
            <a:r>
              <a:rPr lang="ru-RU" sz="1200" i="1" dirty="0">
                <a:latin typeface="+mn-lt"/>
                <a:cs typeface="+mn-cs"/>
              </a:rPr>
              <a:t>cp(p=0</a:t>
            </a:r>
            <a:r>
              <a:rPr lang="ru-RU" sz="1200" dirty="0">
                <a:latin typeface="+mn-lt"/>
                <a:cs typeface="+mn-cs"/>
              </a:rPr>
              <a:t>)</a:t>
            </a:r>
            <a:r>
              <a:rPr lang="ru-RU" sz="1400" dirty="0">
                <a:latin typeface="+mn-lt"/>
                <a:cs typeface="+mn-cs"/>
              </a:rPr>
              <a:t>=0, а </a:t>
            </a:r>
            <a:r>
              <a:rPr lang="ru-RU" sz="1400" i="1" dirty="0">
                <a:latin typeface="+mn-lt"/>
                <a:cs typeface="+mn-cs"/>
              </a:rPr>
              <a:t>S</a:t>
            </a:r>
            <a:r>
              <a:rPr lang="ru-RU" sz="1200" i="1" dirty="0">
                <a:latin typeface="+mn-lt"/>
                <a:cs typeface="+mn-cs"/>
              </a:rPr>
              <a:t>i</a:t>
            </a:r>
            <a:r>
              <a:rPr lang="ru-RU" sz="1400" i="1" dirty="0">
                <a:latin typeface="+mn-lt"/>
                <a:cs typeface="+mn-cs"/>
              </a:rPr>
              <a:t>=</a:t>
            </a:r>
            <a:r>
              <a:rPr lang="ru-RU" sz="1400" i="1" cap="all" dirty="0">
                <a:latin typeface="+mn-lt"/>
                <a:cs typeface="+mn-cs"/>
              </a:rPr>
              <a:t>u</a:t>
            </a:r>
            <a:r>
              <a:rPr lang="ru-RU" sz="1200" i="1" dirty="0">
                <a:latin typeface="+mn-lt"/>
                <a:cs typeface="+mn-cs"/>
              </a:rPr>
              <a:t>cp</a:t>
            </a:r>
            <a:r>
              <a:rPr lang="ru-RU" sz="1400" i="1" dirty="0">
                <a:latin typeface="+mn-lt"/>
                <a:cs typeface="+mn-cs"/>
              </a:rPr>
              <a:t>.</a:t>
            </a:r>
          </a:p>
        </p:txBody>
      </p:sp>
      <p:pic>
        <p:nvPicPr>
          <p:cNvPr id="28" name="Содержимое 27" descr="Лаб.3. табл.1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9750" y="2122488"/>
            <a:ext cx="7848600" cy="3152775"/>
          </a:xfr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sz="2800" b="1" smtClean="0"/>
              <a:t>Обработка результатов испытаний</a:t>
            </a:r>
            <a:endParaRPr lang="ru-RU" sz="2800" smtClean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>
          <a:xfrm>
            <a:off x="395288" y="836613"/>
            <a:ext cx="4248150" cy="2087562"/>
          </a:xfrm>
        </p:spPr>
        <p:txBody>
          <a:bodyPr/>
          <a:lstStyle/>
          <a:p>
            <a:pPr eaLnBrk="1" hangingPunct="1"/>
            <a:r>
              <a:rPr lang="ru-RU" sz="1600" smtClean="0"/>
              <a:t>Построение по результатам испытаний графиков зависимости:</a:t>
            </a:r>
          </a:p>
          <a:p>
            <a:pPr algn="just" eaLnBrk="1" hangingPunct="1">
              <a:buFont typeface="Arial" charset="0"/>
              <a:buChar char="•"/>
            </a:pPr>
            <a:r>
              <a:rPr lang="ru-RU" sz="1600" smtClean="0"/>
              <a:t> боковых напряжений   от вертикальных сжимающий напряжений     ;</a:t>
            </a:r>
          </a:p>
          <a:p>
            <a:pPr eaLnBrk="1" hangingPunct="1">
              <a:buFont typeface="Arial" charset="0"/>
              <a:buChar char="•"/>
            </a:pPr>
            <a:r>
              <a:rPr lang="ru-RU" sz="1600" smtClean="0"/>
              <a:t> вертикальных относительных деформаций  от вертикальных сжимающий напряжений</a:t>
            </a:r>
          </a:p>
        </p:txBody>
      </p:sp>
      <p:sp>
        <p:nvSpPr>
          <p:cNvPr id="12292" name="Текст 4"/>
          <p:cNvSpPr>
            <a:spLocks noGrp="1"/>
          </p:cNvSpPr>
          <p:nvPr>
            <p:ph type="body" sz="quarter" idx="3"/>
          </p:nvPr>
        </p:nvSpPr>
        <p:spPr>
          <a:xfrm>
            <a:off x="4932363" y="1052513"/>
            <a:ext cx="4032250" cy="647700"/>
          </a:xfrm>
        </p:spPr>
        <p:txBody>
          <a:bodyPr/>
          <a:lstStyle/>
          <a:p>
            <a:pPr eaLnBrk="1" hangingPunct="1"/>
            <a:r>
              <a:rPr lang="ru-RU" sz="1600" smtClean="0"/>
              <a:t>    </a:t>
            </a:r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29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2060575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297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2565400"/>
            <a:ext cx="238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30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0338" y="1773238"/>
            <a:ext cx="27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2302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2349500"/>
            <a:ext cx="24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05" name="Rectangle 14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5" name="Содержимое 24" descr="лаб3. графики.jp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250825" y="3068638"/>
            <a:ext cx="4310063" cy="3384550"/>
          </a:xfr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29" name="Содержимое 28" descr="Лаб. 3. текст.jpg"/>
          <p:cNvPicPr>
            <a:picLocks noGrp="1" noChangeAspect="1"/>
          </p:cNvPicPr>
          <p:nvPr>
            <p:ph sz="quarter" idx="4"/>
          </p:nvPr>
        </p:nvPicPr>
        <p:blipFill>
          <a:blip r:embed="rId6" cstate="print"/>
          <a:stretch>
            <a:fillRect/>
          </a:stretch>
        </p:blipFill>
        <p:spPr>
          <a:xfrm>
            <a:off x="4859338" y="1773238"/>
            <a:ext cx="4025900" cy="4756150"/>
          </a:xfrm>
          <a:ln>
            <a:solidFill>
              <a:srgbClr val="7030A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12308" name="Прямоугольник 26"/>
          <p:cNvSpPr>
            <a:spLocks noChangeArrowheads="1"/>
          </p:cNvSpPr>
          <p:nvPr/>
        </p:nvSpPr>
        <p:spPr bwMode="auto">
          <a:xfrm>
            <a:off x="4859338" y="836613"/>
            <a:ext cx="3960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Вычисление показателей сжимаемости  (деформируемости</a:t>
            </a:r>
            <a:r>
              <a:rPr lang="en-US" b="1">
                <a:latin typeface="Calibri" pitchFamily="34" charset="0"/>
              </a:rPr>
              <a:t>)</a:t>
            </a:r>
            <a:r>
              <a:rPr lang="ru-RU" b="1">
                <a:latin typeface="Calibri" pitchFamily="34" charset="0"/>
              </a:rPr>
              <a:t>.</a:t>
            </a:r>
          </a:p>
        </p:txBody>
      </p:sp>
      <p:sp>
        <p:nvSpPr>
          <p:cNvPr id="1230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310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6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/>
          <a:lstStyle/>
          <a:p>
            <a:pPr eaLnBrk="1" hangingPunct="1"/>
            <a:r>
              <a:rPr lang="ru-RU" sz="2800" b="1" smtClean="0"/>
              <a:t>Преимущества испытаний грунта в стабилометре.</a:t>
            </a:r>
          </a:p>
        </p:txBody>
      </p:sp>
      <p:sp>
        <p:nvSpPr>
          <p:cNvPr id="13315" name="Текст 2"/>
          <p:cNvSpPr>
            <a:spLocks noGrp="1"/>
          </p:cNvSpPr>
          <p:nvPr>
            <p:ph idx="1"/>
          </p:nvPr>
        </p:nvSpPr>
        <p:spPr>
          <a:xfrm>
            <a:off x="395288" y="1484313"/>
            <a:ext cx="8353425" cy="4641850"/>
          </a:xfrm>
        </p:spPr>
        <p:txBody>
          <a:bodyPr/>
          <a:lstStyle/>
          <a:p>
            <a:pPr eaLnBrk="1" hangingPunct="1"/>
            <a:r>
              <a:rPr lang="ru-RU" sz="1800" smtClean="0"/>
              <a:t>В стабилометре воспроизводится схема одометра, причем есть возможность постоянно   фиксировать боковое давление, что нельзя выполнить в одометре.</a:t>
            </a:r>
          </a:p>
          <a:p>
            <a:pPr eaLnBrk="1" hangingPunct="1"/>
            <a:r>
              <a:rPr lang="ru-RU" sz="1800" smtClean="0"/>
              <a:t>Возможность моделирования исходного напряженного состояния (например, прикладывается обжимающее одинаковое давление на образец).</a:t>
            </a:r>
          </a:p>
          <a:p>
            <a:pPr eaLnBrk="1" hangingPunct="1"/>
            <a:r>
              <a:rPr lang="ru-RU" sz="1800" smtClean="0"/>
              <a:t>Отсутствует трение по боковой поверхности образца (поскольку боковое давление создается гидравлическим путем, то по вертикальной поверхности образца касательные напряжения не возникнут).</a:t>
            </a:r>
          </a:p>
          <a:p>
            <a:pPr eaLnBrk="1" hangingPunct="1"/>
            <a:r>
              <a:rPr lang="ru-RU" sz="1800" smtClean="0"/>
              <a:t>Возможность испытаний образца грунта по различным схемам деформирования.</a:t>
            </a:r>
          </a:p>
          <a:p>
            <a:pPr eaLnBrk="1" hangingPunct="1"/>
            <a:r>
              <a:rPr lang="ru-RU" sz="1800" smtClean="0"/>
              <a:t>Возможность измерения боковых напряжений (равны давлению в жидкости рабочей камеры).</a:t>
            </a:r>
          </a:p>
          <a:p>
            <a:pPr eaLnBrk="1" hangingPunct="1"/>
            <a:r>
              <a:rPr lang="ru-RU" sz="1800" smtClean="0"/>
              <a:t>Меньшим влиянием жесткости нагружающих штампов за счет большой высоты образца.</a:t>
            </a:r>
          </a:p>
          <a:p>
            <a:pPr eaLnBrk="1" hangingPunct="1"/>
            <a:r>
              <a:rPr lang="ru-RU" sz="1800" smtClean="0"/>
              <a:t>Возможностью изучения как деформационных, так и прочностных характеристик грунта в условиях, приближенных к реальным.</a:t>
            </a:r>
          </a:p>
          <a:p>
            <a:pPr eaLnBrk="1" hangingPunct="1"/>
            <a:endParaRPr lang="ru-RU" sz="1800" smtClean="0"/>
          </a:p>
          <a:p>
            <a:pPr eaLnBrk="1" hangingPunct="1"/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6"/>
          <p:cNvSpPr>
            <a:spLocks noGrp="1"/>
          </p:cNvSpPr>
          <p:nvPr>
            <p:ph type="title"/>
          </p:nvPr>
        </p:nvSpPr>
        <p:spPr>
          <a:xfrm>
            <a:off x="611188" y="476250"/>
            <a:ext cx="7921625" cy="433388"/>
          </a:xfrm>
        </p:spPr>
        <p:txBody>
          <a:bodyPr/>
          <a:lstStyle/>
          <a:p>
            <a:pPr eaLnBrk="1" hangingPunct="1"/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Контрольные вопросы.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611560" y="1340768"/>
            <a:ext cx="7992888" cy="4785395"/>
          </a:xfr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 smtClean="0"/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Для каких расчетов используют характеристики  деформируемости грунта?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Как выполняются условия компрессии при определении показателей деформируемости в стабилометре?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Каким прибором измеряется боковое давление в рабочей камере стабилометра?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Какие параметры надо определить, чтобы определить коэффициент бокового давления?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Какие параметры деформируемости определяются при одном испытании? 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Какие преимущества стабилометра перед одометром?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Почему образец необходимо выдерживать после каждой ступени приложения нагрузки? Для каких грунтов это наиболее актуально?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Дать определение показателям деформируемости грунтов, полученных опытным путем. Проанализировать диапазоны изменения этих характеристик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1800" dirty="0" smtClean="0"/>
              <a:t>Какова связь между модулями линейной и объемной деформацией?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5905</TotalTime>
  <Words>715</Words>
  <Application>Microsoft Office PowerPoint</Application>
  <PresentationFormat>Экран (4:3)</PresentationFormat>
  <Paragraphs>85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Лабораторная работа № 3</vt:lpstr>
      <vt:lpstr>Закон компрессинного уплотнения грунтов: при небольшом изменении сжимающих напряжений уменьшение коэффициента пористости грунта пропорционально увеличению сжимающего напряжения. </vt:lpstr>
      <vt:lpstr>Стабилометр – прибор трехосного сжатия, служащий для определения механических характеристик грунта.</vt:lpstr>
      <vt:lpstr>Компрессионное сжатие грунта в стабилометре</vt:lpstr>
      <vt:lpstr>Проведение компрессионных испытаний</vt:lpstr>
      <vt:lpstr>Обработка результатов испытаний</vt:lpstr>
      <vt:lpstr>Обработка результатов испытаний</vt:lpstr>
      <vt:lpstr>Преимущества испытаний грунта в стабилометре.</vt:lpstr>
      <vt:lpstr> Контрольные вопросы.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Механика грунтов</dc:title>
  <dc:creator>Елена</dc:creator>
  <cp:lastModifiedBy>Елена</cp:lastModifiedBy>
  <cp:revision>377</cp:revision>
  <dcterms:created xsi:type="dcterms:W3CDTF">2011-09-28T08:08:14Z</dcterms:created>
  <dcterms:modified xsi:type="dcterms:W3CDTF">2014-07-09T11:21:56Z</dcterms:modified>
</cp:coreProperties>
</file>