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9" r:id="rId3"/>
    <p:sldId id="336" r:id="rId4"/>
    <p:sldId id="338" r:id="rId5"/>
    <p:sldId id="335" r:id="rId6"/>
    <p:sldId id="301" r:id="rId7"/>
    <p:sldId id="302" r:id="rId8"/>
    <p:sldId id="303" r:id="rId9"/>
    <p:sldId id="326" r:id="rId10"/>
    <p:sldId id="304" r:id="rId11"/>
    <p:sldId id="327" r:id="rId12"/>
    <p:sldId id="329" r:id="rId13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1511"/>
    <a:srgbClr val="C9B945"/>
    <a:srgbClr val="99FF66"/>
    <a:srgbClr val="CCFF99"/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0287" autoAdjust="0"/>
  </p:normalViewPr>
  <p:slideViewPr>
    <p:cSldViewPr>
      <p:cViewPr varScale="1">
        <p:scale>
          <a:sx n="74" d="100"/>
          <a:sy n="74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572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26B3C3-6584-47EF-B319-92A0F59BF879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597455-892E-40DB-81D1-94F323CEF3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6BBA7D-F419-48D9-B54A-C01D89C107CE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D0EB8B-6031-4C72-A04B-7B80B8CFDD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F5F858-3BBC-4C98-B366-68143E941B5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D4763D-7FB5-4A6A-A1E0-9D08E0B8F6A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25B11-7984-4DA0-A6DE-E69D7E22CF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305C51-987D-4AEC-9D05-4DDCACEB687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D8FA6A-2BD4-42EC-A188-B58BA47A16F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8866E-93EE-41C8-8620-473F623BDC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F88EF5-5FD4-40F3-A35A-55DD8267C76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9DC0-3EC9-45D3-A59C-386D5229B4A9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6EC0-D728-4826-8009-F87D4ECFE3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760A-FC3D-4669-A7B1-FF160D50B667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7F5F-566E-4E07-ACFD-E8FEDCE168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9B8A9-29FD-4C90-8B34-7F04C60A278E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D499-F56A-4CE1-A531-D34AF2834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A5D1-6755-4AF0-944D-D9CFE3AFD94A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4B8DD-2FD8-45B6-98C0-DC844AECDD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C2F4A-5EC4-4CD8-B5E1-6CB3F30E5DED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DA7F-DC09-462F-81FB-C7A5CD2AE1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6E2B-6479-41AA-8309-7DA54D6A66F8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50F8-A4D3-4C10-A761-10563D1A69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E1AB-5D94-41CD-BBC9-FCBFBE91172B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685BA-BA09-493C-A1FF-94D2A7A575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B49C-451F-48F4-8BAC-8CF9D534D212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141BF-0F05-472A-9C28-915BD68C77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17C7-DEB3-4A5F-8248-C286FCF096A7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FC8E-A6BD-4E67-B791-C0D20620C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F10C-9DE2-44B2-A482-E5F0513985CB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2634E-3A56-4C49-BD22-3D8AE69DE9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2F792-41E7-4E0A-8DEB-8968712DC285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E877-FE85-47EA-838F-55D3BB0678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B1F989-48B7-416B-8512-94791BCB27E5}" type="datetimeFigureOut">
              <a:rPr lang="ru-RU"/>
              <a:pPr>
                <a:defRPr/>
              </a:pPr>
              <a:t>09.07.2014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72DDA-7261-4AAA-8A3B-6A5518D5D6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7772400" cy="10810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Лабораторная работа № 5</a:t>
            </a:r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8313" y="3500438"/>
            <a:ext cx="8135937" cy="2449512"/>
          </a:xfrm>
          <a:solidFill>
            <a:srgbClr val="CC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 Р Е Д Е Л Е Н И Е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К А З А Т Е Л Е Й 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О Ч Н О С Т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 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 Р У Н Т 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Г Л 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 У Т Р Е Н Н Е Г О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Е Н И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 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 Е Л Ь Н О Г О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 Е П Л Е Н И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 П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И Б О Р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 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Д Н О П Л О С К О С Н О Г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 Е З А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547813" y="549275"/>
            <a:ext cx="5616575" cy="719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Обработка результатов испытаний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12291" name="Текст 9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3970338" cy="1081087"/>
          </a:xfrm>
        </p:spPr>
        <p:txBody>
          <a:bodyPr/>
          <a:lstStyle/>
          <a:p>
            <a:pPr algn="just" eaLnBrk="1" hangingPunct="1"/>
            <a:r>
              <a:rPr lang="ru-RU" smtClean="0"/>
              <a:t>П</a:t>
            </a:r>
            <a:r>
              <a:rPr lang="ru-RU" sz="1800" smtClean="0"/>
              <a:t>остроение графика  зависимости перемещения подвижной обоймы от сдвигающего напряжения.</a:t>
            </a:r>
          </a:p>
        </p:txBody>
      </p:sp>
      <p:pic>
        <p:nvPicPr>
          <p:cNvPr id="7" name="Содержимое 6" descr="лаб5. график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23850" y="3789363"/>
            <a:ext cx="4040188" cy="2438400"/>
          </a:xfr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2293" name="Текст 10"/>
          <p:cNvSpPr>
            <a:spLocks noGrp="1"/>
          </p:cNvSpPr>
          <p:nvPr>
            <p:ph type="body" sz="quarter" idx="3"/>
          </p:nvPr>
        </p:nvSpPr>
        <p:spPr>
          <a:xfrm>
            <a:off x="4645025" y="1844675"/>
            <a:ext cx="4103688" cy="1152525"/>
          </a:xfrm>
        </p:spPr>
        <p:txBody>
          <a:bodyPr/>
          <a:lstStyle/>
          <a:p>
            <a:pPr algn="just" eaLnBrk="1" hangingPunct="1"/>
            <a:r>
              <a:rPr lang="ru-RU" sz="1800" smtClean="0"/>
              <a:t>Построение графика  зависимости предельных сдвигающих напряжений от нормальных напряжений. </a:t>
            </a:r>
          </a:p>
        </p:txBody>
      </p:sp>
      <p:pic>
        <p:nvPicPr>
          <p:cNvPr id="8" name="Содержимое 7" descr="лаб5. график2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716463" y="3500438"/>
            <a:ext cx="4041775" cy="2851150"/>
          </a:xfr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71550" y="549275"/>
            <a:ext cx="7416800" cy="719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Вычисление прочностных  характеристик грунта</a:t>
            </a:r>
            <a:endParaRPr lang="ru-RU" sz="24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68313" y="1700213"/>
            <a:ext cx="7920037" cy="11525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b="0" dirty="0" smtClean="0"/>
              <a:t>Прочностные характеристики определяются для интервала сжимающих напряжений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0" dirty="0" smtClean="0"/>
              <a:t>                                   ,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3316" name="Содержимое 11"/>
          <p:cNvSpPr>
            <a:spLocks noGrp="1"/>
          </p:cNvSpPr>
          <p:nvPr>
            <p:ph sz="half" idx="2"/>
          </p:nvPr>
        </p:nvSpPr>
        <p:spPr>
          <a:xfrm>
            <a:off x="457200" y="2565400"/>
            <a:ext cx="8362950" cy="3560763"/>
          </a:xfrm>
        </p:spPr>
        <p:txBody>
          <a:bodyPr/>
          <a:lstStyle/>
          <a:p>
            <a:pPr eaLnBrk="1" hangingPunct="1"/>
            <a:endParaRPr lang="ru-RU" sz="1600" smtClean="0"/>
          </a:p>
          <a:p>
            <a:pPr eaLnBrk="1" hangingPunct="1"/>
            <a:r>
              <a:rPr lang="ru-RU" sz="1600" smtClean="0"/>
              <a:t>Определение угла внутреннего трения     : </a:t>
            </a:r>
          </a:p>
          <a:p>
            <a:pPr eaLnBrk="1" hangingPunct="1"/>
            <a:endParaRPr lang="ru-RU" sz="1600" smtClean="0"/>
          </a:p>
          <a:p>
            <a:pPr eaLnBrk="1" hangingPunct="1"/>
            <a:endParaRPr lang="ru-RU" sz="1600" smtClean="0"/>
          </a:p>
          <a:p>
            <a:pPr eaLnBrk="1" hangingPunct="1"/>
            <a:endParaRPr lang="ru-RU" sz="1600" smtClean="0"/>
          </a:p>
          <a:p>
            <a:pPr eaLnBrk="1" hangingPunct="1"/>
            <a:r>
              <a:rPr lang="ru-RU" sz="1600" smtClean="0"/>
              <a:t>      =_______</a:t>
            </a:r>
          </a:p>
          <a:p>
            <a:pPr eaLnBrk="1" hangingPunct="1">
              <a:buFont typeface="Arial" charset="0"/>
              <a:buNone/>
            </a:pPr>
            <a:endParaRPr lang="ru-RU" sz="1600" smtClean="0"/>
          </a:p>
          <a:p>
            <a:pPr eaLnBrk="1" hangingPunct="1"/>
            <a:r>
              <a:rPr lang="ru-RU" sz="1600" smtClean="0"/>
              <a:t>Определение удельного сцепления </a:t>
            </a:r>
            <a:r>
              <a:rPr lang="ru-RU" sz="1600" b="1" smtClean="0"/>
              <a:t>с:                                                </a:t>
            </a:r>
            <a:r>
              <a:rPr lang="ru-RU" sz="1600" smtClean="0"/>
              <a:t>=________кПа</a:t>
            </a:r>
            <a:endParaRPr lang="ru-RU" sz="1600" b="1" smtClean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1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4663" y="2852738"/>
            <a:ext cx="15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2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284538"/>
            <a:ext cx="3248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23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4652963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4005263"/>
            <a:ext cx="15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2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205038"/>
            <a:ext cx="1362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332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2205038"/>
            <a:ext cx="1323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6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pPr eaLnBrk="1" hangingPunct="1"/>
            <a:r>
              <a:rPr lang="ru-RU" sz="2800" b="1" smtClean="0"/>
              <a:t>Контрольные вопросы.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684213" y="1600200"/>
            <a:ext cx="7848600" cy="4525963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900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Какова цель работы по испытанию грунта на сдвиг?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Каким образом фиксируется горизонтальная плоскость среза?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Каким образом определяются характеристики прочности в приборе одноплоскостного среза?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Как производится нагружение образца?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Чем отличаются испытания каждого из трех образцов грунта для определения показателей прочности?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Как записывается зависимость Кулона для песчаных и глинистых грунтов? Ее графическое представление. Как называются параметры уравнения, выражающие закон сдвига? Единицы измерения.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900" dirty="0" smtClean="0"/>
              <a:t>Каково практическое применение в инженерных расчетах характеристик прочности грунтов?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088" y="274638"/>
            <a:ext cx="7561262" cy="7064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/>
              <a:t>Прибор одноплоскостного среза – прибор, служащий для определения  характеристик  прочности  грунта.</a:t>
            </a: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9975" cy="1389062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При испытании образцов грунта  стабилометре возможно определение прочностных характеристик грунта: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угла внутреннего трения       (град),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/>
              <a:t> удельного сцепления </a:t>
            </a:r>
            <a:r>
              <a:rPr lang="ru-RU" sz="1600" i="1" dirty="0" smtClean="0"/>
              <a:t>С </a:t>
            </a:r>
            <a:r>
              <a:rPr lang="ru-RU" sz="1600" dirty="0" smtClean="0"/>
              <a:t>(кПа).</a:t>
            </a:r>
            <a:endParaRPr lang="ru-RU" sz="1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463" y="4005263"/>
            <a:ext cx="4032250" cy="2376487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Рис. 5.1. </a:t>
            </a:r>
            <a:r>
              <a:rPr lang="ru-RU" sz="1600" b="0" i="1" dirty="0" smtClean="0"/>
              <a:t>Схема прибора одноплоскостного среза.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0" dirty="0" smtClean="0"/>
              <a:t>1 – образец грунта; 2- плоскость среза;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0" dirty="0" smtClean="0"/>
              <a:t>3 – подвижное кольцо прибора; 4 – неподвижное кольцо прибора; 5 – днище прибора с перфорированным вкладышем и отверстием для отвода поровой воды; 6 – шток для передачи вертикальной нагрузки; 7 – индикатор часового типа для измерения горизонтальных перемещений; 8 – штамп для передачи вертикальной нагрузки с перфорированным вкладышем.</a:t>
            </a:r>
            <a:endParaRPr lang="ru-RU" sz="1600" b="0" dirty="0"/>
          </a:p>
        </p:txBody>
      </p:sp>
      <p:pic>
        <p:nvPicPr>
          <p:cNvPr id="10" name="Содержимое 9" descr="лаб5. схема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00563" y="1268413"/>
            <a:ext cx="4368800" cy="2687637"/>
          </a:xfr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102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3068638"/>
            <a:ext cx="3683000" cy="3057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 </a:t>
            </a:r>
            <a:r>
              <a:rPr lang="ru-RU" sz="1600" b="1" smtClean="0"/>
              <a:t>Исходные данные для испытания</a:t>
            </a:r>
            <a:r>
              <a:rPr lang="ru-RU" sz="1600" smtClean="0"/>
              <a:t>: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 площадь образца </a:t>
            </a:r>
            <a:r>
              <a:rPr lang="ru-RU" sz="1600" b="1" i="1" smtClean="0"/>
              <a:t>А </a:t>
            </a:r>
            <a:r>
              <a:rPr lang="ru-RU" sz="1600" i="1" smtClean="0"/>
              <a:t>= 40 cм2</a:t>
            </a:r>
            <a:endParaRPr lang="ru-RU" sz="1600" smtClean="0"/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высота образца 	  </a:t>
            </a:r>
            <a:r>
              <a:rPr lang="ru-RU" sz="1600" b="1" i="1" smtClean="0"/>
              <a:t>h</a:t>
            </a:r>
            <a:r>
              <a:rPr lang="ru-RU" sz="1200" b="1" i="1" smtClean="0"/>
              <a:t>0 </a:t>
            </a:r>
            <a:r>
              <a:rPr lang="ru-RU" sz="1600" i="1" smtClean="0"/>
              <a:t>= 4 см</a:t>
            </a:r>
            <a:endParaRPr lang="ru-RU" sz="1600" smtClean="0"/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диаметр образца  </a:t>
            </a:r>
            <a:r>
              <a:rPr lang="en-US" sz="1600" b="1" i="1" smtClean="0"/>
              <a:t>d</a:t>
            </a:r>
            <a:r>
              <a:rPr lang="en-US" sz="1600" i="1" smtClean="0"/>
              <a:t> = </a:t>
            </a:r>
            <a:r>
              <a:rPr lang="en-US" sz="1600" smtClean="0"/>
              <a:t>17</a:t>
            </a:r>
            <a:r>
              <a:rPr lang="ru-RU" sz="1600" smtClean="0"/>
              <a:t>,4 с</a:t>
            </a:r>
            <a:r>
              <a:rPr lang="ru-RU" sz="1600" i="1" smtClean="0"/>
              <a:t>м</a:t>
            </a:r>
            <a:endParaRPr lang="ru-RU" sz="1600" smtClean="0"/>
          </a:p>
          <a:p>
            <a:pPr algn="just" eaLnBrk="1" hangingPunct="1">
              <a:buFont typeface="Calibri" pitchFamily="34" charset="0"/>
              <a:buChar char="−"/>
            </a:pPr>
            <a:r>
              <a:rPr lang="ru-RU" sz="1600" smtClean="0"/>
              <a:t>отношение плеч рычага для вертикальной нагрузки  </a:t>
            </a:r>
            <a:r>
              <a:rPr lang="en-US" sz="1600" b="1" i="1" smtClean="0"/>
              <a:t>P</a:t>
            </a:r>
            <a:r>
              <a:rPr lang="ru-RU" sz="1600" b="1" i="1" smtClean="0"/>
              <a:t> </a:t>
            </a:r>
            <a:r>
              <a:rPr lang="en-US" sz="1600" b="1" i="1" smtClean="0"/>
              <a:t> </a:t>
            </a:r>
            <a:r>
              <a:rPr lang="en-US" sz="1600" smtClean="0"/>
              <a:t>1</a:t>
            </a:r>
            <a:r>
              <a:rPr lang="ru-RU" sz="1600" smtClean="0"/>
              <a:t>:10;</a:t>
            </a:r>
            <a:endParaRPr lang="ru-RU" sz="1600" b="1" i="1" smtClean="0"/>
          </a:p>
          <a:p>
            <a:pPr algn="just" eaLnBrk="1" hangingPunct="1">
              <a:buFont typeface="Calibri" pitchFamily="34" charset="0"/>
              <a:buChar char="−"/>
            </a:pPr>
            <a:r>
              <a:rPr lang="ru-RU" sz="1600" smtClean="0"/>
              <a:t> отношение плеч рычага для сдвигающей нагрузки  </a:t>
            </a:r>
            <a:r>
              <a:rPr lang="ru-RU" sz="1600" b="1" i="1" smtClean="0"/>
              <a:t>Т</a:t>
            </a:r>
            <a:r>
              <a:rPr lang="ru-RU" sz="1600" smtClean="0"/>
              <a:t>  </a:t>
            </a:r>
            <a:r>
              <a:rPr lang="ru-RU" sz="1600" i="1" smtClean="0"/>
              <a:t>1:10;</a:t>
            </a:r>
            <a:endParaRPr lang="ru-RU" sz="1600" smtClean="0"/>
          </a:p>
          <a:p>
            <a:pPr eaLnBrk="1" hangingPunct="1">
              <a:buFont typeface="Calibri" pitchFamily="34" charset="0"/>
              <a:buChar char="−"/>
            </a:pPr>
            <a:r>
              <a:rPr lang="ru-RU" sz="1600" smtClean="0"/>
              <a:t> цена деления индикатора часового типа </a:t>
            </a:r>
            <a:r>
              <a:rPr lang="ru-RU" sz="1600" b="1" i="1" smtClean="0"/>
              <a:t>ИЧ-10</a:t>
            </a:r>
            <a:r>
              <a:rPr lang="ru-RU" sz="1600" smtClean="0"/>
              <a:t>  - 0,01 мм. </a:t>
            </a: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10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2349500"/>
            <a:ext cx="15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200" b="1" dirty="0" smtClean="0"/>
              <a:t>Закон Кулона. </a:t>
            </a:r>
            <a:r>
              <a:rPr lang="ru-RU" sz="2200" dirty="0" smtClean="0"/>
              <a:t>Сопротивление грунтов сдвигу есть функция первой   </a:t>
            </a:r>
            <a:br>
              <a:rPr lang="ru-RU" sz="2200" dirty="0" smtClean="0"/>
            </a:br>
            <a:r>
              <a:rPr lang="ru-RU" sz="2200" dirty="0" smtClean="0"/>
              <a:t>                             степени от нормального давления:                              . </a:t>
            </a:r>
            <a:endParaRPr lang="ru-RU" sz="2200" b="1" dirty="0"/>
          </a:p>
        </p:txBody>
      </p:sp>
      <p:sp>
        <p:nvSpPr>
          <p:cNvPr id="5125" name="Текст 2"/>
          <p:cNvSpPr>
            <a:spLocks noGrp="1"/>
          </p:cNvSpPr>
          <p:nvPr>
            <p:ph type="body" idx="1"/>
          </p:nvPr>
        </p:nvSpPr>
        <p:spPr>
          <a:xfrm>
            <a:off x="611188" y="1628775"/>
            <a:ext cx="3957637" cy="3240088"/>
          </a:xfrm>
        </p:spPr>
        <p:txBody>
          <a:bodyPr/>
          <a:lstStyle/>
          <a:p>
            <a:pPr algn="just" eaLnBrk="1" hangingPunct="1"/>
            <a:r>
              <a:rPr lang="ru-RU" sz="1600" b="0" smtClean="0"/>
              <a:t>Для определения показателей прочности грунта      и  </a:t>
            </a:r>
            <a:r>
              <a:rPr lang="ru-RU" sz="1600" i="1" smtClean="0"/>
              <a:t>с </a:t>
            </a:r>
            <a:r>
              <a:rPr lang="ru-RU" sz="1600" b="0" smtClean="0"/>
              <a:t> в данной работе необходимо провести испытания на сдвиг нескольких образцов одного и того же грунта при разной величине вертикальных  сжимающих напряжений. </a:t>
            </a:r>
          </a:p>
          <a:p>
            <a:pPr algn="just" eaLnBrk="1" hangingPunct="1"/>
            <a:r>
              <a:rPr lang="ru-RU" sz="1600" b="0" smtClean="0"/>
              <a:t>Зная           и       для каждого  опыта можно найти значение       и  </a:t>
            </a:r>
            <a:r>
              <a:rPr lang="ru-RU" sz="1600" i="1" smtClean="0"/>
              <a:t>с  </a:t>
            </a:r>
            <a:r>
              <a:rPr lang="ru-RU" sz="1600" b="0" smtClean="0"/>
              <a:t>исследуемого грунта. Эта задача обычно   решается   графически, путем построения по экспериментальным точкам линейной зависимости:                     .</a:t>
            </a:r>
            <a:endParaRPr lang="ru-RU" sz="1600" i="1" smtClean="0"/>
          </a:p>
          <a:p>
            <a:pPr eaLnBrk="1" hangingPunct="1"/>
            <a:endParaRPr lang="ru-RU" sz="1600" b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724400"/>
            <a:ext cx="4040188" cy="1657350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dirty="0" smtClean="0"/>
              <a:t>В Лабораторной работе рекомендуется выполнять три опыта на срез грунта при вертикальной нагрузке </a:t>
            </a:r>
            <a:r>
              <a:rPr lang="ru-RU" sz="1900" b="1" i="1" dirty="0" smtClean="0"/>
              <a:t>Р</a:t>
            </a:r>
            <a:r>
              <a:rPr lang="ru-RU" sz="1900" dirty="0" smtClean="0"/>
              <a:t> = </a:t>
            </a:r>
            <a:r>
              <a:rPr lang="ru-RU" sz="1900" b="1" dirty="0" smtClean="0"/>
              <a:t>40, 80, 120 н</a:t>
            </a:r>
            <a:r>
              <a:rPr lang="ru-RU" sz="1900" dirty="0" smtClean="0"/>
              <a:t>, вызывающей образование сжимающих напряжений   = </a:t>
            </a:r>
            <a:r>
              <a:rPr lang="ru-RU" sz="1900" b="1" dirty="0" smtClean="0"/>
              <a:t>100, 200, 300 кПа </a:t>
            </a:r>
            <a:r>
              <a:rPr lang="ru-RU" sz="1900" i="1" dirty="0" smtClean="0"/>
              <a:t> </a:t>
            </a:r>
            <a:r>
              <a:rPr lang="ru-RU" sz="1900" dirty="0" smtClean="0"/>
              <a:t>соответственно.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7900" y="1557338"/>
            <a:ext cx="4032250" cy="48958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Сдвигающую нагрузку в каждом опыте прикладывают ступенями так, чтобы приращение касательных напряжений       не превышало            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Тогда ступени сдвигающей нагрузки для трех опытов составят: </a:t>
            </a:r>
            <a:r>
              <a:rPr lang="ru-RU" sz="1600" b="1" dirty="0" smtClean="0"/>
              <a:t>4, 8, 12 н</a:t>
            </a:r>
            <a:r>
              <a:rPr lang="ru-RU" sz="1600" dirty="0" smtClean="0"/>
              <a:t>,</a:t>
            </a:r>
            <a:r>
              <a:rPr lang="ru-RU" sz="1600" b="1" dirty="0" smtClean="0"/>
              <a:t> </a:t>
            </a:r>
            <a:r>
              <a:rPr lang="ru-RU" sz="1600" dirty="0" smtClean="0"/>
              <a:t>что  соответствует приращению касательных напряжений              </a:t>
            </a:r>
            <a:r>
              <a:rPr lang="ru-RU" sz="1600" b="1" dirty="0" smtClean="0"/>
              <a:t>= 10, 20, 30 кПа</a:t>
            </a:r>
            <a:r>
              <a:rPr lang="ru-RU" sz="1600" dirty="0" smtClean="0"/>
              <a:t>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Каждую ступень сдвигающей нагрузки прикладывают к образцу только после затухания деформаций сдвига от действия предыдущей ступени.  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Наращивание срезающей нагрузки проводится до достижения деформации сдвига 3 мм (это три круга  прохождения стрелки индикатора часового типа).</a:t>
            </a:r>
            <a:endParaRPr lang="ru-RU" sz="1600" dirty="0"/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908050"/>
            <a:ext cx="1609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3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1773238"/>
            <a:ext cx="15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3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3284538"/>
            <a:ext cx="15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3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3068638"/>
            <a:ext cx="352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3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068638"/>
            <a:ext cx="144463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4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050" y="4292600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5732463"/>
            <a:ext cx="144463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43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4250" y="2133600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45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2420938"/>
            <a:ext cx="447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3500438"/>
            <a:ext cx="28733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7"/>
          <p:cNvSpPr>
            <a:spLocks noGrp="1"/>
          </p:cNvSpPr>
          <p:nvPr>
            <p:ph type="title"/>
          </p:nvPr>
        </p:nvSpPr>
        <p:spPr>
          <a:xfrm>
            <a:off x="1331913" y="188913"/>
            <a:ext cx="5832475" cy="503237"/>
          </a:xfrm>
        </p:spPr>
        <p:txBody>
          <a:bodyPr/>
          <a:lstStyle/>
          <a:p>
            <a:pPr eaLnBrk="1" hangingPunct="1"/>
            <a:r>
              <a:rPr lang="ru-RU" sz="2400" b="1" smtClean="0"/>
              <a:t>Оборудование для лабораторной работы</a:t>
            </a:r>
          </a:p>
        </p:txBody>
      </p:sp>
      <p:pic>
        <p:nvPicPr>
          <p:cNvPr id="6147" name="Содержимое 9" descr="Лаб. 5.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765175"/>
            <a:ext cx="6551612" cy="4319588"/>
          </a:xfrm>
        </p:spPr>
      </p:pic>
      <p:sp>
        <p:nvSpPr>
          <p:cNvPr id="11" name="TextBox 10"/>
          <p:cNvSpPr txBox="1"/>
          <p:nvPr/>
        </p:nvSpPr>
        <p:spPr>
          <a:xfrm>
            <a:off x="323528" y="5157191"/>
            <a:ext cx="8640960" cy="1384995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Часть неподвижной обоймы, закрепленная на станине прибора.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Неподвижная обойма.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Подвижная обойма.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Два перфорированных вкладыша для оттока поровой воды.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Рычаг для нагружения образца грунта горизонтальной нагрузкой.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Гири для  вертикального нагружения образца.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Гири для горизонтального нагружения образца.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6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Подготовка прибора одноплоскостного среза к испытаниям</a:t>
            </a:r>
          </a:p>
        </p:txBody>
      </p:sp>
      <p:sp>
        <p:nvSpPr>
          <p:cNvPr id="7171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030287"/>
          </a:xfrm>
        </p:spPr>
        <p:txBody>
          <a:bodyPr/>
          <a:lstStyle/>
          <a:p>
            <a:pPr eaLnBrk="1" hangingPunct="1"/>
            <a:r>
              <a:rPr lang="ru-RU" sz="1800" smtClean="0"/>
              <a:t>1. Образец грунта ненарушенной структуры помещается в срезной прибор</a:t>
            </a:r>
          </a:p>
        </p:txBody>
      </p:sp>
      <p:sp>
        <p:nvSpPr>
          <p:cNvPr id="7172" name="Текст 6"/>
          <p:cNvSpPr>
            <a:spLocks noGrp="1"/>
          </p:cNvSpPr>
          <p:nvPr>
            <p:ph type="body" sz="quarter" idx="3"/>
          </p:nvPr>
        </p:nvSpPr>
        <p:spPr>
          <a:xfrm>
            <a:off x="4787900" y="1535113"/>
            <a:ext cx="3898900" cy="639762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1800" smtClean="0"/>
              <a:t>2. Сборка срезного прибора  </a:t>
            </a:r>
          </a:p>
        </p:txBody>
      </p:sp>
      <p:pic>
        <p:nvPicPr>
          <p:cNvPr id="7173" name="Содержимое 9" descr="лаб5. схема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57788" y="2708275"/>
            <a:ext cx="3338512" cy="2914650"/>
          </a:xfrm>
        </p:spPr>
      </p:pic>
      <p:pic>
        <p:nvPicPr>
          <p:cNvPr id="7174" name="Содержимое 11" descr="Лаб.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770188"/>
            <a:ext cx="4040188" cy="2760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19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Испытание образца грунта в приборе одноплоскостного среза </a:t>
            </a:r>
            <a:endParaRPr lang="ru-RU" sz="2800" b="1" dirty="0"/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smtClean="0"/>
              <a:t>3. Нагружение образца грунта вертикальной нагрузкой </a:t>
            </a:r>
          </a:p>
        </p:txBody>
      </p:sp>
      <p:sp>
        <p:nvSpPr>
          <p:cNvPr id="8196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85825"/>
          </a:xfrm>
        </p:spPr>
        <p:txBody>
          <a:bodyPr/>
          <a:lstStyle/>
          <a:p>
            <a:pPr eaLnBrk="1" hangingPunct="1"/>
            <a:r>
              <a:rPr lang="ru-RU" sz="1800" smtClean="0"/>
              <a:t>4. Установка индикатора часового типа для измерения горизонтальных  деформаций</a:t>
            </a:r>
          </a:p>
        </p:txBody>
      </p:sp>
      <p:pic>
        <p:nvPicPr>
          <p:cNvPr id="8197" name="Содержимое 12" descr="Лаб.5.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605088"/>
            <a:ext cx="4027488" cy="3055937"/>
          </a:xfrm>
        </p:spPr>
      </p:pic>
      <p:pic>
        <p:nvPicPr>
          <p:cNvPr id="8198" name="Содержимое 13" descr="Лаб.5.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5025" y="2636838"/>
            <a:ext cx="4041775" cy="3027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850900"/>
          </a:xfrm>
        </p:spPr>
        <p:txBody>
          <a:bodyPr/>
          <a:lstStyle/>
          <a:p>
            <a:pPr eaLnBrk="1" hangingPunct="1"/>
            <a:r>
              <a:rPr lang="ru-RU" sz="2400" b="1" smtClean="0"/>
              <a:t>Испытание образца грунта в приборе одноплоскостного среза </a:t>
            </a:r>
            <a:endParaRPr lang="ru-RU" sz="2400" smtClean="0"/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395288" y="1196975"/>
            <a:ext cx="4248150" cy="1511300"/>
          </a:xfrm>
        </p:spPr>
        <p:txBody>
          <a:bodyPr/>
          <a:lstStyle/>
          <a:p>
            <a:pPr eaLnBrk="1" hangingPunct="1"/>
            <a:r>
              <a:rPr lang="ru-RU" sz="1800" smtClean="0"/>
              <a:t>5. Нагружение образца грунта сдвигающей нагрузкой ступенями, равными 0,1 от  величины вертикальных сжимающих напряжений.</a:t>
            </a:r>
          </a:p>
        </p:txBody>
      </p:sp>
      <p:sp>
        <p:nvSpPr>
          <p:cNvPr id="9220" name="Текст 4"/>
          <p:cNvSpPr>
            <a:spLocks noGrp="1"/>
          </p:cNvSpPr>
          <p:nvPr>
            <p:ph type="body" sz="quarter" idx="3"/>
          </p:nvPr>
        </p:nvSpPr>
        <p:spPr>
          <a:xfrm>
            <a:off x="4787900" y="1341438"/>
            <a:ext cx="3898900" cy="647700"/>
          </a:xfrm>
        </p:spPr>
        <p:txBody>
          <a:bodyPr/>
          <a:lstStyle/>
          <a:p>
            <a:pPr eaLnBrk="1" hangingPunct="1"/>
            <a:r>
              <a:rPr lang="ru-RU" sz="1800" smtClean="0"/>
              <a:t>6. Разборка прибора после окончания испытаний.</a:t>
            </a:r>
          </a:p>
        </p:txBody>
      </p:sp>
      <p:pic>
        <p:nvPicPr>
          <p:cNvPr id="9221" name="Содержимое 9" descr="Лаб.5.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924175"/>
            <a:ext cx="4010025" cy="3313113"/>
          </a:xfrm>
        </p:spPr>
      </p:pic>
      <p:pic>
        <p:nvPicPr>
          <p:cNvPr id="9222" name="Содержимое 11" descr="Лаб.5.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2671763"/>
            <a:ext cx="3754437" cy="3565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Окончание испытаний, получение результата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4040188" cy="6477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7. Разрушенный образец грунта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96975"/>
            <a:ext cx="4186238" cy="647700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Таблица 1.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Запись результатов испытаний</a:t>
            </a:r>
            <a:endParaRPr lang="ru-RU" sz="2000" dirty="0"/>
          </a:p>
        </p:txBody>
      </p:sp>
      <p:pic>
        <p:nvPicPr>
          <p:cNvPr id="9" name="Содержимое 8" descr="Лаб.5.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23850" y="2349500"/>
            <a:ext cx="4022725" cy="3492500"/>
          </a:xfr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8" name="Содержимое 7" descr="Лаб.5 таб. 1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716463" y="1916113"/>
            <a:ext cx="4068762" cy="4321175"/>
          </a:xfrm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18488" cy="1081087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000" b="1" dirty="0" smtClean="0"/>
              <a:t> </a:t>
            </a:r>
            <a:r>
              <a:rPr lang="ru-RU" sz="2000" b="1" dirty="0" smtClean="0"/>
              <a:t>Таблица 1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400" b="1" dirty="0" smtClean="0"/>
              <a:t>Определение величины горизонтального перемещения подвижной обоймы при разрушении образца грунта</a:t>
            </a:r>
            <a:endParaRPr lang="ru-RU" sz="2400" b="1" dirty="0"/>
          </a:p>
        </p:txBody>
      </p:sp>
      <p:pic>
        <p:nvPicPr>
          <p:cNvPr id="4" name="Содержимое 3" descr="Лаб.5 таб.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87600" y="1341438"/>
            <a:ext cx="4656138" cy="51974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6361</TotalTime>
  <Words>705</Words>
  <Application>Microsoft Office PowerPoint</Application>
  <PresentationFormat>Экран (4:3)</PresentationFormat>
  <Paragraphs>84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Лабораторная работа № 5</vt:lpstr>
      <vt:lpstr>Прибор одноплоскостного среза – прибор, служащий для определения  характеристик  прочности  грунта.</vt:lpstr>
      <vt:lpstr>Закон Кулона. Сопротивление грунтов сдвигу есть функция первой                                 степени от нормального давления:                              . </vt:lpstr>
      <vt:lpstr>Оборудование для лабораторной работы</vt:lpstr>
      <vt:lpstr>Подготовка прибора одноплоскостного среза к испытаниям</vt:lpstr>
      <vt:lpstr>Испытание образца грунта в приборе одноплоскостного среза </vt:lpstr>
      <vt:lpstr>Испытание образца грунта в приборе одноплоскостного среза </vt:lpstr>
      <vt:lpstr>Окончание испытаний, получение результата</vt:lpstr>
      <vt:lpstr> Таблица 1. Определение величины горизонтального перемещения подвижной обоймы при разрушении образца грунта</vt:lpstr>
      <vt:lpstr>  Обработка результатов испытаний </vt:lpstr>
      <vt:lpstr>Вычисление прочностных  характеристик грунта</vt:lpstr>
      <vt:lpstr>Контрольные вопросы.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 грунтов</dc:title>
  <dc:creator>Елена</dc:creator>
  <cp:lastModifiedBy>Елена</cp:lastModifiedBy>
  <cp:revision>373</cp:revision>
  <dcterms:created xsi:type="dcterms:W3CDTF">2011-09-28T08:08:14Z</dcterms:created>
  <dcterms:modified xsi:type="dcterms:W3CDTF">2014-07-09T12:58:32Z</dcterms:modified>
</cp:coreProperties>
</file>