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handoutMasterIdLst>
    <p:handoutMasterId r:id="rId15"/>
  </p:handoutMasterIdLst>
  <p:sldIdLst>
    <p:sldId id="272" r:id="rId2"/>
    <p:sldId id="337" r:id="rId3"/>
    <p:sldId id="316" r:id="rId4"/>
    <p:sldId id="330" r:id="rId5"/>
    <p:sldId id="315" r:id="rId6"/>
    <p:sldId id="278" r:id="rId7"/>
    <p:sldId id="298" r:id="rId8"/>
    <p:sldId id="323" r:id="rId9"/>
    <p:sldId id="336" r:id="rId10"/>
    <p:sldId id="299" r:id="rId11"/>
    <p:sldId id="324" r:id="rId12"/>
    <p:sldId id="325" r:id="rId13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D2FED2"/>
    <a:srgbClr val="A8FEA8"/>
    <a:srgbClr val="CDFFD9"/>
    <a:srgbClr val="B0FED3"/>
    <a:srgbClr val="CCFFFF"/>
    <a:srgbClr val="C11511"/>
    <a:srgbClr val="C9B94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58" autoAdjust="0"/>
    <p:restoredTop sz="89122" autoAdjust="0"/>
  </p:normalViewPr>
  <p:slideViewPr>
    <p:cSldViewPr>
      <p:cViewPr>
        <p:scale>
          <a:sx n="100" d="100"/>
          <a:sy n="100" d="100"/>
        </p:scale>
        <p:origin x="-786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572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479838-F167-4D6D-9096-3577DD704A66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66AFCC-2CAF-486C-9BCB-0EB5FF8930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237C83-8CBF-40B6-B029-A9CD73C2D466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CFA9BD-806B-4C3C-85AC-2B11F762DF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DEE6B0-5157-4F85-AA57-CF2231CD4CF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D05EB1-B09E-4F06-91D8-735ACACF319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2A56F9-3938-4A17-BEAB-96D7F3B1057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0A3F7-C2B4-4C6F-853C-FE317FA88275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83477-03EC-4304-A8D0-9E792CD395F2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6AAF7-A425-49F8-A0D6-5ED65EE559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7556-C797-4F54-A956-61A8FF895BB1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837C-255E-4BD0-9A4D-35E0EC30BB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8888E-EA57-41B2-9A0A-EF8C9C2B6426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23887-6850-45B7-AC96-A4FC3AAE2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2D5E4-B205-4F6A-BF8B-5F50C5AF8B75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93C8E-880C-47B1-A742-93874BC9F2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24E3-8B2E-4F8A-A8E2-27601DAAEF8B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69A5-226E-4886-9E2D-EF032B4952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EDE5-05AB-4425-8917-179BE707C25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6A427-AD80-45A2-A6AE-3098AC0AB0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B91B9-A347-4CB0-9717-C71A809BFE51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C7AE-F450-4EC4-88BC-317F10E2A6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D8F8-3046-4E48-BD61-8CB2C79A287F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6826C-0726-4733-A870-AA041A1475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0CCFB-D8E3-4B03-9C01-F89DBC21B959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BC47F-728A-4265-BE3E-0C609B41B8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E845F-4A6E-480D-B35F-8B9DDCE6366F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7036-C5D5-4091-BB0C-56C45F6D2B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DDDA-BE8C-4F28-8EB2-D3A01DF322B1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F7973-AC74-47F0-8DEC-9C97370687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19449F-527F-4068-BC24-09D9DA2BCC44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89D0C4-3972-47CD-A1CC-51310A3A79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5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4213" y="836613"/>
            <a:ext cx="7772400" cy="14398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Лабораторная работа № 4</a:t>
            </a:r>
            <a:endParaRPr lang="ru-RU" sz="36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488832" cy="2304256"/>
          </a:xfr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   ПОКАЗАТЕЛЕЙ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ПРОЧНОСТИ    ГРУНТА    МЕТОДОМ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РАЗДАВЛИВАНИЯ    ОБРАЗЦА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  ПРИБОРЕ    ТРЕХОСНОГО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СЖАТИЯ    (СТАБИЛОМЕТРЕ)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3200" b="1" smtClean="0"/>
              <a:t>Обработка результатов испытаний</a:t>
            </a:r>
            <a:endParaRPr lang="ru-RU" sz="3200" smtClean="0"/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>
          <a:xfrm>
            <a:off x="539750" y="1196975"/>
            <a:ext cx="3957638" cy="1223963"/>
          </a:xfrm>
        </p:spPr>
        <p:txBody>
          <a:bodyPr/>
          <a:lstStyle/>
          <a:p>
            <a:pPr eaLnBrk="1" hangingPunct="1"/>
            <a:r>
              <a:rPr lang="ru-RU" sz="1800" smtClean="0"/>
              <a:t>Построение графика зависимости относительной вертикальной деформации от приращения главного вертикального напряжения. </a:t>
            </a:r>
          </a:p>
        </p:txBody>
      </p:sp>
      <p:pic>
        <p:nvPicPr>
          <p:cNvPr id="7" name="Содержимое 6" descr="лаб4. график 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3528" y="2852936"/>
            <a:ext cx="4320480" cy="338437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4341" name="Текст 4"/>
          <p:cNvSpPr>
            <a:spLocks noGrp="1"/>
          </p:cNvSpPr>
          <p:nvPr>
            <p:ph type="body" sz="quarter" idx="3"/>
          </p:nvPr>
        </p:nvSpPr>
        <p:spPr>
          <a:xfrm>
            <a:off x="5003800" y="1052513"/>
            <a:ext cx="3683000" cy="1008062"/>
          </a:xfrm>
        </p:spPr>
        <p:txBody>
          <a:bodyPr/>
          <a:lstStyle/>
          <a:p>
            <a:pPr eaLnBrk="1" hangingPunct="1"/>
            <a:r>
              <a:rPr lang="ru-RU" sz="1800" smtClean="0"/>
              <a:t>Построение графика зависимости сопротивления грунта сдвигу от нормального напряжения.</a:t>
            </a:r>
          </a:p>
        </p:txBody>
      </p:sp>
      <p:pic>
        <p:nvPicPr>
          <p:cNvPr id="11" name="Содержимое 10" descr="лаб4. схема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48064" y="2060848"/>
            <a:ext cx="3672408" cy="4248472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Вычисление механических  характеристик грунта.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789363"/>
            <a:ext cx="3970338" cy="360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Прочностные характеристики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463" y="3789363"/>
            <a:ext cx="3968750" cy="360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Деформационные характеристики</a:t>
            </a:r>
            <a:endParaRPr lang="ru-RU" sz="18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57200" y="4437063"/>
            <a:ext cx="3970338" cy="18716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По результатам опыта для  песчаного грунта вычисляется угол внутреннего трения по формуле:</a:t>
            </a: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716463" y="4437063"/>
            <a:ext cx="3970337" cy="18716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По результатам определения относительной деформации      вычисляется модуль общей деформации по формуле:</a:t>
            </a:r>
            <a:endParaRPr lang="ru-RU" sz="1800" dirty="0"/>
          </a:p>
        </p:txBody>
      </p:sp>
      <p:sp>
        <p:nvSpPr>
          <p:cNvPr id="15369" name="Прямоугольник 6"/>
          <p:cNvSpPr>
            <a:spLocks noChangeArrowheads="1"/>
          </p:cNvSpPr>
          <p:nvPr/>
        </p:nvSpPr>
        <p:spPr bwMode="auto">
          <a:xfrm>
            <a:off x="539750" y="1125538"/>
            <a:ext cx="7993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1600">
              <a:latin typeface="Calibri" pitchFamily="34" charset="0"/>
            </a:endParaRPr>
          </a:p>
          <a:p>
            <a:pPr algn="just"/>
            <a:r>
              <a:rPr lang="ru-RU" sz="1600">
                <a:latin typeface="Calibri" pitchFamily="34" charset="0"/>
              </a:rPr>
              <a:t>Для определения угла внутреннего трения исследуемого песчаного грунта строится диаграмма предельных напряжений Мора. Для этого от начала координат откладывают по оси абсцисс сначала величину</a:t>
            </a:r>
            <a:r>
              <a:rPr lang="en-US" sz="1600">
                <a:latin typeface="Calibri" pitchFamily="34" charset="0"/>
              </a:rPr>
              <a:t> </a:t>
            </a:r>
            <a:r>
              <a:rPr lang="ru-RU" sz="1600">
                <a:latin typeface="Calibri" pitchFamily="34" charset="0"/>
              </a:rPr>
              <a:t>горизонтального главного напряжения</a:t>
            </a:r>
            <a:r>
              <a:rPr lang="en-US" sz="1600">
                <a:latin typeface="Calibri" pitchFamily="34" charset="0"/>
              </a:rPr>
              <a:t>    </a:t>
            </a:r>
            <a:r>
              <a:rPr lang="ru-RU" sz="1600">
                <a:latin typeface="Calibri" pitchFamily="34" charset="0"/>
              </a:rPr>
              <a:t>,</a:t>
            </a:r>
            <a:r>
              <a:rPr lang="en-US" sz="1600">
                <a:latin typeface="Calibri" pitchFamily="34" charset="0"/>
              </a:rPr>
              <a:t>  </a:t>
            </a:r>
            <a:r>
              <a:rPr lang="ru-RU" sz="1600">
                <a:latin typeface="Calibri" pitchFamily="34" charset="0"/>
              </a:rPr>
              <a:t>а затем величину максимального вертикального напряжения в момент разрушения образца</a:t>
            </a:r>
            <a:r>
              <a:rPr lang="en-US" sz="1600">
                <a:latin typeface="Calibri" pitchFamily="34" charset="0"/>
              </a:rPr>
              <a:t>     </a:t>
            </a:r>
            <a:r>
              <a:rPr lang="ru-RU" sz="1600">
                <a:latin typeface="Calibri" pitchFamily="34" charset="0"/>
              </a:rPr>
              <a:t>. На отрезке               , как на диаметре, строят полукруг (необходимую для дальнейших определений часть круга Мора). Прямая, характеризующая сопротивление сдвигу сухих песков, является касательной к кругу Мора и проходит через начало координат, так как у этих грунтов сцепление равно 0.  </a:t>
            </a:r>
          </a:p>
        </p:txBody>
      </p:sp>
      <p:sp>
        <p:nvSpPr>
          <p:cNvPr id="153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7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3495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74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1916113"/>
            <a:ext cx="228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7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2450" y="2133600"/>
            <a:ext cx="2159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8" name="Rectangle 7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5732463"/>
            <a:ext cx="32385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1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8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5732463"/>
            <a:ext cx="24193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7988" y="4760913"/>
            <a:ext cx="2159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6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719138"/>
          </a:xfrm>
        </p:spPr>
        <p:txBody>
          <a:bodyPr/>
          <a:lstStyle/>
          <a:p>
            <a:pPr eaLnBrk="1" hangingPunct="1"/>
            <a:r>
              <a:rPr lang="ru-RU" sz="2800" b="1" smtClean="0"/>
              <a:t>Контрольные вопросы.</a:t>
            </a:r>
            <a:endParaRPr lang="ru-RU" sz="2800" smtClean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84213" y="1557338"/>
            <a:ext cx="7848600" cy="4568825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Каким методом производится испытание образца?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Чем схема раздавливания образца отличается от компрессионной схемы испытаний при проведении  испытаний грунта в стабилометре?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Какие характеристики грунта определяются по главным напряжениям в момент разрушения образца?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Какая теория прочности используется для определения прочностных характеристик образца?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Какие параметры можно определить по диаграмме Кулона-Мора?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000" dirty="0" smtClean="0"/>
              <a:t>В чем отличие испытаний глинистого грунта от испытаний песчаного грунта для получения прочностных характеристик по результатам раздавливания в стабилометре?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8362950" cy="25209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200" b="1" dirty="0" smtClean="0"/>
              <a:t>Сопротивление сдвигу при сложном напряженном состоянии.</a:t>
            </a:r>
            <a:br>
              <a:rPr lang="ru-RU" sz="2200" b="1" dirty="0" smtClean="0"/>
            </a:br>
            <a:r>
              <a:rPr lang="ru-RU" sz="2200" b="1" dirty="0" smtClean="0"/>
              <a:t> Теория прочности Кулона-Мора</a:t>
            </a:r>
            <a:r>
              <a:rPr lang="ru-RU" sz="2200" dirty="0" smtClean="0"/>
              <a:t> рассматривает прочность грунта в условиях сложного напряженного состояния.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dirty="0" smtClean="0"/>
              <a:t>Пусть к граням элементарного объема грунта приложены главные напряжения                    (рис. 4.3, а). При постепенном увеличении напряжения          и постоянной величине напряжения  произойдет сдвиг по некоторой площадке, наклоненной к горизонтальной плоскости, причем промежуточное главное напряжение        будет действовать параллельно этой площадке, никак не влияя на сопротивление грунта сдвигу.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лаб4. схем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8888" y="2781300"/>
            <a:ext cx="6408737" cy="27193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395288" y="5876925"/>
            <a:ext cx="83534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i="1">
                <a:latin typeface="Calibri" pitchFamily="34" charset="0"/>
              </a:rPr>
              <a:t>Рис. 4.1.</a:t>
            </a:r>
            <a:r>
              <a:rPr lang="ru-RU" sz="1400" i="1">
                <a:latin typeface="Calibri" pitchFamily="34" charset="0"/>
              </a:rPr>
              <a:t>а).Положение площадки скольжения. б). Напряжения на наклонной площадке.  </a:t>
            </a:r>
          </a:p>
          <a:p>
            <a:pPr algn="ctr"/>
            <a:r>
              <a:rPr lang="ru-RU" sz="1400" i="1">
                <a:latin typeface="Calibri" pitchFamily="34" charset="0"/>
              </a:rPr>
              <a:t>в). Ориентация площадок скольжения относительно направления действия главных напряжений.</a:t>
            </a:r>
          </a:p>
          <a:p>
            <a:pPr algn="ctr"/>
            <a:r>
              <a:rPr lang="ru-RU" sz="1400" i="1">
                <a:latin typeface="Calibri" pitchFamily="34" charset="0"/>
              </a:rPr>
              <a:t>1,2 – площадки скольжения. </a:t>
            </a:r>
          </a:p>
        </p:txBody>
      </p:sp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1341438"/>
            <a:ext cx="1352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5113" y="1628775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80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1628775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83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163" y="2133600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  <a:solidFill>
            <a:srgbClr val="D2FED2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Стабилометр – прибор трехосного сжатия, служащий для определения механических характеристик грунта.</a:t>
            </a:r>
            <a:endParaRPr lang="ru-RU" sz="2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3887787" cy="2519362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При испытании образцов грунта в стабилометре возможно проведение экспериментов при следующих двух режимах: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- Испытание грунта без возможности его бокового расширения (компрессионное сжатие).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- Испытание грунта с возможностью боковых горизонтальных деформаций при постоянном  боковом давлении.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dirty="0"/>
          </a:p>
        </p:txBody>
      </p:sp>
      <p:sp>
        <p:nvSpPr>
          <p:cNvPr id="7172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1268413"/>
            <a:ext cx="4114800" cy="2952750"/>
          </a:xfrm>
        </p:spPr>
        <p:txBody>
          <a:bodyPr/>
          <a:lstStyle/>
          <a:p>
            <a:pPr eaLnBrk="1" hangingPunct="1"/>
            <a:endParaRPr lang="ru-RU" sz="1700" b="0" smtClean="0"/>
          </a:p>
          <a:p>
            <a:pPr eaLnBrk="1" hangingPunct="1"/>
            <a:endParaRPr lang="ru-RU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23850" y="3644900"/>
            <a:ext cx="3816350" cy="2520950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/>
              <a:t>      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</a:t>
            </a:r>
            <a:r>
              <a:rPr lang="ru-RU" b="1" dirty="0" smtClean="0"/>
              <a:t>Исходные данные для испытания:</a:t>
            </a:r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ru-RU" dirty="0" smtClean="0"/>
              <a:t> площадь образца  </a:t>
            </a:r>
            <a:r>
              <a:rPr lang="ru-RU" i="1" dirty="0" smtClean="0"/>
              <a:t>F= 24 cм2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ru-RU" dirty="0" smtClean="0"/>
              <a:t> высота образца     </a:t>
            </a:r>
            <a:r>
              <a:rPr lang="ru-RU" i="1" dirty="0" smtClean="0"/>
              <a:t>h</a:t>
            </a:r>
            <a:r>
              <a:rPr lang="ru-RU" sz="1800" i="1" dirty="0" smtClean="0"/>
              <a:t>0</a:t>
            </a:r>
            <a:r>
              <a:rPr lang="ru-RU" i="1" dirty="0" smtClean="0"/>
              <a:t>=100 мм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ru-RU" dirty="0" smtClean="0"/>
              <a:t> цена деления шкалы манометра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</a:t>
            </a:r>
            <a:r>
              <a:rPr lang="ru-RU" i="1" dirty="0" smtClean="0"/>
              <a:t>m</a:t>
            </a:r>
            <a:r>
              <a:rPr lang="ru-RU" dirty="0" smtClean="0"/>
              <a:t>= 6 кПа</a:t>
            </a:r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ru-RU" dirty="0" smtClean="0"/>
              <a:t> отношение плеч рычага	</a:t>
            </a:r>
            <a:r>
              <a:rPr lang="ru-RU" i="1" dirty="0" smtClean="0"/>
              <a:t>1:12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ru-RU" dirty="0" smtClean="0"/>
              <a:t> цена деления индикатора часового типа    ИЧ-10  - 0,01 мм.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716463" y="4365625"/>
            <a:ext cx="4041775" cy="2492375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b="1" i="1" dirty="0" smtClean="0"/>
              <a:t>Рис. 4.3. Схема стабилометра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1- рабочая камера  прибора, заполненная водой или глицерином;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2 – штамп для создания вертикального давления;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3- манометр; 4- цилиндрический образец грунта;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 5- индикаторы часового типа для измерения вертикальных перемещений;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 6- резиновая оболочка; 7- вентили; 8- – компенсатор (регулятор давления в  рабочей камере);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/>
              <a:t> 9- поддон с отверстиями; 10 – насос  для создания давления в жидкости рабочей камеры. </a:t>
            </a:r>
            <a:endParaRPr lang="ru-RU" sz="1900" dirty="0"/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" name="Содержимое 9" descr="Лаб.3. схема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3" y="1125538"/>
            <a:ext cx="4467225" cy="3128962"/>
          </a:xfrm>
          <a:prstGeom prst="rect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18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81" name="Rectangle 3"/>
          <p:cNvSpPr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433387"/>
          </a:xfrm>
          <a:solidFill>
            <a:srgbClr val="D2FED2"/>
          </a:solidFill>
        </p:spPr>
        <p:txBody>
          <a:bodyPr/>
          <a:lstStyle/>
          <a:p>
            <a:pPr eaLnBrk="1" hangingPunct="1"/>
            <a:r>
              <a:rPr lang="ru-RU" sz="2400" b="1" smtClean="0"/>
              <a:t>Испытание грунта способом раздавливания в стабилометре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288" y="765175"/>
            <a:ext cx="3960812" cy="2232025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300" b="0" dirty="0" smtClean="0"/>
              <a:t>При испытаниях в стабилометре по схеме разрушения образца определяются две прочностные характеристики грунта - </a:t>
            </a:r>
            <a:r>
              <a:rPr lang="en-US" sz="23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cs typeface="Times New Roman" pitchFamily="18" charset="0"/>
              </a:rPr>
              <a:t>угол внутреннего трения</a:t>
            </a:r>
            <a:r>
              <a:rPr lang="ru-RU" sz="2300" b="0" dirty="0" smtClean="0">
                <a:cs typeface="Times New Roman" pitchFamily="18" charset="0"/>
              </a:rPr>
              <a:t>   </a:t>
            </a:r>
            <a:r>
              <a:rPr lang="en-US" sz="2300" b="0" dirty="0" smtClean="0">
                <a:cs typeface="Times New Roman" pitchFamily="18" charset="0"/>
              </a:rPr>
              <a:t> </a:t>
            </a:r>
            <a:r>
              <a:rPr lang="ru-RU" sz="2300" b="0" dirty="0" smtClean="0">
                <a:cs typeface="Times New Roman" pitchFamily="18" charset="0"/>
              </a:rPr>
              <a:t>  </a:t>
            </a:r>
            <a:r>
              <a:rPr lang="en-US" sz="2300" b="0" dirty="0" smtClean="0">
                <a:cs typeface="Times New Roman" pitchFamily="18" charset="0"/>
              </a:rPr>
              <a:t>(</a:t>
            </a:r>
            <a:r>
              <a:rPr lang="ru-RU" sz="2300" b="0" dirty="0" smtClean="0">
                <a:cs typeface="Times New Roman" pitchFamily="18" charset="0"/>
              </a:rPr>
              <a:t>в градусах</a:t>
            </a:r>
            <a:r>
              <a:rPr lang="en-US" sz="2300" b="0" dirty="0" smtClean="0">
                <a:cs typeface="Times New Roman" pitchFamily="18" charset="0"/>
              </a:rPr>
              <a:t>)</a:t>
            </a:r>
            <a:r>
              <a:rPr lang="ru-RU" sz="2300" b="0" dirty="0" smtClean="0">
                <a:cs typeface="Times New Roman" pitchFamily="18" charset="0"/>
              </a:rPr>
              <a:t> </a:t>
            </a:r>
            <a:r>
              <a:rPr lang="en-US" sz="2300" b="0" dirty="0" smtClean="0">
                <a:cs typeface="Times New Roman" pitchFamily="18" charset="0"/>
              </a:rPr>
              <a:t> </a:t>
            </a:r>
            <a:r>
              <a:rPr lang="ru-RU" sz="2300" b="0" dirty="0" smtClean="0">
                <a:cs typeface="Times New Roman" pitchFamily="18" charset="0"/>
              </a:rPr>
              <a:t>и</a:t>
            </a:r>
            <a:r>
              <a:rPr lang="en-US" sz="2300" b="0" dirty="0" smtClean="0">
                <a:cs typeface="Times New Roman" pitchFamily="18" charset="0"/>
              </a:rPr>
              <a:t> </a:t>
            </a:r>
            <a:r>
              <a:rPr lang="ru-RU" sz="2300" dirty="0" smtClean="0">
                <a:cs typeface="Times New Roman" pitchFamily="18" charset="0"/>
              </a:rPr>
              <a:t>удельное</a:t>
            </a:r>
            <a:r>
              <a:rPr lang="en-US" sz="2300" dirty="0" smtClean="0">
                <a:cs typeface="Times New Roman" pitchFamily="18" charset="0"/>
              </a:rPr>
              <a:t> </a:t>
            </a:r>
            <a:r>
              <a:rPr lang="ru-RU" sz="2300" dirty="0" smtClean="0">
                <a:cs typeface="Times New Roman" pitchFamily="18" charset="0"/>
              </a:rPr>
              <a:t>сцепление</a:t>
            </a:r>
            <a:r>
              <a:rPr lang="en-US" sz="2300" dirty="0" smtClean="0">
                <a:cs typeface="Times New Roman" pitchFamily="18" charset="0"/>
              </a:rPr>
              <a:t> </a:t>
            </a:r>
            <a:r>
              <a:rPr lang="ru-RU" sz="2600" i="1" dirty="0" smtClean="0">
                <a:cs typeface="Times New Roman" pitchFamily="18" charset="0"/>
              </a:rPr>
              <a:t>с</a:t>
            </a:r>
            <a:r>
              <a:rPr lang="ru-RU" sz="2300" dirty="0" smtClean="0">
                <a:cs typeface="Times New Roman" pitchFamily="18" charset="0"/>
              </a:rPr>
              <a:t> </a:t>
            </a:r>
            <a:r>
              <a:rPr lang="en-US" sz="2300" b="0" dirty="0" smtClean="0">
                <a:cs typeface="Times New Roman" pitchFamily="18" charset="0"/>
              </a:rPr>
              <a:t>(</a:t>
            </a:r>
            <a:r>
              <a:rPr lang="ru-RU" sz="2300" b="0" dirty="0" smtClean="0">
                <a:cs typeface="Times New Roman" pitchFamily="18" charset="0"/>
              </a:rPr>
              <a:t>в</a:t>
            </a:r>
            <a:r>
              <a:rPr lang="en-US" sz="2300" b="0" dirty="0" smtClean="0">
                <a:cs typeface="Times New Roman" pitchFamily="18" charset="0"/>
              </a:rPr>
              <a:t> </a:t>
            </a:r>
            <a:r>
              <a:rPr lang="ru-RU" sz="2300" b="0" dirty="0" smtClean="0">
                <a:cs typeface="Times New Roman" pitchFamily="18" charset="0"/>
              </a:rPr>
              <a:t>кПа</a:t>
            </a:r>
            <a:r>
              <a:rPr lang="en-US" sz="2300" b="0" dirty="0" smtClean="0">
                <a:cs typeface="Times New Roman" pitchFamily="18" charset="0"/>
              </a:rPr>
              <a:t>)</a:t>
            </a:r>
            <a:r>
              <a:rPr lang="ru-RU" sz="2300" b="0" dirty="0" smtClean="0">
                <a:cs typeface="Times New Roman" pitchFamily="18" charset="0"/>
              </a:rPr>
              <a:t>. Эти</a:t>
            </a:r>
            <a:r>
              <a:rPr lang="en-US" sz="2300" b="0" dirty="0" smtClean="0">
                <a:cs typeface="Times New Roman" pitchFamily="18" charset="0"/>
              </a:rPr>
              <a:t> </a:t>
            </a:r>
            <a:r>
              <a:rPr lang="ru-RU" sz="2300" b="0" dirty="0" smtClean="0">
                <a:cs typeface="Times New Roman" pitchFamily="18" charset="0"/>
              </a:rPr>
              <a:t>две характеристики являются показателями сопротивления грунта сдвигу и определяются по значениям главных напряжений в момент разрушения образца.</a:t>
            </a:r>
            <a:endParaRPr lang="ru-RU" sz="2300" b="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8196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2924175"/>
            <a:ext cx="4248150" cy="3529013"/>
          </a:xfrm>
        </p:spPr>
        <p:txBody>
          <a:bodyPr/>
          <a:lstStyle/>
          <a:p>
            <a:pPr algn="just" eaLnBrk="1" hangingPunct="1"/>
            <a:r>
              <a:rPr lang="ru-RU" sz="1400" smtClean="0"/>
              <a:t>Для проведения испытаний цилиндрический образец грунта заключают в тонкую резиновую оболочку, которая закреплена в верхней и нижней частях прибора. </a:t>
            </a:r>
          </a:p>
          <a:p>
            <a:pPr algn="just" eaLnBrk="1" hangingPunct="1"/>
            <a:r>
              <a:rPr lang="ru-RU" sz="1400" smtClean="0"/>
              <a:t>Образец помещается в камеру стабилометра, которая сделана из прозрачного плексиглаза.</a:t>
            </a:r>
          </a:p>
          <a:p>
            <a:pPr algn="just" eaLnBrk="1" hangingPunct="1"/>
            <a:r>
              <a:rPr lang="ru-RU" sz="1400" smtClean="0"/>
              <a:t>Пространство между образцом и камерой, как правило, заполняется дегазированной водой, которая, играя роль жестких стенок создает  равномерное боковое обжатие образца.       </a:t>
            </a:r>
          </a:p>
          <a:p>
            <a:pPr algn="just" eaLnBrk="1" hangingPunct="1"/>
            <a:r>
              <a:rPr lang="ru-RU" sz="1400" smtClean="0"/>
              <a:t>На верхний торец подается вертикальное сжимающее усилие.</a:t>
            </a:r>
          </a:p>
          <a:p>
            <a:pPr algn="just" eaLnBrk="1" hangingPunct="1"/>
            <a:r>
              <a:rPr lang="ru-RU" sz="1400" smtClean="0"/>
              <a:t>Вода, выжимаемая из пор грунта отводится через нижний перфорированный  вкладыш  днища  с каналами.</a:t>
            </a:r>
          </a:p>
        </p:txBody>
      </p:sp>
      <p:sp>
        <p:nvSpPr>
          <p:cNvPr id="8197" name="Текст 4"/>
          <p:cNvSpPr>
            <a:spLocks noGrp="1"/>
          </p:cNvSpPr>
          <p:nvPr>
            <p:ph type="body" sz="quarter" idx="3"/>
          </p:nvPr>
        </p:nvSpPr>
        <p:spPr>
          <a:xfrm>
            <a:off x="4859338" y="692150"/>
            <a:ext cx="3827462" cy="2665413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ct val="0"/>
              </a:spcBef>
            </a:pPr>
            <a:r>
              <a:rPr lang="ru-RU" sz="1600" smtClean="0"/>
              <a:t> 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</a:pPr>
            <a:endParaRPr lang="ru-RU" sz="1600" b="0" smtClean="0"/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</a:pPr>
            <a:endParaRPr lang="ru-RU" sz="1600" b="0" smtClean="0"/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</a:pPr>
            <a:endParaRPr lang="ru-RU" sz="1600" b="0" smtClean="0"/>
          </a:p>
          <a:p>
            <a:pPr algn="just" eaLnBrk="1" hangingPunct="1">
              <a:spcBef>
                <a:spcPct val="0"/>
              </a:spcBef>
            </a:pPr>
            <a:r>
              <a:rPr lang="ru-RU" sz="1600" b="0" smtClean="0"/>
              <a:t>В В Лабораторной работе приняты следующие ступени нагружения: образец предварительно обжимают гидростати-ческим давлением, равным </a:t>
            </a:r>
            <a:r>
              <a:rPr lang="ru-RU" sz="1600" smtClean="0"/>
              <a:t>100 кПа</a:t>
            </a:r>
            <a:r>
              <a:rPr lang="ru-RU" sz="1600" b="0" smtClean="0"/>
              <a:t>. Затем производят увеличение только вертикальной нагрузки</a:t>
            </a:r>
            <a:r>
              <a:rPr lang="ru-RU" sz="1600" smtClean="0"/>
              <a:t> с шагом 50 кПа.</a:t>
            </a:r>
            <a:endParaRPr lang="ru-RU" sz="1600" b="0" smtClean="0"/>
          </a:p>
          <a:p>
            <a:pPr algn="just" eaLnBrk="1" hangingPunct="1">
              <a:spcBef>
                <a:spcPct val="0"/>
              </a:spcBef>
            </a:pPr>
            <a:r>
              <a:rPr lang="ru-RU" sz="1600" b="0" smtClean="0"/>
              <a:t>Каждая ступень выдерживается до стабилизации деформации, затем снимаются отсчеты по обоим индикаторам.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3438" y="3429000"/>
            <a:ext cx="4176712" cy="3095625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/>
              <a:t>      В процессе проведения эксперимента  </a:t>
            </a:r>
            <a:r>
              <a:rPr lang="ru-RU" sz="1600" b="1" u="sng" dirty="0" smtClean="0"/>
              <a:t>вентиль 7 открыт</a:t>
            </a:r>
            <a:r>
              <a:rPr lang="ru-RU" sz="1600" b="1" dirty="0" smtClean="0"/>
              <a:t>,  что позволяет поддерживать постоянное давление жидкости в рабочей камере,  при этом: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/>
              <a:t>       – контролируется давление жидкости в рабочей камере по манометру, показания которого поддерживаются равными 100 кПа;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/>
              <a:t>       – замеряются осевые деформации образца по показаниям  индикаторов  часового типа (после стабилизации деформации каждой ступени нагрузки).</a:t>
            </a:r>
            <a:endParaRPr lang="ru-RU" sz="1600" b="1" dirty="0"/>
          </a:p>
        </p:txBody>
      </p:sp>
      <p:sp>
        <p:nvSpPr>
          <p:cNvPr id="819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82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1268413"/>
            <a:ext cx="142875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solidFill>
            <a:srgbClr val="CCFFCC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ru-RU" sz="2800" b="1" smtClean="0"/>
              <a:t>Раздавливание образца грунта в стабилометре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611188" y="5949950"/>
            <a:ext cx="3816350" cy="574675"/>
          </a:xfrm>
        </p:spPr>
        <p:txBody>
          <a:bodyPr/>
          <a:lstStyle/>
          <a:p>
            <a:pPr eaLnBrk="1" hangingPunct="1"/>
            <a:r>
              <a:rPr lang="ru-RU" sz="1400" i="1" smtClean="0"/>
              <a:t>Рис. 4. 4</a:t>
            </a:r>
            <a:r>
              <a:rPr lang="ru-RU" sz="1400" b="0" i="1" smtClean="0"/>
              <a:t>.  Схема разрушения грунта в  </a:t>
            </a:r>
          </a:p>
          <a:p>
            <a:pPr eaLnBrk="1" hangingPunct="1"/>
            <a:r>
              <a:rPr lang="ru-RU" sz="1400" b="0" i="1" smtClean="0"/>
              <a:t>                   стабилометре</a:t>
            </a:r>
          </a:p>
        </p:txBody>
      </p:sp>
      <p:pic>
        <p:nvPicPr>
          <p:cNvPr id="7" name="Содержимое 6" descr="Лаб 4. рис.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2780928"/>
            <a:ext cx="4040188" cy="3096344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9221" name="Текст 4"/>
          <p:cNvSpPr>
            <a:spLocks noGrp="1"/>
          </p:cNvSpPr>
          <p:nvPr>
            <p:ph type="body" sz="quarter" idx="3"/>
          </p:nvPr>
        </p:nvSpPr>
        <p:spPr>
          <a:xfrm>
            <a:off x="4716463" y="1052513"/>
            <a:ext cx="3887787" cy="1871662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1600" smtClean="0"/>
              <a:t>Увеличение вертикальной нагрузки соответствует увеличению наибольших по   величине    главных      напряжений           </a:t>
            </a:r>
          </a:p>
          <a:p>
            <a:pPr eaLnBrk="1" hangingPunct="1">
              <a:spcBef>
                <a:spcPct val="0"/>
              </a:spcBef>
            </a:pPr>
            <a:r>
              <a:rPr lang="ru-RU" sz="1600" smtClean="0"/>
              <a:t>                  ,   радиальные напряжения являются меньшими по величине главными   напряжениями                           </a:t>
            </a:r>
            <a:r>
              <a:rPr lang="ru-RU" sz="1700" smtClean="0"/>
              <a:t>.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924175"/>
            <a:ext cx="3814763" cy="34575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4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dirty="0" smtClean="0"/>
              <a:t>Порядок проведения испытаний для песчаных и глинистых грунтов один и тот же, различие в том, что для определения  прочностных характеристик глинистого грунта необходимо проведение нескольких опытов на раздавливание  с образцами одного и того же грунта, но при различном значении бокового давления.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400" dirty="0" smtClean="0"/>
              <a:t>Учитывая, что для песчаных грунтов определяется лишь угол внутреннего трения (сцепление грунта близко нулю), в учебных целях ограничиваются проведением одного опыта.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600" dirty="0"/>
          </a:p>
        </p:txBody>
      </p:sp>
      <p:sp>
        <p:nvSpPr>
          <p:cNvPr id="9223" name="Прямоугольник 7"/>
          <p:cNvSpPr>
            <a:spLocks noChangeArrowheads="1"/>
          </p:cNvSpPr>
          <p:nvPr/>
        </p:nvSpPr>
        <p:spPr bwMode="auto">
          <a:xfrm>
            <a:off x="323850" y="981075"/>
            <a:ext cx="39608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>
                <a:latin typeface="Calibri" pitchFamily="34" charset="0"/>
              </a:rPr>
              <a:t>При схеме испытаний образца грунта раздавливанием, опыт заключается в постепенном нагружении образца грунта до разрушения вертикальной нагрузкой при неизменном значении радиальных напряжений, то есть:                         .</a:t>
            </a:r>
          </a:p>
        </p:txBody>
      </p:sp>
      <p:sp>
        <p:nvSpPr>
          <p:cNvPr id="92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2276475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9338" y="2133600"/>
            <a:ext cx="777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5825" y="2636838"/>
            <a:ext cx="1285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Создание шарового тензора напряжений.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243" name="Текст 4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4040188" cy="647700"/>
          </a:xfrm>
        </p:spPr>
        <p:txBody>
          <a:bodyPr/>
          <a:lstStyle/>
          <a:p>
            <a:pPr eaLnBrk="1" hangingPunct="1"/>
            <a:r>
              <a:rPr lang="ru-RU" sz="1800" smtClean="0"/>
              <a:t>Нагружение образца грунта вертикальной нагрузкой 100 кПа</a:t>
            </a:r>
          </a:p>
        </p:txBody>
      </p:sp>
      <p:pic>
        <p:nvPicPr>
          <p:cNvPr id="9" name="Содержимое 8" descr="Лаб.4.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2187575"/>
            <a:ext cx="4040188" cy="3925888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196975"/>
            <a:ext cx="4041775" cy="9779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Обжатие образца грунта гидростатическим давлением 100 кПа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(с помощью насоса создается давление в рабочей камере)</a:t>
            </a:r>
            <a:endParaRPr lang="ru-RU" sz="1800" dirty="0"/>
          </a:p>
        </p:txBody>
      </p:sp>
      <p:pic>
        <p:nvPicPr>
          <p:cNvPr id="10" name="Содержимое 9" descr="Лаб.4.1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787900" y="2492375"/>
            <a:ext cx="4041775" cy="3319463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Проведение испытаний грунта на раздавливание </a:t>
            </a:r>
            <a:br>
              <a:rPr lang="ru-RU" sz="2800" b="1" smtClean="0"/>
            </a:br>
            <a:r>
              <a:rPr lang="ru-RU" sz="2800" b="1" smtClean="0"/>
              <a:t>в стабилометре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457200" y="1557338"/>
            <a:ext cx="4040188" cy="1150937"/>
          </a:xfrm>
        </p:spPr>
        <p:txBody>
          <a:bodyPr/>
          <a:lstStyle/>
          <a:p>
            <a:pPr eaLnBrk="1" hangingPunct="1"/>
            <a:r>
              <a:rPr lang="ru-RU" sz="1800" smtClean="0"/>
              <a:t>Показания манометра в процессе опыта поддерживаются равными  16,6,  что соответствует 100 кПа обжимающего давления.</a:t>
            </a:r>
          </a:p>
        </p:txBody>
      </p:sp>
      <p:pic>
        <p:nvPicPr>
          <p:cNvPr id="7" name="Содержимое 6" descr="Лаб.4.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313" y="2924175"/>
            <a:ext cx="3816350" cy="3406775"/>
          </a:xfr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1269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Нагружение образца грунта ступенями нагрузки.</a:t>
            </a:r>
          </a:p>
        </p:txBody>
      </p:sp>
      <p:pic>
        <p:nvPicPr>
          <p:cNvPr id="8" name="Содержимое 7" descr="Лаб.4.3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59338" y="2420938"/>
            <a:ext cx="3844925" cy="3951287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6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649288"/>
          </a:xfrm>
        </p:spPr>
        <p:txBody>
          <a:bodyPr/>
          <a:lstStyle/>
          <a:p>
            <a:pPr eaLnBrk="1" hangingPunct="1"/>
            <a:r>
              <a:rPr lang="ru-RU" sz="2800" b="1" smtClean="0"/>
              <a:t>Образцы грунта после окончания испытаний</a:t>
            </a:r>
          </a:p>
        </p:txBody>
      </p:sp>
      <p:pic>
        <p:nvPicPr>
          <p:cNvPr id="13" name="Содержимое 12" descr="Лаб 4. рис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8538" y="1196975"/>
            <a:ext cx="4895850" cy="4319588"/>
          </a:xfr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12292" name="Прямоугольник 14"/>
          <p:cNvSpPr>
            <a:spLocks noChangeArrowheads="1"/>
          </p:cNvSpPr>
          <p:nvPr/>
        </p:nvSpPr>
        <p:spPr bwMode="auto">
          <a:xfrm>
            <a:off x="1403350" y="5805488"/>
            <a:ext cx="6481763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i="1">
                <a:latin typeface="Calibri" pitchFamily="34" charset="0"/>
              </a:rPr>
              <a:t>Рис. 4. 5. </a:t>
            </a:r>
            <a:r>
              <a:rPr lang="ru-RU" sz="1400" i="1">
                <a:latin typeface="Calibri" pitchFamily="34" charset="0"/>
              </a:rPr>
              <a:t>Результаты разрушения образцов грунта  в стабилометре:</a:t>
            </a:r>
          </a:p>
          <a:p>
            <a:pPr>
              <a:lnSpc>
                <a:spcPct val="120000"/>
              </a:lnSpc>
            </a:pPr>
            <a:r>
              <a:rPr lang="ru-RU" sz="1400" i="1">
                <a:latin typeface="Calibri" pitchFamily="34" charset="0"/>
              </a:rPr>
              <a:t>А) -  в форме   «бочки» - рыхлый грунт; В) - в форме «скола» (плотный грунт).</a:t>
            </a:r>
          </a:p>
          <a:p>
            <a:pPr>
              <a:lnSpc>
                <a:spcPct val="120000"/>
              </a:lnSpc>
            </a:pPr>
            <a:r>
              <a:rPr lang="ru-RU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360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 </a:t>
            </a:r>
            <a:r>
              <a:rPr lang="ru-RU" sz="2200" b="1" dirty="0" smtClean="0"/>
              <a:t>Вычисление осадки штампа  </a:t>
            </a:r>
            <a:r>
              <a:rPr lang="en-US" sz="2200" b="1" i="1" dirty="0" smtClean="0"/>
              <a:t>Si </a:t>
            </a:r>
            <a:r>
              <a:rPr lang="ru-RU" sz="2200" b="1" dirty="0" smtClean="0"/>
              <a:t>и относительной деформации</a:t>
            </a:r>
            <a:r>
              <a:rPr lang="en-US" sz="2200" b="1" dirty="0" smtClean="0"/>
              <a:t> </a:t>
            </a:r>
            <a:endParaRPr lang="ru-RU" sz="2200" b="1" dirty="0"/>
          </a:p>
        </p:txBody>
      </p:sp>
      <p:sp>
        <p:nvSpPr>
          <p:cNvPr id="13315" name="Прямоугольник 14"/>
          <p:cNvSpPr>
            <a:spLocks noChangeArrowheads="1"/>
          </p:cNvSpPr>
          <p:nvPr/>
        </p:nvSpPr>
        <p:spPr bwMode="auto">
          <a:xfrm>
            <a:off x="1403350" y="5949950"/>
            <a:ext cx="64817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 b="1" i="1">
                <a:latin typeface="Calibri" pitchFamily="34" charset="0"/>
              </a:rPr>
              <a:t> </a:t>
            </a:r>
            <a:endParaRPr lang="ru-RU">
              <a:latin typeface="Calibri" pitchFamily="34" charset="0"/>
            </a:endParaRPr>
          </a:p>
        </p:txBody>
      </p:sp>
      <p:pic>
        <p:nvPicPr>
          <p:cNvPr id="10" name="Содержимое 9" descr="Лаб.4 таб.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98953" y="1196752"/>
            <a:ext cx="7761479" cy="4344896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13317" name="Прямоугольник 7"/>
          <p:cNvSpPr>
            <a:spLocks noChangeArrowheads="1"/>
          </p:cNvSpPr>
          <p:nvPr/>
        </p:nvSpPr>
        <p:spPr bwMode="auto">
          <a:xfrm>
            <a:off x="6732588" y="333375"/>
            <a:ext cx="172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00"/>
                </a:solidFill>
                <a:latin typeface="Calibri" pitchFamily="34" charset="0"/>
              </a:rPr>
              <a:t>Таблица 1.</a:t>
            </a:r>
            <a:endParaRPr lang="ru-RU" sz="2000">
              <a:latin typeface="Calibri" pitchFamily="34" charset="0"/>
            </a:endParaRPr>
          </a:p>
        </p:txBody>
      </p:sp>
      <p:pic>
        <p:nvPicPr>
          <p:cNvPr id="1331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1013" y="692150"/>
            <a:ext cx="292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827088" y="5645150"/>
            <a:ext cx="7921625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Обозначения: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>
                <a:latin typeface="+mn-lt"/>
                <a:cs typeface="+mn-cs"/>
              </a:rPr>
              <a:t>S</a:t>
            </a:r>
            <a:r>
              <a:rPr lang="ru-RU" sz="1600" i="1" dirty="0">
                <a:latin typeface="+mn-lt"/>
                <a:cs typeface="+mn-cs"/>
              </a:rPr>
              <a:t>i</a:t>
            </a:r>
            <a:r>
              <a:rPr lang="ru-RU" i="1" dirty="0">
                <a:latin typeface="+mn-lt"/>
                <a:cs typeface="+mn-cs"/>
              </a:rPr>
              <a:t>=</a:t>
            </a:r>
            <a:r>
              <a:rPr lang="ru-RU" i="1" cap="all" dirty="0">
                <a:latin typeface="+mn-lt"/>
                <a:cs typeface="+mn-cs"/>
              </a:rPr>
              <a:t>u</a:t>
            </a:r>
            <a:r>
              <a:rPr lang="ru-RU" sz="1600" i="1" dirty="0">
                <a:latin typeface="+mn-lt"/>
                <a:cs typeface="+mn-cs"/>
              </a:rPr>
              <a:t>срi-</a:t>
            </a:r>
            <a:r>
              <a:rPr lang="ru-RU" i="1" cap="all" dirty="0">
                <a:latin typeface="+mn-lt"/>
                <a:cs typeface="+mn-cs"/>
              </a:rPr>
              <a:t>u</a:t>
            </a:r>
            <a:r>
              <a:rPr lang="ru-RU" sz="1600" i="1" dirty="0">
                <a:latin typeface="+mn-lt"/>
                <a:cs typeface="+mn-cs"/>
              </a:rPr>
              <a:t>cp(p=0) </a:t>
            </a:r>
            <a:r>
              <a:rPr lang="ru-RU" dirty="0">
                <a:latin typeface="+mn-lt"/>
                <a:cs typeface="+mn-cs"/>
              </a:rPr>
              <a:t>– среднее значение показания индикаторов в начале опыта;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если индикаторы выведены на “ноль” в начале опыта, то </a:t>
            </a:r>
            <a:r>
              <a:rPr lang="ru-RU" i="1" cap="all" dirty="0">
                <a:latin typeface="+mn-lt"/>
                <a:cs typeface="+mn-cs"/>
              </a:rPr>
              <a:t>u</a:t>
            </a:r>
            <a:r>
              <a:rPr lang="ru-RU" sz="1600" i="1" dirty="0">
                <a:latin typeface="+mn-lt"/>
                <a:cs typeface="+mn-cs"/>
              </a:rPr>
              <a:t>cp(p=0</a:t>
            </a:r>
            <a:r>
              <a:rPr lang="ru-RU" sz="1600" dirty="0">
                <a:latin typeface="+mn-lt"/>
                <a:cs typeface="+mn-cs"/>
              </a:rPr>
              <a:t>)</a:t>
            </a:r>
            <a:r>
              <a:rPr lang="ru-RU" dirty="0">
                <a:latin typeface="+mn-lt"/>
                <a:cs typeface="+mn-cs"/>
              </a:rPr>
              <a:t>=0, а </a:t>
            </a:r>
            <a:r>
              <a:rPr lang="ru-RU" i="1" dirty="0">
                <a:latin typeface="+mn-lt"/>
                <a:cs typeface="+mn-cs"/>
              </a:rPr>
              <a:t>S</a:t>
            </a:r>
            <a:r>
              <a:rPr lang="ru-RU" sz="1600" i="1" dirty="0">
                <a:latin typeface="+mn-lt"/>
                <a:cs typeface="+mn-cs"/>
              </a:rPr>
              <a:t>i</a:t>
            </a:r>
            <a:r>
              <a:rPr lang="ru-RU" i="1" dirty="0">
                <a:latin typeface="+mn-lt"/>
                <a:cs typeface="+mn-cs"/>
              </a:rPr>
              <a:t>=</a:t>
            </a:r>
            <a:r>
              <a:rPr lang="ru-RU" i="1" cap="all" dirty="0">
                <a:latin typeface="+mn-lt"/>
                <a:cs typeface="+mn-cs"/>
              </a:rPr>
              <a:t>u</a:t>
            </a:r>
            <a:r>
              <a:rPr lang="ru-RU" sz="1600" i="1" dirty="0">
                <a:latin typeface="+mn-lt"/>
                <a:cs typeface="+mn-cs"/>
              </a:rPr>
              <a:t>cp</a:t>
            </a:r>
            <a:r>
              <a:rPr lang="ru-RU" i="1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5479</TotalTime>
  <Words>950</Words>
  <Application>Microsoft Office PowerPoint</Application>
  <PresentationFormat>Экран (4:3)</PresentationFormat>
  <Paragraphs>95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Лабораторная работа № 4</vt:lpstr>
      <vt:lpstr>    Сопротивление сдвигу при сложном напряженном состоянии.  Теория прочности Кулона-Мора рассматривает прочность грунта в условиях сложного напряженного состояния. Пусть к граням элементарного объема грунта приложены главные напряжения                    (рис. 4.3, а). При постепенном увеличении напряжения          и постоянной величине напряжения  произойдет сдвиг по некоторой площадке, наклоненной к горизонтальной плоскости, причем промежуточное главное напряжение        будет действовать параллельно этой площадке, никак не влияя на сопротивление грунта сдвигу.   </vt:lpstr>
      <vt:lpstr>Стабилометр – прибор трехосного сжатия, служащий для определения механических характеристик грунта.</vt:lpstr>
      <vt:lpstr>Испытание грунта способом раздавливания в стабилометре</vt:lpstr>
      <vt:lpstr>Раздавливание образца грунта в стабилометре</vt:lpstr>
      <vt:lpstr> Создание шарового тензора напряжений.  </vt:lpstr>
      <vt:lpstr>Проведение испытаний грунта на раздавливание  в стабилометре</vt:lpstr>
      <vt:lpstr>Образцы грунта после окончания испытаний</vt:lpstr>
      <vt:lpstr> Вычисление осадки штампа  Si и относительной деформации </vt:lpstr>
      <vt:lpstr>Обработка результатов испытаний</vt:lpstr>
      <vt:lpstr>Вычисление механических  характеристик грунта.</vt:lpstr>
      <vt:lpstr>Контрольные вопросы.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Механика грунтов</dc:title>
  <dc:creator>Елена</dc:creator>
  <cp:lastModifiedBy>Елена</cp:lastModifiedBy>
  <cp:revision>317</cp:revision>
  <dcterms:created xsi:type="dcterms:W3CDTF">2011-09-28T08:08:14Z</dcterms:created>
  <dcterms:modified xsi:type="dcterms:W3CDTF">2014-07-09T13:33:55Z</dcterms:modified>
</cp:coreProperties>
</file>