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handoutMasterIdLst>
    <p:handoutMasterId r:id="rId30"/>
  </p:handoutMasterIdLst>
  <p:sldIdLst>
    <p:sldId id="270" r:id="rId2"/>
    <p:sldId id="269" r:id="rId3"/>
    <p:sldId id="334" r:id="rId4"/>
    <p:sldId id="333" r:id="rId5"/>
    <p:sldId id="332" r:id="rId6"/>
    <p:sldId id="275" r:id="rId7"/>
    <p:sldId id="280" r:id="rId8"/>
    <p:sldId id="320" r:id="rId9"/>
    <p:sldId id="282" r:id="rId10"/>
    <p:sldId id="283" r:id="rId11"/>
    <p:sldId id="285" r:id="rId12"/>
    <p:sldId id="324" r:id="rId13"/>
    <p:sldId id="284" r:id="rId14"/>
    <p:sldId id="289" r:id="rId15"/>
    <p:sldId id="286" r:id="rId16"/>
    <p:sldId id="329" r:id="rId17"/>
    <p:sldId id="288" r:id="rId18"/>
    <p:sldId id="287" r:id="rId19"/>
    <p:sldId id="330" r:id="rId20"/>
    <p:sldId id="321" r:id="rId21"/>
    <p:sldId id="325" r:id="rId22"/>
    <p:sldId id="335" r:id="rId23"/>
    <p:sldId id="331" r:id="rId24"/>
    <p:sldId id="337" r:id="rId25"/>
    <p:sldId id="326" r:id="rId26"/>
    <p:sldId id="336" r:id="rId27"/>
    <p:sldId id="319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FAFF"/>
    <a:srgbClr val="C9F5FF"/>
    <a:srgbClr val="E0FEB0"/>
    <a:srgbClr val="CCFFFF"/>
    <a:srgbClr val="C11511"/>
    <a:srgbClr val="C9B945"/>
    <a:srgbClr val="99FF66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127" autoAdjust="0"/>
  </p:normalViewPr>
  <p:slideViewPr>
    <p:cSldViewPr>
      <p:cViewPr>
        <p:scale>
          <a:sx n="85" d="100"/>
          <a:sy n="85" d="100"/>
        </p:scale>
        <p:origin x="-9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572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16CB75-DC6F-43BC-AA4D-F6926D8AFE9D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C94DD0-8F30-463D-8F23-4354F0F794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659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C7EFD-6CA3-412D-BA15-A79309C05D98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D66CBD-012C-495A-912A-0644938B6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5738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8E7531-3D16-4C9F-A562-061088B408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CD0951-259F-41BF-B453-B0ACBDAB761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2CC6F-F20D-413B-9651-6394643BC3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50D6C-9666-4E3A-A490-6FBBB29864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5D4DD-2B5F-46C7-804D-7658394EF5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34E6F-AB51-41DC-9B83-40E1E65AD4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DA58-83DB-4FC4-92AA-D1FA21C1740E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0D90-E616-40C8-B962-2EB8C67B78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12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58FA-269D-4F2C-8703-E3FB0808EF93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9E1D-D9F6-4986-B66F-6CE3DEB6F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31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774E-C192-4B94-9627-DC3E348E38AC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4AC7-4D90-44DF-B3ED-CF0D73A1AE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621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B2AF-03F0-4ED2-A860-06435D113205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5229-99CB-41C5-92D3-1ED08945D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007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EBAB-AD4E-48A4-AC3D-C9E0747A3DE8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344A-A284-4B35-AB08-E8107180FD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56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DB99-4FA0-4AB2-9635-1D4293D99F90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2A56-124A-477D-BC42-990EECE20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07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3B60-5297-4CBA-8C99-D5F4706EAAF1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8471-C029-4A57-8582-BBD0999617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44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7537-DD85-4243-90B7-C64C108EFD54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4154-7EB0-4F32-B283-D5BC454C18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87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F008-6250-462D-8962-8F47729A8E99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1875-DBCB-477F-81BA-71E791E99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20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8559-A0B6-454C-98BF-1D4815F3B39A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CD27-61DF-4521-B7CC-1B8B1C48B7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72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ED025-0E72-4A21-BBDC-E45C84D67D37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58B7-AFF4-46E0-B4A7-CEE61BB37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6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A2F44-E7AA-4CC2-A590-6BECD832BC5A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7B59C-6011-4D79-85C1-361A132EB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398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Лабораторная работа № 1</a:t>
            </a:r>
            <a:endParaRPr lang="ru-RU" sz="36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7992888" cy="2160240"/>
          </a:xfrm>
          <a:gradFill flip="none">
            <a:tileRect/>
          </a:gradFill>
          <a:ln>
            <a:solidFill>
              <a:srgbClr val="99FF66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ФИЗИЧЕСКИХ ХАРАКТЕРИСТИК ГРУНТОВ, ИХ КЛАССИФИКАЦИОННЫХ ПОКАЗАТЕЛЕЙ, РАСЧЕТНОГО СОПРОТИВЛЕНИЯ </a:t>
            </a:r>
            <a:r>
              <a:rPr lang="ru-RU" sz="2800" b="1" i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i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i="1" cap="sm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3311525" cy="2290762"/>
          </a:xfrm>
        </p:spPr>
        <p:txBody>
          <a:bodyPr/>
          <a:lstStyle/>
          <a:p>
            <a:pPr algn="l" eaLnBrk="1" hangingPunct="1"/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1800" smtClean="0"/>
              <a:t>3. Добавление в пикнометр с грунтом воды на 1/3 высоты его широкой части и кипячение на песчаной бане, для удаления воздуха – 1 час.</a:t>
            </a:r>
            <a:r>
              <a:rPr lang="en-US" altLang="ru-RU" sz="2000" smtClean="0"/>
              <a:t/>
            </a:r>
            <a:br>
              <a:rPr lang="en-US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b="1" i="1" smtClean="0"/>
          </a:p>
        </p:txBody>
      </p:sp>
      <p:pic>
        <p:nvPicPr>
          <p:cNvPr id="11" name="Содержимое 10" descr="Лаб1.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57650" y="1916113"/>
            <a:ext cx="4697413" cy="452596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4140200" y="692150"/>
            <a:ext cx="4752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4. Определение массы пикнометра с грунтом и дистиллированной водой, залитой до мерной риске на горлышке пикнометра, </a:t>
            </a:r>
            <a:r>
              <a:rPr lang="en-US" altLang="ru-RU" sz="2000" b="1" i="1">
                <a:latin typeface="Calibri" pitchFamily="34" charset="0"/>
              </a:rPr>
              <a:t>m</a:t>
            </a:r>
            <a:r>
              <a:rPr lang="en-US" altLang="ru-RU" sz="1200" b="1" i="1">
                <a:latin typeface="Calibri" pitchFamily="34" charset="0"/>
              </a:rPr>
              <a:t>1</a:t>
            </a:r>
            <a:endParaRPr lang="ru-RU" altLang="ru-RU" sz="1200">
              <a:latin typeface="Calibri" pitchFamily="34" charset="0"/>
            </a:endParaRPr>
          </a:p>
        </p:txBody>
      </p:sp>
      <p:pic>
        <p:nvPicPr>
          <p:cNvPr id="28678" name="Picture 6" descr="C:\Users\Михаил\Downloads\Загрузка с камеры\kolb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5" t="49462" r="12210" b="8919"/>
          <a:stretch/>
        </p:blipFill>
        <p:spPr bwMode="auto">
          <a:xfrm>
            <a:off x="467543" y="2492896"/>
            <a:ext cx="3094283" cy="36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7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4114800" cy="1511300"/>
          </a:xfrm>
        </p:spPr>
        <p:txBody>
          <a:bodyPr/>
          <a:lstStyle/>
          <a:p>
            <a:pPr eaLnBrk="1" hangingPunct="1"/>
            <a:r>
              <a:rPr lang="en-US" altLang="ru-RU" sz="1800" b="0" smtClean="0"/>
              <a:t>5</a:t>
            </a:r>
            <a:r>
              <a:rPr lang="ru-RU" altLang="ru-RU" sz="1800" b="0" smtClean="0"/>
              <a:t>. Наполнение пикнометра дистиллированной водой до мерной риски (последние капли добавляются стеклянной пипеткой).</a:t>
            </a:r>
            <a:endParaRPr lang="ru-RU" altLang="ru-RU" sz="1800" i="1" smtClean="0"/>
          </a:p>
          <a:p>
            <a:pPr eaLnBrk="1" hangingPunct="1"/>
            <a:endParaRPr lang="ru-RU" altLang="ru-RU" sz="1400" i="1" smtClean="0"/>
          </a:p>
        </p:txBody>
      </p:sp>
      <p:pic>
        <p:nvPicPr>
          <p:cNvPr id="5" name="Содержимое 4" descr="Лаб1.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825" y="2420938"/>
            <a:ext cx="4519613" cy="3387725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9700" name="Текст 8"/>
          <p:cNvSpPr>
            <a:spLocks noGrp="1"/>
          </p:cNvSpPr>
          <p:nvPr>
            <p:ph type="body" sz="quarter" idx="3"/>
          </p:nvPr>
        </p:nvSpPr>
        <p:spPr>
          <a:xfrm>
            <a:off x="5003800" y="620713"/>
            <a:ext cx="3683000" cy="936625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6. Определение массы  пикнометра с дистиллированной водой, залитой до мерной риски, </a:t>
            </a:r>
            <a:r>
              <a:rPr lang="en-US" altLang="ru-RU" sz="2000" i="1" smtClean="0"/>
              <a:t>m</a:t>
            </a:r>
            <a:r>
              <a:rPr lang="ru-RU" altLang="ru-RU" sz="1200" i="1" smtClean="0"/>
              <a:t>2</a:t>
            </a:r>
            <a:endParaRPr lang="ru-RU" altLang="ru-RU" sz="2000" i="1" smtClean="0"/>
          </a:p>
        </p:txBody>
      </p:sp>
      <p:sp>
        <p:nvSpPr>
          <p:cNvPr id="29701" name="Содержимое 9"/>
          <p:cNvSpPr>
            <a:spLocks noGrp="1"/>
          </p:cNvSpPr>
          <p:nvPr>
            <p:ph sz="quarter" idx="4"/>
          </p:nvPr>
        </p:nvSpPr>
        <p:spPr>
          <a:xfrm>
            <a:off x="4572000" y="1773238"/>
            <a:ext cx="4248150" cy="4352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6" name="Рисунок 5" descr="Лаб. 1.4.1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3800" y="2060575"/>
            <a:ext cx="3781425" cy="37274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Обработка результатов</a:t>
            </a:r>
            <a:endParaRPr lang="ru-RU" altLang="ru-RU" sz="2400" smtClean="0"/>
          </a:p>
        </p:txBody>
      </p:sp>
      <p:sp>
        <p:nvSpPr>
          <p:cNvPr id="30723" name="Текст 2"/>
          <p:cNvSpPr>
            <a:spLocks noGrp="1"/>
          </p:cNvSpPr>
          <p:nvPr>
            <p:ph idx="1"/>
          </p:nvPr>
        </p:nvSpPr>
        <p:spPr>
          <a:xfrm>
            <a:off x="323850" y="765175"/>
            <a:ext cx="8496300" cy="5903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800" b="1" smtClean="0"/>
              <a:t>Плотность частиц грунта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                  </a:t>
            </a:r>
            <a:r>
              <a:rPr lang="ru-RU" altLang="ru-RU" sz="1800" smtClean="0"/>
              <a:t>[г/см3; т/м3]</a:t>
            </a:r>
            <a:r>
              <a:rPr lang="ru-RU" altLang="ru-RU" sz="1800" i="1" smtClean="0"/>
              <a:t> </a:t>
            </a:r>
            <a:r>
              <a:rPr lang="ru-RU" altLang="ru-RU" sz="1800" smtClean="0"/>
              <a:t>– отношение массы частиц грунта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к их объему.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b="1" smtClean="0"/>
              <a:t>Удельный вес частиц грунта</a:t>
            </a:r>
            <a:r>
              <a:rPr lang="ru-RU" altLang="ru-RU" sz="1800" smtClean="0"/>
              <a:t>       –  вес твердых частиц единицы объема образца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грунта, высушенного при температуре                до постоянной массы </a:t>
            </a:r>
          </a:p>
          <a:p>
            <a:pPr eaLnBrk="1" hangingPunct="1"/>
            <a:r>
              <a:rPr lang="ru-RU" altLang="ru-RU" sz="1800" smtClean="0"/>
              <a:t>Масса пикнометра </a:t>
            </a:r>
            <a:r>
              <a:rPr lang="ru-RU" altLang="ru-RU" sz="1800" b="1" i="1" smtClean="0"/>
              <a:t>mв</a:t>
            </a:r>
            <a:r>
              <a:rPr lang="ru-RU" altLang="ru-RU" sz="1800" smtClean="0"/>
              <a:t>  = _____ г </a:t>
            </a:r>
          </a:p>
          <a:p>
            <a:pPr eaLnBrk="1" hangingPunct="1"/>
            <a:r>
              <a:rPr lang="ru-RU" altLang="ru-RU" sz="1800" smtClean="0"/>
              <a:t>Масса пикнометра с грунтом (из расчета 15 грамм предварительно высушенного до постоянной массы грунта на 100 мл емкости пикнометра)          </a:t>
            </a:r>
            <a:r>
              <a:rPr lang="ru-RU" altLang="ru-RU" sz="1800" b="1" i="1" smtClean="0"/>
              <a:t>mг</a:t>
            </a:r>
            <a:r>
              <a:rPr lang="ru-RU" altLang="ru-RU" sz="1800" smtClean="0"/>
              <a:t>  = _____ г </a:t>
            </a:r>
          </a:p>
          <a:p>
            <a:pPr eaLnBrk="1" hangingPunct="1"/>
            <a:r>
              <a:rPr lang="ru-RU" altLang="ru-RU" sz="1800" smtClean="0"/>
              <a:t>Масса грунта </a:t>
            </a:r>
            <a:r>
              <a:rPr lang="ru-RU" altLang="ru-RU" sz="1800" b="1" i="1" smtClean="0"/>
              <a:t>m</a:t>
            </a:r>
            <a:r>
              <a:rPr lang="ru-RU" altLang="ru-RU" sz="1200" b="1" i="1" smtClean="0"/>
              <a:t>0</a:t>
            </a:r>
            <a:r>
              <a:rPr lang="ru-RU" altLang="ru-RU" sz="1800" smtClean="0"/>
              <a:t>  = </a:t>
            </a:r>
            <a:r>
              <a:rPr lang="ru-RU" altLang="ru-RU" sz="1800" b="1" i="1" smtClean="0"/>
              <a:t>mг -</a:t>
            </a:r>
            <a:r>
              <a:rPr lang="ru-RU" altLang="ru-RU" sz="1800" smtClean="0"/>
              <a:t> </a:t>
            </a:r>
            <a:r>
              <a:rPr lang="ru-RU" altLang="ru-RU" sz="1800" b="1" i="1" smtClean="0"/>
              <a:t>mв</a:t>
            </a:r>
            <a:r>
              <a:rPr lang="ru-RU" altLang="ru-RU" sz="1800" smtClean="0"/>
              <a:t> =_____ г</a:t>
            </a:r>
          </a:p>
          <a:p>
            <a:pPr eaLnBrk="1" hangingPunct="1"/>
            <a:r>
              <a:rPr lang="ru-RU" altLang="ru-RU" sz="1800" smtClean="0"/>
              <a:t>Масса пикнометра с грунтом и дистиллированной водой, залитой до мерной риски на горлышке пикнометра после кипячения на песчаной бане </a:t>
            </a:r>
            <a:r>
              <a:rPr lang="ru-RU" altLang="ru-RU" sz="1800" b="1" smtClean="0"/>
              <a:t>m</a:t>
            </a:r>
            <a:r>
              <a:rPr lang="ru-RU" altLang="ru-RU" sz="1400" b="1" smtClean="0"/>
              <a:t>1</a:t>
            </a:r>
            <a:r>
              <a:rPr lang="ru-RU" altLang="ru-RU" sz="1800" b="1" smtClean="0"/>
              <a:t> = </a:t>
            </a:r>
            <a:r>
              <a:rPr lang="ru-RU" altLang="ru-RU" sz="1800" smtClean="0"/>
              <a:t>_____ г (длительность кипячения составляет 1 час)</a:t>
            </a:r>
          </a:p>
          <a:p>
            <a:pPr eaLnBrk="1" hangingPunct="1"/>
            <a:r>
              <a:rPr lang="ru-RU" altLang="ru-RU" sz="1800" smtClean="0"/>
              <a:t>Масса пикнометра с дистиллированной водой, залитой до мерной риски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b="1" smtClean="0"/>
              <a:t>                                                                                                                                   m</a:t>
            </a:r>
            <a:r>
              <a:rPr lang="ru-RU" altLang="ru-RU" sz="1400" b="1" smtClean="0"/>
              <a:t>2</a:t>
            </a:r>
            <a:r>
              <a:rPr lang="ru-RU" altLang="ru-RU" sz="1800" b="1" smtClean="0"/>
              <a:t> = </a:t>
            </a:r>
            <a:r>
              <a:rPr lang="ru-RU" altLang="ru-RU" sz="1800" smtClean="0"/>
              <a:t>_____ г </a:t>
            </a:r>
          </a:p>
          <a:p>
            <a:pPr eaLnBrk="1" hangingPunct="1"/>
            <a:r>
              <a:rPr lang="ru-RU" altLang="ru-RU" sz="1800" smtClean="0"/>
              <a:t>Плотность частиц грунта вычисляется по формуле: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                                                                                   , </a:t>
            </a:r>
          </a:p>
          <a:p>
            <a:pPr eaLnBrk="1" hangingPunct="1">
              <a:buFont typeface="Arial" charset="0"/>
              <a:buNone/>
            </a:pPr>
            <a:endParaRPr lang="ru-RU" altLang="ru-RU" sz="9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где        - плотность воды при температуре испытания              </a:t>
            </a:r>
          </a:p>
          <a:p>
            <a:pPr eaLnBrk="1" hangingPunct="1"/>
            <a:r>
              <a:rPr lang="ru-RU" altLang="ru-RU" sz="1800" smtClean="0"/>
              <a:t>Удельный вес частиц грунта: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21388"/>
            <a:ext cx="2705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14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ea typeface="Calibri" pitchFamily="34" charset="0"/>
                <a:cs typeface="Symbol" pitchFamily="18" charset="2"/>
              </a:rPr>
              <a:t/>
            </a:r>
            <a:br>
              <a:rPr lang="ru-RU" altLang="ru-RU" b="1" i="1">
                <a:ea typeface="Calibri" pitchFamily="34" charset="0"/>
                <a:cs typeface="Symbol" pitchFamily="18" charset="2"/>
              </a:rPr>
            </a:br>
            <a:r>
              <a:rPr lang="ru-RU" altLang="ru-RU" b="1" i="1">
                <a:ea typeface="Calibri" pitchFamily="34" charset="0"/>
                <a:cs typeface="Symbol" pitchFamily="18" charset="2"/>
              </a:rPr>
              <a:t/>
            </a:r>
            <a:br>
              <a:rPr lang="ru-RU" altLang="ru-RU" b="1" i="1">
                <a:ea typeface="Calibri" pitchFamily="34" charset="0"/>
                <a:cs typeface="Symbol" pitchFamily="18" charset="2"/>
              </a:rPr>
            </a:br>
            <a:endParaRPr lang="ru-RU" altLang="ru-RU">
              <a:ea typeface="Calibri" pitchFamily="34" charset="0"/>
              <a:cs typeface="Symbol" pitchFamily="18" charset="2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752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3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33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3533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600" b="1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600" b="1">
                <a:latin typeface="Calibri" pitchFamily="34" charset="0"/>
                <a:cs typeface="Times New Roman" pitchFamily="18" charset="0"/>
              </a:rPr>
            </a:br>
            <a:r>
              <a:rPr lang="ru-RU" altLang="ru-RU" sz="1600" b="1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600" b="1">
                <a:latin typeface="Calibri" pitchFamily="34" charset="0"/>
                <a:cs typeface="Times New Roman" pitchFamily="18" charset="0"/>
              </a:rPr>
            </a:br>
            <a:endParaRPr lang="ru-RU" altLang="ru-RU"/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36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5732463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38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732463"/>
            <a:ext cx="1362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59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Задание 3. Определение природной влажности грунта w.</a:t>
            </a:r>
          </a:p>
        </p:txBody>
      </p:sp>
      <p:sp>
        <p:nvSpPr>
          <p:cNvPr id="3174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z="1800" b="0" smtClean="0"/>
              <a:t>1</a:t>
            </a:r>
            <a:r>
              <a:rPr lang="ru-RU" altLang="ru-RU" sz="1800" b="0" smtClean="0"/>
              <a:t>. Определение массы пустого стаканчика с крышкой, </a:t>
            </a:r>
            <a:r>
              <a:rPr lang="en-US" altLang="ru-RU" sz="2000" smtClean="0"/>
              <a:t>m</a:t>
            </a:r>
            <a:r>
              <a:rPr lang="ru-RU" altLang="ru-RU" sz="2000" smtClean="0"/>
              <a:t> </a:t>
            </a:r>
          </a:p>
        </p:txBody>
      </p:sp>
      <p:pic>
        <p:nvPicPr>
          <p:cNvPr id="31748" name="Содержимое 8" descr="Лаб1.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636838"/>
            <a:ext cx="4040188" cy="3027362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1749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885825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2. Определение массы грунта природной влажности со стаканчиком и крышкой,</a:t>
            </a:r>
            <a:r>
              <a:rPr lang="ru-RU" altLang="ru-RU" sz="1800" i="1" smtClean="0"/>
              <a:t> </a:t>
            </a:r>
            <a:r>
              <a:rPr lang="en-US" altLang="ru-RU" sz="2000" i="1" smtClean="0"/>
              <a:t>m</a:t>
            </a:r>
            <a:r>
              <a:rPr lang="en-US" altLang="ru-RU" sz="1400" i="1" smtClean="0"/>
              <a:t>1</a:t>
            </a:r>
            <a:endParaRPr lang="ru-RU" altLang="ru-RU" sz="1400" i="1" smtClean="0"/>
          </a:p>
        </p:txBody>
      </p:sp>
      <p:pic>
        <p:nvPicPr>
          <p:cNvPr id="31750" name="Содержимое 9" descr="Лаб1.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5025" y="2620963"/>
            <a:ext cx="4041775" cy="3059112"/>
          </a:xfrm>
          <a:ln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200" b="1" u="sng" dirty="0" smtClean="0"/>
              <a:t>Задание 3. </a:t>
            </a:r>
            <a:r>
              <a:rPr lang="ru-RU" sz="2200" b="1" dirty="0" smtClean="0"/>
              <a:t>Определение природной влажности грунта w. (применяется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                       </a:t>
            </a:r>
            <a:r>
              <a:rPr lang="ru-RU" sz="2200" b="1" dirty="0" smtClean="0"/>
              <a:t>для песчаного и глинистого грунта).</a:t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32771" name="Содержимое 7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800" b="1" i="1" smtClean="0"/>
              <a:t>Влажность грунта W</a:t>
            </a:r>
            <a:r>
              <a:rPr lang="ru-RU" altLang="ru-RU" sz="1800" smtClean="0"/>
              <a:t> – отношение массы воды к массе твердых частиц грунта,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1800" smtClean="0"/>
              <a:t>определяется как отношение массы воды, испарившейся из пор  природного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грунта при его высушивании, к массе высушенного при  температуре               грунта</a:t>
            </a:r>
            <a:r>
              <a:rPr lang="ru-RU" altLang="ru-RU" sz="2000" smtClean="0"/>
              <a:t>.</a:t>
            </a:r>
          </a:p>
          <a:p>
            <a:pPr algn="ctr" eaLnBrk="1" hangingPunct="1">
              <a:spcBef>
                <a:spcPts val="1800"/>
              </a:spcBef>
              <a:buFont typeface="Arial" charset="0"/>
              <a:buNone/>
            </a:pPr>
            <a:r>
              <a:rPr lang="ru-RU" altLang="ru-RU" sz="2000" b="1" smtClean="0"/>
              <a:t>Запись результатов</a:t>
            </a:r>
          </a:p>
          <a:p>
            <a:pPr eaLnBrk="1" hangingPunct="1"/>
            <a:r>
              <a:rPr lang="ru-RU" altLang="ru-RU" sz="1800" smtClean="0"/>
              <a:t>Номер стаканчика </a:t>
            </a:r>
            <a:r>
              <a:rPr lang="ru-RU" altLang="ru-RU" sz="1800" i="1" smtClean="0"/>
              <a:t>№ 1</a:t>
            </a:r>
            <a:r>
              <a:rPr lang="ru-RU" altLang="ru-RU" sz="1800" smtClean="0"/>
              <a:t>   </a:t>
            </a:r>
            <a:r>
              <a:rPr lang="en-US" altLang="ru-RU" sz="1800" smtClean="0"/>
              <a:t> </a:t>
            </a:r>
            <a:endParaRPr lang="ru-RU" altLang="ru-RU" sz="1800" smtClean="0"/>
          </a:p>
          <a:p>
            <a:pPr eaLnBrk="1" hangingPunct="1"/>
            <a:r>
              <a:rPr lang="ru-RU" altLang="ru-RU" sz="1800" smtClean="0"/>
              <a:t>Масса пустого стаканчика с крышкой </a:t>
            </a:r>
            <a:r>
              <a:rPr lang="ru-RU" altLang="ru-RU" sz="1800" i="1" smtClean="0"/>
              <a:t>m</a:t>
            </a:r>
            <a:r>
              <a:rPr lang="ru-RU" altLang="ru-RU" sz="1800" smtClean="0"/>
              <a:t>  = _____ г  </a:t>
            </a:r>
          </a:p>
          <a:p>
            <a:pPr eaLnBrk="1" hangingPunct="1"/>
            <a:r>
              <a:rPr lang="ru-RU" altLang="ru-RU" sz="1800" smtClean="0"/>
              <a:t>Масса влажного грунта со стаканчиком и крышкой </a:t>
            </a:r>
            <a:r>
              <a:rPr lang="ru-RU" altLang="ru-RU" sz="1800" i="1" smtClean="0"/>
              <a:t> m1</a:t>
            </a:r>
            <a:r>
              <a:rPr lang="ru-RU" altLang="ru-RU" sz="1800" smtClean="0"/>
              <a:t> = _____г </a:t>
            </a:r>
          </a:p>
          <a:p>
            <a:pPr eaLnBrk="1" hangingPunct="1"/>
            <a:r>
              <a:rPr lang="ru-RU" altLang="ru-RU" sz="1800" smtClean="0"/>
              <a:t>Масса высушенного грунта со стаканчиком и крышкой </a:t>
            </a:r>
            <a:r>
              <a:rPr lang="ru-RU" altLang="ru-RU" sz="1800" i="1" smtClean="0"/>
              <a:t>m0  =</a:t>
            </a:r>
            <a:r>
              <a:rPr lang="ru-RU" altLang="ru-RU" sz="1800" smtClean="0"/>
              <a:t> _____ г </a:t>
            </a:r>
          </a:p>
          <a:p>
            <a:pPr eaLnBrk="1" hangingPunct="1"/>
            <a:r>
              <a:rPr lang="ru-RU" altLang="ru-RU" sz="1800" smtClean="0"/>
              <a:t>Влажность грунта определяется по формуле: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/>
            <a:r>
              <a:rPr lang="ru-RU" altLang="ru-RU" sz="1800" smtClean="0"/>
              <a:t>допускается выражать влажность грунта в долях единицы.)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16113"/>
            <a:ext cx="59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277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81525"/>
            <a:ext cx="3048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Задание 4. Определение границы раскатывания Wp.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1008062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 1. Определение массы пустого стаканчика с крышкой, </a:t>
            </a:r>
            <a:r>
              <a:rPr lang="en-US" altLang="ru-RU" sz="2200" i="1" smtClean="0"/>
              <a:t>m</a:t>
            </a:r>
            <a:endParaRPr lang="ru-RU" altLang="ru-RU" sz="2200" i="1" smtClean="0"/>
          </a:p>
          <a:p>
            <a:pPr eaLnBrk="1" hangingPunct="1"/>
            <a:endParaRPr lang="ru-RU" altLang="ru-RU" sz="1000" b="0" smtClean="0"/>
          </a:p>
        </p:txBody>
      </p:sp>
      <p:sp>
        <p:nvSpPr>
          <p:cNvPr id="3379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4041775" cy="977900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2. Определение массы стаканчика с кусочками распадающегося жгута и крышкой, </a:t>
            </a:r>
            <a:r>
              <a:rPr lang="en-US" altLang="ru-RU" sz="2000" i="1" smtClean="0"/>
              <a:t>m</a:t>
            </a:r>
            <a:r>
              <a:rPr lang="en-US" altLang="ru-RU" sz="1400" i="1" smtClean="0"/>
              <a:t>1</a:t>
            </a:r>
            <a:endParaRPr lang="ru-RU" altLang="ru-RU" sz="1400" i="1" smtClean="0"/>
          </a:p>
        </p:txBody>
      </p:sp>
      <p:pic>
        <p:nvPicPr>
          <p:cNvPr id="33797" name="Содержимое 12" descr="Лаб1.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636838"/>
            <a:ext cx="4040188" cy="3027362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3798" name="Содержимое 13" descr="Лаб1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5025" y="2644775"/>
            <a:ext cx="4041775" cy="3011488"/>
          </a:xfrm>
          <a:ln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ru-RU" altLang="ru-RU" sz="2400" b="1" u="sng" smtClean="0"/>
              <a:t> </a:t>
            </a:r>
            <a:r>
              <a:rPr lang="ru-RU" altLang="ru-RU" sz="2000" b="1" u="sng" smtClean="0"/>
              <a:t>Задание 4. </a:t>
            </a:r>
            <a:r>
              <a:rPr lang="ru-RU" altLang="ru-RU" sz="2000" b="1" smtClean="0"/>
              <a:t>Определение границы раскатывания </a:t>
            </a:r>
            <a:r>
              <a:rPr lang="ru-RU" altLang="ru-RU" sz="2000" b="1" i="1" smtClean="0"/>
              <a:t>Wp</a:t>
            </a:r>
            <a:r>
              <a:rPr lang="ru-RU" altLang="ru-RU" sz="2000" b="1" smtClean="0"/>
              <a:t>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49291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i="1" dirty="0" smtClean="0"/>
              <a:t>Влажность на границе раскатывания    </a:t>
            </a:r>
            <a:r>
              <a:rPr lang="en-US" sz="2100" b="1" i="1" dirty="0" smtClean="0"/>
              <a:t>w</a:t>
            </a:r>
            <a:r>
              <a:rPr lang="en-US" sz="1500" b="1" i="1" dirty="0" smtClean="0"/>
              <a:t>p</a:t>
            </a:r>
            <a:r>
              <a:rPr lang="ru-RU" sz="1300" b="1" i="1" dirty="0" smtClean="0"/>
              <a:t> </a:t>
            </a:r>
            <a:r>
              <a:rPr lang="ru-RU" sz="2100" dirty="0" smtClean="0"/>
              <a:t>   – влажность грунта, при которой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грунт из пластичного состояния переходит в твердое состояние.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Влажность на границе раскатывания (пластичности) следует определять из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пасты исследуемого грунта, когда паста, раскатываемая в жгут диаметром</a:t>
            </a:r>
            <a:r>
              <a:rPr lang="ru-RU" sz="1800" dirty="0" smtClean="0"/>
              <a:t> </a:t>
            </a:r>
            <a:r>
              <a:rPr lang="ru-RU" sz="2100" dirty="0" smtClean="0"/>
              <a:t>3мм,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начинает распадаться на кусочки длиной 3-10мм.</a:t>
            </a:r>
            <a:endParaRPr lang="ru-RU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 </a:t>
            </a:r>
            <a:r>
              <a:rPr lang="ru-RU" sz="2000" b="1" dirty="0" smtClean="0"/>
              <a:t>Запись результатов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Номер стаканчика </a:t>
            </a:r>
            <a:r>
              <a:rPr lang="ru-RU" sz="1900" i="1" dirty="0" smtClean="0"/>
              <a:t>№ 2</a:t>
            </a:r>
            <a:r>
              <a:rPr lang="ru-RU" sz="1900" dirty="0" smtClean="0"/>
              <a:t> </a:t>
            </a:r>
            <a:r>
              <a:rPr lang="en-US" sz="1900" dirty="0" smtClean="0"/>
              <a:t> </a:t>
            </a:r>
            <a:endParaRPr lang="ru-RU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Масса пустого стаканчика с крышкой </a:t>
            </a:r>
            <a:r>
              <a:rPr lang="ru-RU" sz="1900" i="1" dirty="0" smtClean="0"/>
              <a:t>m</a:t>
            </a:r>
            <a:r>
              <a:rPr lang="ru-RU" sz="1900" dirty="0" smtClean="0"/>
              <a:t>  = _____ г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Масса влажного грунта со стаканчиком и крышкой </a:t>
            </a:r>
            <a:r>
              <a:rPr lang="ru-RU" sz="1900" i="1" dirty="0" smtClean="0"/>
              <a:t> m</a:t>
            </a:r>
            <a:r>
              <a:rPr lang="ru-RU" sz="1500" i="1" dirty="0" smtClean="0"/>
              <a:t>1</a:t>
            </a:r>
            <a:r>
              <a:rPr lang="ru-RU" sz="1900" dirty="0" smtClean="0"/>
              <a:t> = _____г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Масса высушенного грунта со стаканчиком и крышкой </a:t>
            </a:r>
            <a:r>
              <a:rPr lang="ru-RU" sz="1900" i="1" dirty="0" smtClean="0"/>
              <a:t>m</a:t>
            </a:r>
            <a:r>
              <a:rPr lang="ru-RU" sz="1500" i="1" dirty="0" smtClean="0"/>
              <a:t>0</a:t>
            </a:r>
            <a:r>
              <a:rPr lang="ru-RU" sz="1900" i="1" dirty="0" smtClean="0"/>
              <a:t>  =</a:t>
            </a:r>
            <a:r>
              <a:rPr lang="ru-RU" sz="1900" dirty="0" smtClean="0"/>
              <a:t> _____ г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Влажность грунта на границе раскатывания определяется по формуле: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допускается выражать влажность грунта в долях единицы.)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482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1888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Задание 5. Определение границы текучести </a:t>
            </a:r>
            <a:r>
              <a:rPr lang="ru-RU" altLang="ru-RU" sz="2400" b="1" i="1" smtClean="0"/>
              <a:t>W</a:t>
            </a:r>
            <a:r>
              <a:rPr lang="ru-RU" altLang="ru-RU" sz="1600" b="1" i="1" smtClean="0"/>
              <a:t>L</a:t>
            </a:r>
            <a:r>
              <a:rPr lang="ru-RU" altLang="ru-RU" sz="2400" b="1" smtClean="0"/>
              <a:t>.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4040187" cy="957262"/>
          </a:xfrm>
        </p:spPr>
        <p:txBody>
          <a:bodyPr/>
          <a:lstStyle/>
          <a:p>
            <a:pPr eaLnBrk="1" hangingPunct="1"/>
            <a:r>
              <a:rPr lang="en-US" altLang="ru-RU" sz="1800" b="0" smtClean="0"/>
              <a:t>1</a:t>
            </a:r>
            <a:r>
              <a:rPr lang="ru-RU" altLang="ru-RU" sz="1800" b="0" smtClean="0"/>
              <a:t>. Определение массы пустого стаканчика с крышкой, </a:t>
            </a:r>
            <a:r>
              <a:rPr lang="en-US" altLang="ru-RU" i="1" smtClean="0"/>
              <a:t>m</a:t>
            </a:r>
            <a:r>
              <a:rPr lang="ru-RU" altLang="ru-RU" i="1" smtClean="0"/>
              <a:t> </a:t>
            </a:r>
          </a:p>
          <a:p>
            <a:pPr eaLnBrk="1" hangingPunct="1"/>
            <a:endParaRPr lang="ru-RU" altLang="ru-RU" sz="1000" smtClean="0"/>
          </a:p>
        </p:txBody>
      </p:sp>
      <p:pic>
        <p:nvPicPr>
          <p:cNvPr id="35844" name="Содержимое 8" descr="Лаб1.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636838"/>
            <a:ext cx="4040188" cy="3027362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584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5538"/>
            <a:ext cx="4041775" cy="1366837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2. При достижении влажности на границе текучести балансирный конус погружается в пасту грунта  под действием собственного веса за 5 сек на глубину 10 мм.</a:t>
            </a:r>
            <a:endParaRPr lang="ru-RU" altLang="ru-RU" sz="1800" i="1" smtClean="0"/>
          </a:p>
        </p:txBody>
      </p:sp>
      <p:pic>
        <p:nvPicPr>
          <p:cNvPr id="35846" name="Содержимое 9" descr="Лаб1.8.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5025" y="2649538"/>
            <a:ext cx="4041775" cy="3001962"/>
          </a:xfrm>
          <a:ln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4040188" cy="935038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2. Определение массы стаканчика с пробой грунта и крышкой, </a:t>
            </a:r>
            <a:r>
              <a:rPr lang="en-US" altLang="ru-RU" sz="2000" i="1" smtClean="0"/>
              <a:t>m</a:t>
            </a:r>
            <a:r>
              <a:rPr lang="en-US" altLang="ru-RU" sz="1200" i="1" smtClean="0"/>
              <a:t>2</a:t>
            </a:r>
            <a:endParaRPr lang="ru-RU" altLang="ru-RU" sz="1200" i="1" smtClean="0"/>
          </a:p>
          <a:p>
            <a:pPr eaLnBrk="1" hangingPunct="1"/>
            <a:endParaRPr lang="ru-RU" altLang="ru-RU" sz="1200" smtClean="0"/>
          </a:p>
        </p:txBody>
      </p:sp>
      <p:sp>
        <p:nvSpPr>
          <p:cNvPr id="3686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050"/>
            <a:ext cx="4041775" cy="1266825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3. Высушивание проб грунта ( не менее 6 часов) и определение массы высушенного грунта со стаканчиком  и крышкой, </a:t>
            </a:r>
            <a:r>
              <a:rPr lang="en-US" altLang="ru-RU" sz="2000" i="1" smtClean="0"/>
              <a:t>m</a:t>
            </a:r>
            <a:r>
              <a:rPr lang="en-US" altLang="ru-RU" sz="1400" i="1" smtClean="0"/>
              <a:t>0</a:t>
            </a:r>
            <a:r>
              <a:rPr lang="ru-RU" altLang="ru-RU" sz="2000" b="0" smtClean="0"/>
              <a:t>.</a:t>
            </a:r>
          </a:p>
        </p:txBody>
      </p:sp>
      <p:pic>
        <p:nvPicPr>
          <p:cNvPr id="36869" name="Содержимое 8" descr="Лаб1.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613025"/>
            <a:ext cx="4040188" cy="3074988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Содержимое 6" descr="op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92896"/>
            <a:ext cx="4248312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ru-RU" altLang="ru-RU" sz="2400" b="1" u="sng" smtClean="0"/>
              <a:t> </a:t>
            </a:r>
            <a:r>
              <a:rPr lang="ru-RU" altLang="ru-RU" sz="2000" b="1" u="sng" smtClean="0"/>
              <a:t>Задание 5. </a:t>
            </a:r>
            <a:r>
              <a:rPr lang="ru-RU" altLang="ru-RU" sz="2000" b="1" smtClean="0"/>
              <a:t>Определение границы текучести </a:t>
            </a:r>
            <a:r>
              <a:rPr lang="ru-RU" altLang="ru-RU" sz="2000" b="1" i="1" smtClean="0"/>
              <a:t>W</a:t>
            </a:r>
            <a:r>
              <a:rPr lang="en-US" altLang="ru-RU" sz="1400" b="1" i="1" smtClean="0"/>
              <a:t>L</a:t>
            </a:r>
            <a:r>
              <a:rPr lang="ru-RU" altLang="ru-RU" sz="2000" b="1" smtClean="0"/>
              <a:t>.</a:t>
            </a:r>
          </a:p>
        </p:txBody>
      </p:sp>
      <p:sp>
        <p:nvSpPr>
          <p:cNvPr id="37891" name="Содержимое 7"/>
          <p:cNvSpPr>
            <a:spLocks noGrp="1"/>
          </p:cNvSpPr>
          <p:nvPr>
            <p:ph idx="1"/>
          </p:nvPr>
        </p:nvSpPr>
        <p:spPr>
          <a:xfrm>
            <a:off x="395288" y="981075"/>
            <a:ext cx="8424862" cy="5145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900" b="1" i="1" smtClean="0"/>
              <a:t>Влажность на границе текучести</a:t>
            </a:r>
            <a:r>
              <a:rPr lang="ru-RU" altLang="ru-RU" sz="1900" smtClean="0"/>
              <a:t> </a:t>
            </a:r>
            <a:r>
              <a:rPr lang="en-US" altLang="ru-RU" sz="1900" b="1" i="1" smtClean="0"/>
              <a:t>w</a:t>
            </a:r>
            <a:r>
              <a:rPr lang="en-US" altLang="ru-RU" sz="1200" b="1" i="1" smtClean="0"/>
              <a:t>L</a:t>
            </a:r>
            <a:r>
              <a:rPr lang="ru-RU" altLang="ru-RU" sz="1900" b="1" i="1" smtClean="0"/>
              <a:t> </a:t>
            </a:r>
            <a:r>
              <a:rPr lang="ru-RU" altLang="ru-RU" sz="1900" smtClean="0"/>
              <a:t>  – </a:t>
            </a:r>
            <a:r>
              <a:rPr lang="ru-RU" altLang="ru-RU" sz="1800" smtClean="0"/>
              <a:t>влажность грунта, при которой грунт из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пластичного состояния переходит в текучее состояние.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Влажность на границе текучести следует определять как влажность,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приготовленной из исследуемого грунта пасты, при которой балансирный конус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погружается в пасту под действием собственного веса за 5секунд на глубину 10мм.</a:t>
            </a:r>
          </a:p>
          <a:p>
            <a:pPr eaLnBrk="1" hangingPunct="1">
              <a:buFont typeface="Arial" charset="0"/>
              <a:buNone/>
            </a:pPr>
            <a:endParaRPr lang="ru-RU" altLang="ru-RU" sz="900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1800" smtClean="0"/>
              <a:t> </a:t>
            </a:r>
            <a:r>
              <a:rPr lang="ru-RU" altLang="ru-RU" sz="2000" b="1" smtClean="0"/>
              <a:t>Запись результатов</a:t>
            </a:r>
          </a:p>
          <a:p>
            <a:pPr eaLnBrk="1" hangingPunct="1"/>
            <a:r>
              <a:rPr lang="ru-RU" altLang="ru-RU" sz="1800" smtClean="0"/>
              <a:t>Номер стаканчика </a:t>
            </a:r>
            <a:r>
              <a:rPr lang="ru-RU" altLang="ru-RU" sz="1800" i="1" smtClean="0"/>
              <a:t>№ 3</a:t>
            </a:r>
            <a:r>
              <a:rPr lang="en-US" altLang="ru-RU" sz="1800" smtClean="0"/>
              <a:t> </a:t>
            </a:r>
            <a:endParaRPr lang="ru-RU" altLang="ru-RU" sz="1800" smtClean="0"/>
          </a:p>
          <a:p>
            <a:pPr eaLnBrk="1" hangingPunct="1"/>
            <a:r>
              <a:rPr lang="ru-RU" altLang="ru-RU" sz="1800" smtClean="0"/>
              <a:t>Масса пустого стаканчика с крышкой </a:t>
            </a:r>
            <a:r>
              <a:rPr lang="ru-RU" altLang="ru-RU" sz="1800" i="1" smtClean="0"/>
              <a:t>m</a:t>
            </a:r>
            <a:r>
              <a:rPr lang="ru-RU" altLang="ru-RU" sz="1800" smtClean="0"/>
              <a:t>  = _____ г  </a:t>
            </a:r>
          </a:p>
          <a:p>
            <a:pPr eaLnBrk="1" hangingPunct="1"/>
            <a:r>
              <a:rPr lang="ru-RU" altLang="ru-RU" sz="1800" smtClean="0"/>
              <a:t>Масса влажного грунта со стаканчиком и крышкой </a:t>
            </a:r>
            <a:r>
              <a:rPr lang="ru-RU" altLang="ru-RU" sz="1800" i="1" smtClean="0"/>
              <a:t> m</a:t>
            </a:r>
            <a:r>
              <a:rPr lang="ru-RU" altLang="ru-RU" sz="1400" i="1" smtClean="0"/>
              <a:t>1</a:t>
            </a:r>
            <a:r>
              <a:rPr lang="ru-RU" altLang="ru-RU" sz="1800" smtClean="0"/>
              <a:t> = _____г </a:t>
            </a:r>
          </a:p>
          <a:p>
            <a:pPr eaLnBrk="1" hangingPunct="1"/>
            <a:r>
              <a:rPr lang="ru-RU" altLang="ru-RU" sz="1800" smtClean="0"/>
              <a:t>Масса высушенного грунта со стаканчиком и крышкой </a:t>
            </a:r>
            <a:r>
              <a:rPr lang="ru-RU" altLang="ru-RU" sz="1800" i="1" smtClean="0"/>
              <a:t>m</a:t>
            </a:r>
            <a:r>
              <a:rPr lang="ru-RU" altLang="ru-RU" sz="1400" i="1" smtClean="0"/>
              <a:t>0</a:t>
            </a:r>
            <a:r>
              <a:rPr lang="ru-RU" altLang="ru-RU" sz="1800" i="1" smtClean="0"/>
              <a:t>  =</a:t>
            </a:r>
            <a:r>
              <a:rPr lang="ru-RU" altLang="ru-RU" sz="1800" smtClean="0"/>
              <a:t> _____ г </a:t>
            </a:r>
          </a:p>
          <a:p>
            <a:pPr eaLnBrk="1" hangingPunct="1"/>
            <a:r>
              <a:rPr lang="ru-RU" altLang="ru-RU" sz="1800" smtClean="0"/>
              <a:t>Влажность грунта на границе текучести определяется по формуле: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/>
            <a:r>
              <a:rPr lang="ru-RU" altLang="ru-RU" sz="1800" smtClean="0"/>
              <a:t>допускается выражать влажность грунта в долях единицы. </a:t>
            </a:r>
          </a:p>
          <a:p>
            <a:pPr eaLnBrk="1" hangingPunct="1"/>
            <a:endParaRPr lang="ru-RU" altLang="ru-RU" sz="2000" smtClean="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7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868863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228600" y="987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620713"/>
            <a:ext cx="6048375" cy="652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Физические свойства грунтов.</a:t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7" name="Содержимое 6" descr="лаб1. характеристи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288" y="1908175"/>
            <a:ext cx="8424862" cy="4041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408738" cy="777875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Б). Характеристики, определяемые расчетом </a:t>
            </a:r>
            <a:br>
              <a:rPr lang="ru-RU" altLang="ru-RU" sz="2000" b="1" smtClean="0"/>
            </a:br>
            <a:r>
              <a:rPr lang="ru-RU" altLang="ru-RU" sz="2000" b="1" smtClean="0"/>
              <a:t>для пылевато-глинистых и песчаных грунтов</a:t>
            </a:r>
            <a:endParaRPr lang="ru-RU" altLang="ru-RU" sz="2000" smtClean="0"/>
          </a:p>
        </p:txBody>
      </p:sp>
      <p:sp>
        <p:nvSpPr>
          <p:cNvPr id="38915" name="Содержимое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/>
              <a:t>1. Плотность скелета грунта        – отношение массы частиц грунта к объему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/>
              <a:t>    образца  ненарушенной структуры.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     где </a:t>
            </a:r>
            <a:r>
              <a:rPr lang="en-US" altLang="ru-RU" sz="1800" smtClean="0"/>
              <a:t>w</a:t>
            </a:r>
            <a:r>
              <a:rPr lang="ru-RU" altLang="ru-RU" sz="1800" smtClean="0"/>
              <a:t> – природная влажность в долях единицы.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2. Коэффициент  пористости  грунта   </a:t>
            </a:r>
            <a:r>
              <a:rPr lang="ru-RU" altLang="ru-RU" sz="1800" b="1" i="1" smtClean="0"/>
              <a:t>е</a:t>
            </a:r>
            <a:r>
              <a:rPr lang="ru-RU" altLang="ru-RU" sz="1800" smtClean="0"/>
              <a:t>   –  отношение  объема  пор  к  объему твердых частиц грунта. </a:t>
            </a:r>
          </a:p>
          <a:p>
            <a:pPr eaLnBrk="1" hangingPunct="1">
              <a:buFont typeface="Arial" charset="0"/>
              <a:buNone/>
            </a:pPr>
            <a:endParaRPr lang="ru-RU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       где </a:t>
            </a:r>
            <a:r>
              <a:rPr lang="en-US" altLang="ru-RU" sz="1800" smtClean="0"/>
              <a:t>w</a:t>
            </a:r>
            <a:r>
              <a:rPr lang="ru-RU" altLang="ru-RU" sz="1800" smtClean="0"/>
              <a:t> – природная влажность в долях единицы.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3. Пористость грунта </a:t>
            </a:r>
            <a:r>
              <a:rPr lang="ru-RU" altLang="ru-RU" sz="1800" i="1" smtClean="0"/>
              <a:t>n</a:t>
            </a:r>
            <a:r>
              <a:rPr lang="ru-RU" altLang="ru-RU" sz="1800" smtClean="0"/>
              <a:t> – отношение объема пор к полному объему образца: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4.  Объем твердых частиц грунта </a:t>
            </a:r>
            <a:r>
              <a:rPr lang="en-US" altLang="ru-RU" sz="1800" i="1" smtClean="0"/>
              <a:t>m</a:t>
            </a:r>
            <a:r>
              <a:rPr lang="ru-RU" altLang="ru-RU" sz="1800" smtClean="0"/>
              <a:t>:</a:t>
            </a:r>
          </a:p>
          <a:p>
            <a:pPr eaLnBrk="1" hangingPunct="1">
              <a:buFont typeface="Arial" charset="0"/>
              <a:buNone/>
            </a:pPr>
            <a:endParaRPr lang="ru-RU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5. Удельный вес грунта, залегающего ниже уровня грунтовых вод, с учетом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     взвешивающего действия воды (по закону Архимеда) равен:</a:t>
            </a:r>
          </a:p>
          <a:p>
            <a:pPr eaLnBrk="1" hangingPunct="1">
              <a:buFont typeface="Arial" charset="0"/>
              <a:buNone/>
            </a:pPr>
            <a:endParaRPr lang="ru-RU" altLang="ru-RU" sz="1800" smtClean="0"/>
          </a:p>
          <a:p>
            <a:pPr eaLnBrk="1" hangingPunct="1">
              <a:buFont typeface="Arial" charset="0"/>
              <a:buNone/>
            </a:pPr>
            <a:endParaRPr lang="ru-RU" altLang="ru-RU" sz="1800" smtClean="0"/>
          </a:p>
          <a:p>
            <a:pPr eaLnBrk="1" hangingPunct="1">
              <a:buFont typeface="Arial" charset="0"/>
              <a:buNone/>
            </a:pPr>
            <a:endParaRPr lang="ru-RU" altLang="ru-RU" sz="1800" smtClean="0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73163"/>
            <a:ext cx="215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269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89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2647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228600" y="9525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892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10"/>
          <p:cNvSpPr>
            <a:spLocks noChangeArrowheads="1"/>
          </p:cNvSpPr>
          <p:nvPr/>
        </p:nvSpPr>
        <p:spPr bwMode="auto">
          <a:xfrm>
            <a:off x="22860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892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724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Rectangle 13"/>
          <p:cNvSpPr>
            <a:spLocks noChangeArrowheads="1"/>
          </p:cNvSpPr>
          <p:nvPr/>
        </p:nvSpPr>
        <p:spPr bwMode="auto">
          <a:xfrm>
            <a:off x="228600" y="9525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893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876925"/>
            <a:ext cx="269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Rectangle 16"/>
          <p:cNvSpPr>
            <a:spLocks noChangeArrowheads="1"/>
          </p:cNvSpPr>
          <p:nvPr/>
        </p:nvSpPr>
        <p:spPr bwMode="auto">
          <a:xfrm>
            <a:off x="0" y="9159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536700" algn="l"/>
                <a:tab pos="2921000" algn="l"/>
                <a:tab pos="4178300" algn="l"/>
                <a:tab pos="5168900" algn="l"/>
                <a:tab pos="5940425" algn="l"/>
                <a:tab pos="6032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В). Определение классификационных показателей исследуемого грунта </a:t>
            </a:r>
            <a:br>
              <a:rPr lang="ru-RU" altLang="ru-RU" sz="2000" b="1" smtClean="0"/>
            </a:br>
            <a:r>
              <a:rPr lang="ru-RU" altLang="ru-RU" sz="2000" b="1" smtClean="0"/>
              <a:t>(по ГОСТ 25100-95).</a:t>
            </a:r>
          </a:p>
        </p:txBody>
      </p:sp>
      <p:sp>
        <p:nvSpPr>
          <p:cNvPr id="39939" name="Содержимое 6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895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000" b="1" u="sng" smtClean="0"/>
              <a:t>Задание 6. </a:t>
            </a:r>
            <a:r>
              <a:rPr lang="ru-RU" altLang="ru-RU" sz="2000" b="1" smtClean="0"/>
              <a:t>Определение разновидности глинистого грунта.</a:t>
            </a: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b="1" smtClean="0"/>
              <a:t> </a:t>
            </a:r>
            <a:endParaRPr lang="en-US" alt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Разновидность глинистого грунта определяется по числу пластичности (</a:t>
            </a:r>
            <a:r>
              <a:rPr lang="ru-RU" altLang="ru-RU" sz="1800" i="1" smtClean="0"/>
              <a:t>Jp</a:t>
            </a:r>
            <a:r>
              <a:rPr lang="ru-RU" altLang="ru-RU" sz="1800" smtClean="0"/>
              <a:t>).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1800" smtClean="0"/>
              <a:t>Число (индекс) пластичности </a:t>
            </a:r>
            <a:r>
              <a:rPr lang="ru-RU" altLang="ru-RU" sz="1800" i="1" smtClean="0"/>
              <a:t>Jp   </a:t>
            </a:r>
            <a:r>
              <a:rPr lang="ru-RU" altLang="ru-RU" sz="1800" smtClean="0"/>
              <a:t>характеризует интервал влажности, в пределах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которого грунт имеет пластичное состояние: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i="1" smtClean="0"/>
              <a:t>Jp   </a:t>
            </a:r>
            <a:r>
              <a:rPr lang="ru-RU" altLang="ru-RU" sz="1800" smtClean="0"/>
              <a:t>= </a:t>
            </a:r>
            <a:r>
              <a:rPr lang="en-US" altLang="ru-RU" sz="1800" i="1" smtClean="0"/>
              <a:t>w</a:t>
            </a:r>
            <a:r>
              <a:rPr lang="ru-RU" altLang="ru-RU" sz="1200" i="1" smtClean="0"/>
              <a:t>L</a:t>
            </a:r>
            <a:r>
              <a:rPr lang="ru-RU" altLang="ru-RU" sz="1800" i="1" smtClean="0"/>
              <a:t>  </a:t>
            </a:r>
            <a:r>
              <a:rPr lang="ru-RU" altLang="ru-RU" sz="1800" smtClean="0"/>
              <a:t>- </a:t>
            </a:r>
            <a:r>
              <a:rPr lang="en-US" altLang="ru-RU" sz="1800" i="1" smtClean="0"/>
              <a:t>wp</a:t>
            </a:r>
            <a:r>
              <a:rPr lang="ru-RU" altLang="ru-RU" sz="1800" i="1" smtClean="0"/>
              <a:t>   </a:t>
            </a:r>
            <a:r>
              <a:rPr lang="ru-RU" altLang="ru-RU" sz="1800" smtClean="0"/>
              <a:t>=  </a:t>
            </a:r>
            <a:r>
              <a:rPr lang="ru-RU" altLang="ru-RU" sz="1800" u="sng" smtClean="0"/>
              <a:t> 	                    </a:t>
            </a:r>
            <a:r>
              <a:rPr lang="ru-RU" altLang="ru-RU" sz="1800" smtClean="0"/>
              <a:t> (значения </a:t>
            </a:r>
            <a:r>
              <a:rPr lang="en-US" altLang="ru-RU" sz="1800" i="1" smtClean="0"/>
              <a:t>w</a:t>
            </a:r>
            <a:r>
              <a:rPr lang="ru-RU" altLang="ru-RU" sz="1200" i="1" smtClean="0"/>
              <a:t>L</a:t>
            </a:r>
            <a:r>
              <a:rPr lang="ru-RU" altLang="ru-RU" sz="1800" i="1" smtClean="0"/>
              <a:t> </a:t>
            </a:r>
            <a:r>
              <a:rPr lang="ru-RU" altLang="ru-RU" sz="1800" smtClean="0"/>
              <a:t>и </a:t>
            </a:r>
            <a:r>
              <a:rPr lang="en-US" altLang="ru-RU" sz="1800" i="1" smtClean="0"/>
              <a:t>w</a:t>
            </a:r>
            <a:r>
              <a:rPr lang="en-US" altLang="ru-RU" sz="1200" i="1" smtClean="0"/>
              <a:t>p</a:t>
            </a:r>
            <a:r>
              <a:rPr lang="ru-RU" altLang="ru-RU" sz="1800" i="1" smtClean="0"/>
              <a:t> </a:t>
            </a:r>
            <a:r>
              <a:rPr lang="ru-RU" altLang="ru-RU" sz="1800" smtClean="0"/>
              <a:t>смотри в заданиях 4,5)</a:t>
            </a:r>
          </a:p>
          <a:p>
            <a:pPr algn="just" eaLnBrk="1" hangingPunct="1">
              <a:buFont typeface="Arial" charset="0"/>
              <a:buNone/>
            </a:pPr>
            <a:endParaRPr lang="en-US" altLang="ru-RU" sz="1800" smtClean="0"/>
          </a:p>
          <a:p>
            <a:pPr algn="just" eaLnBrk="1" hangingPunct="1">
              <a:buFont typeface="Arial" charset="0"/>
              <a:buNone/>
            </a:pPr>
            <a:r>
              <a:rPr lang="ru-RU" altLang="ru-RU" sz="1800" smtClean="0"/>
              <a:t>Число пластичности </a:t>
            </a:r>
            <a:r>
              <a:rPr lang="ru-RU" altLang="ru-RU" sz="1800" i="1" smtClean="0"/>
              <a:t>J</a:t>
            </a:r>
            <a:r>
              <a:rPr lang="en-US" altLang="ru-RU" sz="1800" i="1" smtClean="0"/>
              <a:t>p</a:t>
            </a:r>
            <a:r>
              <a:rPr lang="ru-RU" altLang="ru-RU" sz="1800" i="1" smtClean="0"/>
              <a:t>  </a:t>
            </a:r>
            <a:r>
              <a:rPr lang="ru-RU" altLang="ru-RU" sz="1800" smtClean="0"/>
              <a:t>косвенно показывает “глинистость” грунта, содержание в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1800" smtClean="0"/>
              <a:t>нем глинистых и коллоидных частиц. Определяется в процентах или долях единицы.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По	величине </a:t>
            </a:r>
            <a:r>
              <a:rPr lang="ru-RU" altLang="ru-RU" sz="1800" i="1" smtClean="0"/>
              <a:t>JP </a:t>
            </a:r>
            <a:r>
              <a:rPr lang="ru-RU" altLang="ru-RU" sz="1800" smtClean="0"/>
              <a:t>устанавливается разновидность глинистого грунта: супесь, суглинок,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глина.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Исследуемый грунт имеет число (индекс) пластичности: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i="1" smtClean="0"/>
              <a:t>J</a:t>
            </a:r>
            <a:r>
              <a:rPr lang="en-US" altLang="ru-RU" sz="1800" i="1" smtClean="0"/>
              <a:t>p</a:t>
            </a:r>
            <a:r>
              <a:rPr lang="ru-RU" altLang="ru-RU" sz="1800" smtClean="0"/>
              <a:t>= </a:t>
            </a:r>
            <a:r>
              <a:rPr lang="ru-RU" altLang="ru-RU" sz="1800" u="sng" smtClean="0"/>
              <a:t> 	</a:t>
            </a:r>
            <a:r>
              <a:rPr lang="en-US" altLang="ru-RU" sz="1800" u="sng" smtClean="0"/>
              <a:t>  </a:t>
            </a:r>
            <a:r>
              <a:rPr lang="ru-RU" altLang="ru-RU" sz="1800" smtClean="0"/>
              <a:t>и является </a:t>
            </a:r>
            <a:r>
              <a:rPr lang="ru-RU" altLang="ru-RU" sz="1800" b="1" i="1" smtClean="0"/>
              <a:t>супесью</a:t>
            </a:r>
            <a:r>
              <a:rPr lang="ru-RU" altLang="ru-RU" sz="1800" smtClean="0"/>
              <a:t>, </a:t>
            </a:r>
            <a:r>
              <a:rPr lang="ru-RU" altLang="ru-RU" sz="1800" b="1" i="1" smtClean="0"/>
              <a:t>суглинком</a:t>
            </a:r>
            <a:r>
              <a:rPr lang="ru-RU" altLang="ru-RU" sz="1800" smtClean="0"/>
              <a:t>, </a:t>
            </a:r>
            <a:r>
              <a:rPr lang="ru-RU" altLang="ru-RU" sz="1800" b="1" i="1" smtClean="0"/>
              <a:t>глиной </a:t>
            </a:r>
            <a:r>
              <a:rPr lang="ru-RU" altLang="ru-RU" sz="1800" smtClean="0"/>
              <a:t>(нужное отметить).</a:t>
            </a:r>
          </a:p>
          <a:p>
            <a:pPr eaLnBrk="1" hangingPunct="1">
              <a:buFont typeface="Arial" charset="0"/>
              <a:buNone/>
            </a:pPr>
            <a:endParaRPr lang="ru-RU" altLang="ru-RU" sz="1800" b="1" smtClean="0"/>
          </a:p>
          <a:p>
            <a:pPr eaLnBrk="1" hangingPunct="1">
              <a:buFont typeface="Arial" charset="0"/>
              <a:buNone/>
            </a:pPr>
            <a:endParaRPr lang="ru-RU" altLang="ru-RU" sz="2900" b="1" u="sng" smtClean="0"/>
          </a:p>
          <a:p>
            <a:pPr eaLnBrk="1" hangingPunct="1">
              <a:buFont typeface="Arial" charset="0"/>
              <a:buNone/>
            </a:pPr>
            <a:endParaRPr lang="ru-RU" altLang="ru-RU" sz="23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6913562" cy="1008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Определение расчетного сопротивления </a:t>
            </a:r>
            <a:r>
              <a:rPr lang="en-US" sz="2400" b="1" dirty="0" smtClean="0"/>
              <a:t>R</a:t>
            </a:r>
            <a:r>
              <a:rPr lang="en-US" sz="1400" b="1" dirty="0" smtClean="0"/>
              <a:t>0</a:t>
            </a:r>
            <a:r>
              <a:rPr lang="en-US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 глинистых грунтов</a:t>
            </a:r>
            <a:endParaRPr lang="ru-RU" sz="2400" dirty="0"/>
          </a:p>
        </p:txBody>
      </p:sp>
      <p:pic>
        <p:nvPicPr>
          <p:cNvPr id="5" name="Содержимое 4" descr="лаб1. глин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825" y="1844675"/>
            <a:ext cx="4244975" cy="3744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лаб1. глин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7900" y="1844675"/>
            <a:ext cx="4032250" cy="3744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6"/>
          <p:cNvSpPr>
            <a:spLocks noGrp="1"/>
          </p:cNvSpPr>
          <p:nvPr>
            <p:ph idx="1"/>
          </p:nvPr>
        </p:nvSpPr>
        <p:spPr>
          <a:xfrm>
            <a:off x="323850" y="549275"/>
            <a:ext cx="8496300" cy="5400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altLang="ru-RU" sz="2000" b="1" u="sng" smtClean="0"/>
              <a:t>Задание 7.</a:t>
            </a:r>
            <a:r>
              <a:rPr lang="ru-RU" altLang="ru-RU" sz="2000" b="1" smtClean="0"/>
              <a:t> Определение консистенции глинистого грунта.</a:t>
            </a: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Консистенция</a:t>
            </a:r>
            <a:r>
              <a:rPr lang="en-US" altLang="ru-RU" sz="1800" smtClean="0"/>
              <a:t> </a:t>
            </a:r>
            <a:r>
              <a:rPr lang="ru-RU" altLang="ru-RU" sz="1800" smtClean="0"/>
              <a:t>глинистого</a:t>
            </a:r>
            <a:r>
              <a:rPr lang="en-US" altLang="ru-RU" sz="1800" smtClean="0"/>
              <a:t> </a:t>
            </a:r>
            <a:r>
              <a:rPr lang="ru-RU" altLang="ru-RU" sz="1800" smtClean="0"/>
              <a:t>грунта</a:t>
            </a:r>
            <a:r>
              <a:rPr lang="en-US" altLang="ru-RU" sz="1800" smtClean="0"/>
              <a:t> </a:t>
            </a:r>
            <a:r>
              <a:rPr lang="ru-RU" altLang="ru-RU" sz="1800" smtClean="0"/>
              <a:t>определяется	по</a:t>
            </a:r>
            <a:r>
              <a:rPr lang="en-US" altLang="ru-RU" sz="1800" smtClean="0"/>
              <a:t> </a:t>
            </a:r>
            <a:r>
              <a:rPr lang="ru-RU" altLang="ru-RU" sz="1800" smtClean="0"/>
              <a:t>индексу</a:t>
            </a:r>
            <a:r>
              <a:rPr lang="en-US" altLang="ru-RU" sz="1800" smtClean="0"/>
              <a:t> </a:t>
            </a:r>
            <a:r>
              <a:rPr lang="ru-RU" altLang="ru-RU" sz="1800" smtClean="0"/>
              <a:t>текучести</a:t>
            </a:r>
            <a:r>
              <a:rPr lang="en-US" altLang="ru-RU" sz="1800" smtClean="0"/>
              <a:t> </a:t>
            </a:r>
            <a:r>
              <a:rPr lang="ru-RU" altLang="ru-RU" sz="1800" i="1" smtClean="0"/>
              <a:t>J</a:t>
            </a:r>
            <a:r>
              <a:rPr lang="ru-RU" altLang="ru-RU" sz="1400" i="1" smtClean="0"/>
              <a:t>L</a:t>
            </a:r>
            <a:endParaRPr lang="en-US" altLang="ru-RU" sz="1400" i="1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показывающему,  в  каком  состоянии  находится  грунт  в  условиях  естественного 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залегания.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endParaRPr lang="en-US" altLang="ru-RU" sz="1900" b="1" u="sng" smtClean="0"/>
          </a:p>
          <a:p>
            <a:pPr eaLnBrk="1" hangingPunct="1">
              <a:buFont typeface="Arial" charset="0"/>
              <a:buNone/>
            </a:pPr>
            <a:endParaRPr lang="ru-RU" altLang="ru-RU" sz="1900" b="1" u="sng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Индекс  текучести  определяется  в  долях  единицы.  Супесь  может  находиться</a:t>
            </a:r>
            <a:r>
              <a:rPr lang="en-US" altLang="ru-RU" sz="18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в твердом,</a:t>
            </a:r>
            <a:r>
              <a:rPr lang="en-US" altLang="ru-RU" sz="1800" smtClean="0"/>
              <a:t> </a:t>
            </a:r>
            <a:r>
              <a:rPr lang="ru-RU" altLang="ru-RU" sz="1800" smtClean="0"/>
              <a:t>пластичном</a:t>
            </a:r>
            <a:r>
              <a:rPr lang="en-US" altLang="ru-RU" sz="1800" smtClean="0"/>
              <a:t> </a:t>
            </a:r>
            <a:r>
              <a:rPr lang="ru-RU" altLang="ru-RU" sz="1800" smtClean="0"/>
              <a:t>и</a:t>
            </a:r>
            <a:r>
              <a:rPr lang="en-US" altLang="ru-RU" sz="1800" smtClean="0"/>
              <a:t> </a:t>
            </a:r>
            <a:r>
              <a:rPr lang="ru-RU" altLang="ru-RU" sz="1800" smtClean="0"/>
              <a:t>текучем</a:t>
            </a:r>
            <a:r>
              <a:rPr lang="en-US" altLang="ru-RU" sz="1800" smtClean="0"/>
              <a:t> </a:t>
            </a:r>
            <a:r>
              <a:rPr lang="ru-RU" altLang="ru-RU" sz="1800" smtClean="0"/>
              <a:t>состоянии.</a:t>
            </a:r>
            <a:r>
              <a:rPr lang="en-US" altLang="ru-RU" sz="1800" smtClean="0"/>
              <a:t> </a:t>
            </a:r>
            <a:r>
              <a:rPr lang="ru-RU" altLang="ru-RU" sz="1800" smtClean="0"/>
              <a:t>Суглинок</a:t>
            </a:r>
            <a:r>
              <a:rPr lang="en-US" altLang="ru-RU" sz="1800" smtClean="0"/>
              <a:t> </a:t>
            </a:r>
            <a:r>
              <a:rPr lang="ru-RU" altLang="ru-RU" sz="1800" smtClean="0"/>
              <a:t>и</a:t>
            </a:r>
            <a:r>
              <a:rPr lang="en-US" altLang="ru-RU" sz="1800" smtClean="0"/>
              <a:t> </a:t>
            </a:r>
            <a:r>
              <a:rPr lang="ru-RU" altLang="ru-RU" sz="1800" smtClean="0"/>
              <a:t>глина:</a:t>
            </a:r>
            <a:r>
              <a:rPr lang="en-US" altLang="ru-RU" sz="1800" smtClean="0"/>
              <a:t> </a:t>
            </a:r>
            <a:r>
              <a:rPr lang="ru-RU" altLang="ru-RU" sz="1800" smtClean="0"/>
              <a:t>в</a:t>
            </a:r>
            <a:r>
              <a:rPr lang="en-US" altLang="ru-RU" sz="1800" smtClean="0"/>
              <a:t> </a:t>
            </a:r>
            <a:r>
              <a:rPr lang="ru-RU" altLang="ru-RU" sz="1800" smtClean="0"/>
              <a:t>твердом, 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полутвердом,</a:t>
            </a:r>
            <a:r>
              <a:rPr lang="en-US" altLang="ru-RU" sz="1800" smtClean="0"/>
              <a:t> </a:t>
            </a:r>
            <a:r>
              <a:rPr lang="ru-RU" altLang="ru-RU" sz="1800" smtClean="0"/>
              <a:t>тугопластичном,</a:t>
            </a:r>
            <a:r>
              <a:rPr lang="en-US" altLang="ru-RU" sz="1800" smtClean="0"/>
              <a:t> </a:t>
            </a:r>
            <a:r>
              <a:rPr lang="ru-RU" altLang="ru-RU" sz="1800" smtClean="0"/>
              <a:t>мягкопластичном,</a:t>
            </a:r>
            <a:r>
              <a:rPr lang="en-US" altLang="ru-RU" sz="1800" smtClean="0"/>
              <a:t> </a:t>
            </a:r>
            <a:r>
              <a:rPr lang="ru-RU" altLang="ru-RU" sz="1800" smtClean="0"/>
              <a:t>текучепластичном</a:t>
            </a:r>
            <a:r>
              <a:rPr lang="en-US" altLang="ru-RU" sz="1800" smtClean="0"/>
              <a:t> </a:t>
            </a:r>
            <a:r>
              <a:rPr lang="ru-RU" altLang="ru-RU" sz="1800" smtClean="0"/>
              <a:t>и	 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текучем состояниях.</a:t>
            </a:r>
          </a:p>
          <a:p>
            <a:pPr eaLnBrk="1" hangingPunct="1">
              <a:buFont typeface="Arial" charset="0"/>
              <a:buNone/>
            </a:pP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Исследованный грунт </a:t>
            </a:r>
            <a:r>
              <a:rPr lang="en-US" altLang="ru-RU" sz="1800" smtClean="0"/>
              <a:t>__________________</a:t>
            </a:r>
            <a:r>
              <a:rPr lang="ru-RU" altLang="ru-RU" sz="1800" smtClean="0"/>
              <a:t>имеет показатель консистенции</a:t>
            </a:r>
          </a:p>
          <a:p>
            <a:pPr eaLnBrk="1" hangingPunct="1">
              <a:buFont typeface="Arial" charset="0"/>
              <a:buNone/>
            </a:pPr>
            <a:r>
              <a:rPr lang="en-US" altLang="ru-RU" sz="1400" smtClean="0"/>
              <a:t>                                                        </a:t>
            </a:r>
            <a:r>
              <a:rPr lang="ru-RU" altLang="ru-RU" sz="1400" smtClean="0"/>
              <a:t>(супесь, суглинок, глина)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(индекс текучести) </a:t>
            </a:r>
            <a:r>
              <a:rPr lang="ru-RU" altLang="ru-RU" sz="1800" i="1" smtClean="0"/>
              <a:t>J</a:t>
            </a:r>
            <a:r>
              <a:rPr lang="ru-RU" altLang="ru-RU" sz="1400" i="1" smtClean="0"/>
              <a:t>L</a:t>
            </a:r>
            <a:r>
              <a:rPr lang="ru-RU" altLang="ru-RU" sz="1800" smtClean="0"/>
              <a:t>= </a:t>
            </a:r>
            <a:r>
              <a:rPr lang="ru-RU" altLang="ru-RU" sz="1800" u="sng" smtClean="0"/>
              <a:t> 	</a:t>
            </a:r>
            <a:r>
              <a:rPr lang="ru-RU" altLang="ru-RU" sz="1800" smtClean="0"/>
              <a:t>и находится в  </a:t>
            </a:r>
            <a:r>
              <a:rPr lang="en-US" altLang="ru-RU" sz="1800" smtClean="0"/>
              <a:t>____________ </a:t>
            </a:r>
            <a:r>
              <a:rPr lang="ru-RU" altLang="ru-RU" sz="1800" smtClean="0"/>
              <a:t>состоянии.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900" smtClean="0"/>
              <a:t> </a:t>
            </a:r>
          </a:p>
          <a:p>
            <a:pPr eaLnBrk="1" hangingPunct="1"/>
            <a:endParaRPr lang="ru-RU" altLang="ru-RU" sz="2400" smtClean="0"/>
          </a:p>
          <a:p>
            <a:pPr eaLnBrk="1" hangingPunct="1">
              <a:buFont typeface="Arial" charset="0"/>
              <a:buNone/>
            </a:pPr>
            <a:endParaRPr lang="ru-RU" altLang="ru-RU" sz="2300" b="1" u="sng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2990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6913562" cy="1008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Определение расчетного сопротивления </a:t>
            </a:r>
            <a:r>
              <a:rPr lang="en-US" sz="2400" b="1" dirty="0" smtClean="0"/>
              <a:t>R</a:t>
            </a:r>
            <a:r>
              <a:rPr lang="en-US" sz="1400" b="1" dirty="0" smtClean="0"/>
              <a:t>0</a:t>
            </a:r>
            <a:r>
              <a:rPr lang="en-US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 глинистых грунтов</a:t>
            </a:r>
            <a:endParaRPr lang="ru-RU" sz="2400" dirty="0"/>
          </a:p>
        </p:txBody>
      </p:sp>
      <p:pic>
        <p:nvPicPr>
          <p:cNvPr id="5" name="Содержимое 4" descr="лаб1. глин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825" y="1844675"/>
            <a:ext cx="4244975" cy="3744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лаб1. глин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7900" y="1844675"/>
            <a:ext cx="4032250" cy="3744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7"/>
          <p:cNvSpPr>
            <a:spLocks noGrp="1"/>
          </p:cNvSpPr>
          <p:nvPr>
            <p:ph idx="1"/>
          </p:nvPr>
        </p:nvSpPr>
        <p:spPr>
          <a:xfrm>
            <a:off x="395288" y="692150"/>
            <a:ext cx="8353425" cy="54340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000" b="1" u="sng" smtClean="0"/>
              <a:t>Задание 8.</a:t>
            </a:r>
            <a:r>
              <a:rPr lang="ru-RU" altLang="ru-RU" sz="2000" b="1" smtClean="0"/>
              <a:t>  Определение расчетного сопротивления </a:t>
            </a:r>
            <a:r>
              <a:rPr lang="ru-RU" altLang="ru-RU" sz="2000" b="1" i="1" smtClean="0"/>
              <a:t>R</a:t>
            </a:r>
            <a:r>
              <a:rPr lang="ru-RU" altLang="ru-RU" sz="1400" b="1" smtClean="0"/>
              <a:t>0</a:t>
            </a:r>
            <a:r>
              <a:rPr lang="ru-RU" altLang="ru-RU" sz="2000" b="1" smtClean="0"/>
              <a:t> глинистых </a:t>
            </a:r>
            <a:r>
              <a:rPr lang="en-US" altLang="ru-RU" sz="2000" b="1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ru-RU" sz="2000" b="1" smtClean="0"/>
              <a:t>                        </a:t>
            </a:r>
            <a:r>
              <a:rPr lang="ru-RU" altLang="ru-RU" sz="2000" b="1" smtClean="0"/>
              <a:t>грунтов.</a:t>
            </a:r>
            <a:endParaRPr lang="en-US" altLang="ru-RU" sz="2000" b="1" smtClean="0"/>
          </a:p>
          <a:p>
            <a:pPr eaLnBrk="1" hangingPunct="1">
              <a:buFont typeface="Arial" charset="0"/>
              <a:buNone/>
            </a:pPr>
            <a:endParaRPr lang="ru-RU" alt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Расчетное сопротивление </a:t>
            </a:r>
            <a:r>
              <a:rPr lang="ru-RU" altLang="ru-RU" sz="1800" i="1" smtClean="0"/>
              <a:t>R</a:t>
            </a:r>
            <a:r>
              <a:rPr lang="ru-RU" altLang="ru-RU" sz="1400" smtClean="0"/>
              <a:t>0</a:t>
            </a:r>
            <a:r>
              <a:rPr lang="ru-RU" altLang="ru-RU" sz="1800" smtClean="0"/>
              <a:t>  глинистых грунтов определяется по СНиП 2.02.01-83*</a:t>
            </a:r>
            <a:r>
              <a:rPr lang="en-US" altLang="ru-RU" sz="18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(приложение</a:t>
            </a:r>
            <a:r>
              <a:rPr lang="en-US" altLang="ru-RU" sz="1800" smtClean="0"/>
              <a:t> </a:t>
            </a:r>
            <a:r>
              <a:rPr lang="ru-RU" altLang="ru-RU" sz="1800" smtClean="0"/>
              <a:t>3,</a:t>
            </a:r>
            <a:r>
              <a:rPr lang="en-US" altLang="ru-RU" sz="1800" smtClean="0"/>
              <a:t> </a:t>
            </a:r>
            <a:r>
              <a:rPr lang="ru-RU" altLang="ru-RU" sz="1800" smtClean="0"/>
              <a:t>табл.3,</a:t>
            </a:r>
            <a:r>
              <a:rPr lang="en-US" altLang="ru-RU" sz="1800" smtClean="0"/>
              <a:t> </a:t>
            </a:r>
            <a:r>
              <a:rPr lang="ru-RU" altLang="ru-RU" sz="1800" smtClean="0"/>
              <a:t>стр.</a:t>
            </a:r>
            <a:r>
              <a:rPr lang="en-US" altLang="ru-RU" sz="1800" smtClean="0"/>
              <a:t> </a:t>
            </a:r>
            <a:r>
              <a:rPr lang="ru-RU" altLang="ru-RU" sz="1800" smtClean="0"/>
              <a:t>37)</a:t>
            </a:r>
            <a:r>
              <a:rPr lang="en-US" altLang="ru-RU" sz="1800" smtClean="0"/>
              <a:t> </a:t>
            </a:r>
            <a:r>
              <a:rPr lang="ru-RU" altLang="ru-RU" sz="1800" smtClean="0"/>
              <a:t>в</a:t>
            </a:r>
            <a:r>
              <a:rPr lang="en-US" altLang="ru-RU" sz="1800" smtClean="0"/>
              <a:t> </a:t>
            </a:r>
            <a:r>
              <a:rPr lang="ru-RU" altLang="ru-RU" sz="1800" smtClean="0"/>
              <a:t>зависимости</a:t>
            </a:r>
            <a:r>
              <a:rPr lang="en-US" altLang="ru-RU" sz="1800" smtClean="0"/>
              <a:t> </a:t>
            </a:r>
            <a:r>
              <a:rPr lang="ru-RU" altLang="ru-RU" sz="1800" smtClean="0"/>
              <a:t>от</a:t>
            </a:r>
            <a:r>
              <a:rPr lang="en-US" altLang="ru-RU" sz="1800" smtClean="0"/>
              <a:t> </a:t>
            </a:r>
            <a:r>
              <a:rPr lang="ru-RU" altLang="ru-RU" sz="1800" smtClean="0"/>
              <a:t>разновидности</a:t>
            </a:r>
            <a:r>
              <a:rPr lang="en-US" altLang="ru-RU" sz="1800" smtClean="0"/>
              <a:t> </a:t>
            </a:r>
            <a:r>
              <a:rPr lang="ru-RU" altLang="ru-RU" sz="1800" smtClean="0"/>
              <a:t>грунта, 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коэффициента пористости </a:t>
            </a:r>
            <a:r>
              <a:rPr lang="ru-RU" altLang="ru-RU" sz="1800" i="1" smtClean="0"/>
              <a:t>е </a:t>
            </a:r>
            <a:r>
              <a:rPr lang="ru-RU" altLang="ru-RU" sz="1800" smtClean="0"/>
              <a:t>и индекса текучести </a:t>
            </a:r>
            <a:r>
              <a:rPr lang="ru-RU" altLang="ru-RU" sz="1800" i="1" smtClean="0"/>
              <a:t>J</a:t>
            </a:r>
            <a:r>
              <a:rPr lang="ru-RU" altLang="ru-RU" sz="1400" i="1" smtClean="0"/>
              <a:t>L</a:t>
            </a:r>
            <a:r>
              <a:rPr lang="ru-RU" altLang="ru-RU" sz="180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Исследуемый грунт  </a:t>
            </a:r>
            <a:r>
              <a:rPr lang="en-US" altLang="ru-RU" sz="1800" smtClean="0"/>
              <a:t>____________</a:t>
            </a:r>
            <a:r>
              <a:rPr lang="ru-RU" altLang="ru-RU" sz="1800" smtClean="0"/>
              <a:t>имеет коэффициент пористости</a:t>
            </a:r>
            <a:r>
              <a:rPr lang="en-US" altLang="ru-RU" sz="1800" smtClean="0"/>
              <a:t>  </a:t>
            </a:r>
            <a:r>
              <a:rPr lang="ru-RU" altLang="ru-RU" sz="1800" i="1" smtClean="0"/>
              <a:t>е</a:t>
            </a:r>
            <a:r>
              <a:rPr lang="ru-RU" altLang="ru-RU" sz="1800" smtClean="0"/>
              <a:t>= </a:t>
            </a:r>
            <a:r>
              <a:rPr lang="en-US" altLang="ru-RU" sz="1800" smtClean="0"/>
              <a:t>______</a:t>
            </a:r>
            <a:r>
              <a:rPr lang="en-US" altLang="ru-RU" sz="1400" smtClean="0"/>
              <a:t>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en-US" altLang="ru-RU" sz="1400" smtClean="0"/>
              <a:t>                                                </a:t>
            </a:r>
            <a:r>
              <a:rPr lang="ru-RU" altLang="ru-RU" sz="1400" smtClean="0"/>
              <a:t>(супесь, суглинок, глина)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(см. п.2 раздела Б) и индекс текучести </a:t>
            </a:r>
            <a:r>
              <a:rPr lang="ru-RU" altLang="ru-RU" sz="1800" i="1" smtClean="0"/>
              <a:t>J</a:t>
            </a:r>
            <a:r>
              <a:rPr lang="ru-RU" altLang="ru-RU" sz="1400" i="1" smtClean="0"/>
              <a:t>L</a:t>
            </a:r>
            <a:r>
              <a:rPr lang="ru-RU" altLang="ru-RU" sz="1800" smtClean="0"/>
              <a:t>=</a:t>
            </a:r>
            <a:r>
              <a:rPr lang="en-US" altLang="ru-RU" sz="1800" smtClean="0"/>
              <a:t>_______</a:t>
            </a:r>
            <a:r>
              <a:rPr lang="ru-RU" altLang="ru-RU" sz="1800" smtClean="0"/>
              <a:t>(см. задание 7).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  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Расчетное</a:t>
            </a:r>
            <a:r>
              <a:rPr lang="en-US" altLang="ru-RU" sz="1800" smtClean="0"/>
              <a:t> </a:t>
            </a:r>
            <a:r>
              <a:rPr lang="ru-RU" altLang="ru-RU" sz="1800" smtClean="0"/>
              <a:t>сопротивление</a:t>
            </a:r>
            <a:r>
              <a:rPr lang="en-US" altLang="ru-RU" sz="1800" smtClean="0"/>
              <a:t> </a:t>
            </a:r>
            <a:r>
              <a:rPr lang="ru-RU" altLang="ru-RU" sz="1800" smtClean="0"/>
              <a:t>исследованного</a:t>
            </a:r>
            <a:r>
              <a:rPr lang="en-US" altLang="ru-RU" sz="1800" smtClean="0"/>
              <a:t> </a:t>
            </a:r>
            <a:r>
              <a:rPr lang="ru-RU" altLang="ru-RU" sz="1800" smtClean="0"/>
              <a:t>грунта</a:t>
            </a:r>
            <a:r>
              <a:rPr lang="en-US" altLang="ru-RU" sz="1800" smtClean="0"/>
              <a:t> </a:t>
            </a:r>
            <a:r>
              <a:rPr lang="ru-RU" altLang="ru-RU" sz="1800" i="1" smtClean="0"/>
              <a:t>R</a:t>
            </a:r>
            <a:r>
              <a:rPr lang="ru-RU" altLang="ru-RU" sz="1400" smtClean="0"/>
              <a:t>0</a:t>
            </a:r>
            <a:r>
              <a:rPr lang="en-US" altLang="ru-RU" sz="1800" smtClean="0"/>
              <a:t> </a:t>
            </a:r>
            <a:r>
              <a:rPr lang="ru-RU" altLang="ru-RU" sz="1800" smtClean="0"/>
              <a:t>определяется</a:t>
            </a:r>
            <a:r>
              <a:rPr lang="en-US" altLang="ru-RU" sz="1800" smtClean="0"/>
              <a:t> </a:t>
            </a:r>
            <a:r>
              <a:rPr lang="ru-RU" altLang="ru-RU" sz="1800" smtClean="0"/>
              <a:t>линейной 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интерполяцией табличных данных. Экстраполяция за пределы табличных данных </a:t>
            </a:r>
            <a:endParaRPr lang="en-US" altLang="ru-RU" sz="1800" smtClean="0"/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не допускается.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i="1" smtClean="0"/>
              <a:t>R</a:t>
            </a:r>
            <a:r>
              <a:rPr lang="ru-RU" altLang="ru-RU" sz="1400" smtClean="0"/>
              <a:t>0</a:t>
            </a:r>
            <a:r>
              <a:rPr lang="ru-RU" altLang="ru-RU" sz="1800" smtClean="0"/>
              <a:t>= </a:t>
            </a:r>
            <a:r>
              <a:rPr lang="ru-RU" altLang="ru-RU" sz="1800" u="sng" smtClean="0"/>
              <a:t> 	</a:t>
            </a:r>
            <a:r>
              <a:rPr lang="ru-RU" altLang="ru-RU" sz="1800" smtClean="0"/>
              <a:t>кПа.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smtClean="0"/>
              <a:t> </a:t>
            </a:r>
          </a:p>
          <a:p>
            <a:pPr eaLnBrk="1" hangingPunct="1"/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6913562" cy="1008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Определение расчетного сопротивления </a:t>
            </a:r>
            <a:r>
              <a:rPr lang="en-US" sz="2400" b="1" dirty="0" smtClean="0"/>
              <a:t>R</a:t>
            </a:r>
            <a:r>
              <a:rPr lang="en-US" sz="1400" b="1" dirty="0" smtClean="0"/>
              <a:t>0</a:t>
            </a:r>
            <a:r>
              <a:rPr lang="en-US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 глинистых грунтов</a:t>
            </a:r>
            <a:endParaRPr lang="ru-RU" sz="2400" dirty="0"/>
          </a:p>
        </p:txBody>
      </p:sp>
      <p:pic>
        <p:nvPicPr>
          <p:cNvPr id="5" name="Содержимое 4" descr="лаб1. глин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825" y="1844675"/>
            <a:ext cx="4244975" cy="3744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лаб1. глин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7900" y="1844675"/>
            <a:ext cx="4032250" cy="3744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Контрольные вопросы.</a:t>
            </a:r>
            <a:endParaRPr lang="ru-RU" alt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Дать определение физическим характеристикам грунта.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Дать определение механическим характеристикам грунта.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Дать определение влажности грунта.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Дать определение плотности скелета грунта.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Какая характеристика определяет вид грунта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а) песчаного;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б) пылевато-глинистого?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Какие  характеристики определяют разновидность глинистого грунта?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Какие характеристики определяют разновидность песчаного грунта?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Дать определение коэффициента пористости е.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Что можно определить, зная физические характеристики грунтов и их наименование?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 Какой параметр наибольший, какой наименьший:                        ?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 Какие характеристики надо знать для определения условного расчетного сопротивления </a:t>
            </a:r>
            <a:r>
              <a:rPr lang="en-US" sz="1600" b="1" i="1" dirty="0" smtClean="0"/>
              <a:t>R</a:t>
            </a:r>
            <a:r>
              <a:rPr lang="ru-RU" sz="1600" b="1" i="1" baseline="-25000" dirty="0" smtClean="0"/>
              <a:t>0</a:t>
            </a:r>
            <a:r>
              <a:rPr lang="ru-RU" sz="1600" baseline="30000" dirty="0" smtClean="0"/>
              <a:t> </a:t>
            </a:r>
            <a:endParaRPr lang="ru-RU" sz="1600" dirty="0" smtClean="0"/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а) для песчаного грунта;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б)для пылевато-глинистого грунта?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600" dirty="0" smtClean="0"/>
              <a:t>  Как используется закон Архимеда для определения плотности частиц грунта      ?</a:t>
            </a:r>
            <a:endParaRPr lang="ru-RU" sz="1600" dirty="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89588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301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1019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Оборудование для выполнения лабораторной работы</a:t>
            </a:r>
          </a:p>
        </p:txBody>
      </p:sp>
      <p:pic>
        <p:nvPicPr>
          <p:cNvPr id="4" name="Содержимое 3" descr="Лаб.1.0.0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888" y="836613"/>
            <a:ext cx="6534150" cy="4057650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9552" y="5085184"/>
            <a:ext cx="8136904" cy="135363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Пикнометр и воронка, с помощью которой в него засыпается грунт  или наливается вода.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Емкость с дистиллированной водой и стеклянной пипеткой.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Стаканчики для грунта (бюксы).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Столик со стаканчиком для грунта.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Грунт, высушенный до постоянной массы.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Балансирный конус.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Нож и лопатка для грунта.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971550" y="404813"/>
            <a:ext cx="7272338" cy="576262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Оборудование для выполнения лабораторной работы</a:t>
            </a:r>
            <a:endParaRPr lang="ru-RU" altLang="ru-RU" sz="2000" smtClean="0"/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1475656" y="6093296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>
                <a:latin typeface="Calibri" pitchFamily="34" charset="0"/>
              </a:rPr>
              <a:t>Песчаная баня</a:t>
            </a:r>
            <a:r>
              <a:rPr lang="ru-RU" altLang="ru-RU" dirty="0" smtClean="0">
                <a:latin typeface="Calibri" pitchFamily="34" charset="0"/>
              </a:rPr>
              <a:t>.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5219700" y="5907088"/>
            <a:ext cx="3529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Calibri" pitchFamily="34" charset="0"/>
              </a:rPr>
              <a:t>2</a:t>
            </a:r>
            <a:r>
              <a:rPr lang="ru-RU" altLang="ru-RU" dirty="0" smtClean="0">
                <a:latin typeface="Calibri" pitchFamily="34" charset="0"/>
              </a:rPr>
              <a:t>. Печь  </a:t>
            </a:r>
            <a:r>
              <a:rPr lang="ru-RU" altLang="ru-RU" dirty="0">
                <a:latin typeface="Calibri" pitchFamily="34" charset="0"/>
              </a:rPr>
              <a:t>для сушки образцов грунта.</a:t>
            </a:r>
          </a:p>
        </p:txBody>
      </p:sp>
      <p:pic>
        <p:nvPicPr>
          <p:cNvPr id="22535" name="Picture 7" descr="C:\Users\Михаил\Downloads\Загрузка с камеры\cl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253882" cy="31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:\Users\Михаил\Downloads\Загрузка с камеры\pes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42126"/>
            <a:ext cx="3088824" cy="48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А) ЭКСПЕРИМЕНТАЛЬНО ОПРЕДЕЛЯЕМЫЕ ХАРАКТЕРИСТИКИ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Задание 1. Определение плотности - ρ  и удельного веса - γ грунта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Текст 6"/>
          <p:cNvSpPr>
            <a:spLocks noGrp="1"/>
          </p:cNvSpPr>
          <p:nvPr>
            <p:ph type="body" idx="1"/>
          </p:nvPr>
        </p:nvSpPr>
        <p:spPr>
          <a:xfrm>
            <a:off x="457200" y="2205038"/>
            <a:ext cx="4040188" cy="792162"/>
          </a:xfrm>
        </p:spPr>
        <p:txBody>
          <a:bodyPr/>
          <a:lstStyle/>
          <a:p>
            <a:pPr eaLnBrk="1" hangingPunct="1"/>
            <a:r>
              <a:rPr lang="ru-RU" altLang="ru-RU" sz="1800" b="0" dirty="0" smtClean="0"/>
              <a:t>1. Образец  грунта ненарушенной структуры. </a:t>
            </a:r>
          </a:p>
        </p:txBody>
      </p:sp>
      <p:sp>
        <p:nvSpPr>
          <p:cNvPr id="23556" name="Текст 7"/>
          <p:cNvSpPr>
            <a:spLocks noGrp="1"/>
          </p:cNvSpPr>
          <p:nvPr>
            <p:ph type="body" sz="quarter" idx="3"/>
          </p:nvPr>
        </p:nvSpPr>
        <p:spPr>
          <a:xfrm>
            <a:off x="4500563" y="2349500"/>
            <a:ext cx="4186237" cy="647700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2. Образец  грунта зачищается от верхнего подсохшего слоя.</a:t>
            </a:r>
          </a:p>
        </p:txBody>
      </p:sp>
      <p:pic>
        <p:nvPicPr>
          <p:cNvPr id="13" name="Содержимое 12" descr="Лаб1.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750" y="3213100"/>
            <a:ext cx="3384550" cy="3346450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3558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3213100"/>
            <a:ext cx="4041775" cy="2913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0" name="Содержимое 12" descr="Лаб1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575" y="3213100"/>
            <a:ext cx="4083050" cy="3311525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6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4102100" cy="1441450"/>
          </a:xfrm>
        </p:spPr>
        <p:txBody>
          <a:bodyPr/>
          <a:lstStyle/>
          <a:p>
            <a:pPr eaLnBrk="1" hangingPunct="1"/>
            <a:r>
              <a:rPr lang="ru-RU" altLang="ru-RU" sz="2000" b="0" smtClean="0"/>
              <a:t>3. Образец  грунта ненарушенной структуры обвязывается нитью и взвешивается на электронных весах, </a:t>
            </a:r>
            <a:r>
              <a:rPr lang="en-US" altLang="ru-RU" sz="2000" i="1" smtClean="0"/>
              <a:t>m</a:t>
            </a:r>
            <a:r>
              <a:rPr lang="ru-RU" altLang="ru-RU" sz="2000" b="0" smtClean="0"/>
              <a:t>.</a:t>
            </a:r>
          </a:p>
        </p:txBody>
      </p:sp>
      <p:sp>
        <p:nvSpPr>
          <p:cNvPr id="24579" name="Текст 7"/>
          <p:cNvSpPr>
            <a:spLocks noGrp="1"/>
          </p:cNvSpPr>
          <p:nvPr>
            <p:ph type="body" sz="quarter" idx="3"/>
          </p:nvPr>
        </p:nvSpPr>
        <p:spPr>
          <a:xfrm>
            <a:off x="4500563" y="692150"/>
            <a:ext cx="4392612" cy="1223963"/>
          </a:xfrm>
        </p:spPr>
        <p:txBody>
          <a:bodyPr/>
          <a:lstStyle/>
          <a:p>
            <a:pPr eaLnBrk="1" hangingPunct="1"/>
            <a:r>
              <a:rPr lang="ru-RU" altLang="ru-RU" sz="2000" b="0" smtClean="0"/>
              <a:t>4. Перед взвешиванием на архимедовых весах образец грунта    3 раза  опускается в кипящий парафин. </a:t>
            </a:r>
          </a:p>
        </p:txBody>
      </p:sp>
      <p:pic>
        <p:nvPicPr>
          <p:cNvPr id="15" name="Содержимое 14" descr="Лаб1.0.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750" y="2420938"/>
            <a:ext cx="3455988" cy="3425825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4582" name="Picture 6" descr="C:\Users\Михаил\Downloads\Загрузка с камеры\paraf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09" r="28245" b="39243"/>
          <a:stretch/>
        </p:blipFill>
        <p:spPr bwMode="auto">
          <a:xfrm>
            <a:off x="4644008" y="2420888"/>
            <a:ext cx="402045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>
            <a:off x="395288" y="476250"/>
            <a:ext cx="3889375" cy="1368425"/>
          </a:xfrm>
        </p:spPr>
        <p:txBody>
          <a:bodyPr/>
          <a:lstStyle/>
          <a:p>
            <a:pPr algn="l" eaLnBrk="1" hangingPunct="1"/>
            <a:r>
              <a:rPr lang="ru-RU" altLang="ru-RU" sz="1800" smtClean="0"/>
              <a:t>5</a:t>
            </a:r>
            <a:r>
              <a:rPr lang="ru-RU" altLang="ru-RU" sz="2000" smtClean="0"/>
              <a:t>. Определение массы парафинированного образца на электронных весах,  </a:t>
            </a:r>
            <a:r>
              <a:rPr lang="en-US" altLang="ru-RU" sz="2000" b="1" i="1" smtClean="0"/>
              <a:t>m</a:t>
            </a:r>
            <a:r>
              <a:rPr lang="en-US" altLang="ru-RU" sz="1200" b="1" i="1" smtClean="0"/>
              <a:t>1</a:t>
            </a:r>
            <a:r>
              <a:rPr lang="ru-RU" altLang="ru-RU" sz="2000" i="1" smtClean="0"/>
              <a:t>.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i="1" smtClean="0"/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716463" y="476250"/>
            <a:ext cx="4103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6.</a:t>
            </a:r>
            <a:r>
              <a:rPr lang="ru-RU" altLang="ru-RU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>
                <a:latin typeface="Calibri" pitchFamily="34" charset="0"/>
                <a:cs typeface="Times New Roman" pitchFamily="18" charset="0"/>
              </a:rPr>
              <a:t>Парафинированный образец грунта взвешивается на архимедовых весах, </a:t>
            </a:r>
            <a:r>
              <a:rPr lang="en-US" altLang="ru-RU" sz="2000" b="1" i="1">
                <a:latin typeface="Calibri" pitchFamily="34" charset="0"/>
                <a:cs typeface="Times New Roman" pitchFamily="18" charset="0"/>
              </a:rPr>
              <a:t>m</a:t>
            </a:r>
            <a:r>
              <a:rPr lang="en-US" altLang="ru-RU" sz="1200" b="1" i="1">
                <a:latin typeface="Calibri" pitchFamily="34" charset="0"/>
                <a:cs typeface="Times New Roman" pitchFamily="18" charset="0"/>
              </a:rPr>
              <a:t>2</a:t>
            </a:r>
            <a:r>
              <a:rPr lang="ru-RU" altLang="ru-RU">
                <a:latin typeface="Calibri" pitchFamily="34" charset="0"/>
                <a:cs typeface="Times New Roman" pitchFamily="18" charset="0"/>
              </a:rPr>
              <a:t>.</a:t>
            </a:r>
            <a:r>
              <a:rPr lang="ru-RU" altLang="ru-RU">
                <a:latin typeface="Calibri" pitchFamily="34" charset="0"/>
              </a:rPr>
              <a:t> </a:t>
            </a:r>
          </a:p>
        </p:txBody>
      </p:sp>
      <p:pic>
        <p:nvPicPr>
          <p:cNvPr id="8" name="Содержимое 13" descr="Лаб1.0.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7275"/>
            <a:ext cx="4038600" cy="3071813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Содержимое 6" descr="arhim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84784"/>
            <a:ext cx="3312368" cy="4981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Обработка результатов</a:t>
            </a:r>
            <a:endParaRPr lang="ru-RU" altLang="ru-RU" sz="2400" smtClean="0"/>
          </a:p>
        </p:txBody>
      </p:sp>
      <p:sp>
        <p:nvSpPr>
          <p:cNvPr id="26627" name="Текст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184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altLang="ru-RU" sz="1800" b="1" smtClean="0"/>
              <a:t>Плотность грунта</a:t>
            </a:r>
            <a:r>
              <a:rPr lang="ru-RU" altLang="ru-RU" sz="1800" smtClean="0"/>
              <a:t> </a:t>
            </a:r>
            <a:r>
              <a:rPr lang="ru-RU" altLang="ru-RU" sz="1800" b="1" i="1" smtClean="0"/>
              <a:t>                </a:t>
            </a:r>
            <a:r>
              <a:rPr lang="ru-RU" altLang="ru-RU" sz="1800" smtClean="0"/>
              <a:t>[г/см3; т/м3] – отношение массы грунта к его объему.</a:t>
            </a:r>
          </a:p>
          <a:p>
            <a:pPr eaLnBrk="1" hangingPunct="1"/>
            <a:endParaRPr lang="ru-RU" altLang="ru-RU" sz="1800" smtClean="0"/>
          </a:p>
          <a:p>
            <a:pPr eaLnBrk="1" hangingPunct="1"/>
            <a:r>
              <a:rPr lang="ru-RU" altLang="ru-RU" sz="1800" smtClean="0"/>
              <a:t>Масса образца грунта, </a:t>
            </a:r>
            <a:r>
              <a:rPr lang="ru-RU" altLang="ru-RU" sz="1800" i="1" smtClean="0"/>
              <a:t>m</a:t>
            </a:r>
            <a:r>
              <a:rPr lang="ru-RU" altLang="ru-RU" sz="1800" smtClean="0"/>
              <a:t>=____г</a:t>
            </a:r>
          </a:p>
          <a:p>
            <a:pPr eaLnBrk="1" hangingPunct="1"/>
            <a:r>
              <a:rPr lang="ru-RU" altLang="ru-RU" sz="1800" smtClean="0"/>
              <a:t>Масса парафинированного образца грунта,    </a:t>
            </a:r>
            <a:r>
              <a:rPr lang="ru-RU" altLang="ru-RU" sz="1800" i="1" smtClean="0"/>
              <a:t>m</a:t>
            </a:r>
            <a:r>
              <a:rPr lang="ru-RU" altLang="ru-RU" sz="1200" smtClean="0"/>
              <a:t>1</a:t>
            </a:r>
            <a:r>
              <a:rPr lang="ru-RU" altLang="ru-RU" sz="1800" smtClean="0"/>
              <a:t>=_____ г</a:t>
            </a:r>
          </a:p>
          <a:p>
            <a:pPr eaLnBrk="1" hangingPunct="1"/>
            <a:r>
              <a:rPr lang="ru-RU" altLang="ru-RU" sz="1800" smtClean="0"/>
              <a:t>Масса парафинированного образца, погруженного в воду, (г)  </a:t>
            </a:r>
            <a:r>
              <a:rPr lang="ru-RU" altLang="ru-RU" sz="1800" i="1" smtClean="0"/>
              <a:t>m</a:t>
            </a:r>
            <a:r>
              <a:rPr lang="ru-RU" altLang="ru-RU" sz="1200" smtClean="0"/>
              <a:t>2</a:t>
            </a:r>
            <a:r>
              <a:rPr lang="ru-RU" altLang="ru-RU" sz="1800" smtClean="0"/>
              <a:t>=____ г</a:t>
            </a:r>
          </a:p>
          <a:p>
            <a:pPr eaLnBrk="1" hangingPunct="1"/>
            <a:r>
              <a:rPr lang="ru-RU" altLang="ru-RU" sz="1800" smtClean="0"/>
              <a:t>Плотность парафина      , принимаемая равной 0,900 г/см3;</a:t>
            </a:r>
          </a:p>
          <a:p>
            <a:pPr eaLnBrk="1" hangingPunct="1"/>
            <a:r>
              <a:rPr lang="ru-RU" altLang="ru-RU" sz="1800" smtClean="0"/>
              <a:t>Плотность воды при температуре испытаний       =1,00 г/см3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1800" smtClean="0"/>
              <a:t>Плотность грунта вычисляется по формуле:</a:t>
            </a:r>
            <a:endParaRPr lang="ru-RU" altLang="ru-RU" sz="1800" smtClean="0">
              <a:cs typeface="Times New Roman" pitchFamily="18" charset="0"/>
            </a:endParaRPr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1800" b="1" smtClean="0"/>
          </a:p>
          <a:p>
            <a:pPr eaLnBrk="1" hangingPunct="1"/>
            <a:r>
              <a:rPr lang="ru-RU" altLang="ru-RU" sz="1800" b="1" smtClean="0"/>
              <a:t>Удельный вес грунта </a:t>
            </a:r>
            <a:r>
              <a:rPr lang="ru-RU" altLang="ru-RU" sz="1800" smtClean="0"/>
              <a:t>   </a:t>
            </a:r>
            <a:r>
              <a:rPr lang="ru-RU" altLang="ru-RU" sz="1800" b="1" i="1" smtClean="0"/>
              <a:t> </a:t>
            </a:r>
            <a:r>
              <a:rPr lang="ru-RU" altLang="ru-RU" sz="1800" smtClean="0"/>
              <a:t>– вес единицы объема грунта в его естественном состоянии, </a:t>
            </a:r>
            <a:r>
              <a:rPr lang="ru-RU" altLang="ru-RU" sz="1800" b="1" i="1" smtClean="0"/>
              <a:t>                     </a:t>
            </a:r>
            <a:r>
              <a:rPr lang="ru-RU" altLang="ru-RU" sz="1800" i="1" smtClean="0"/>
              <a:t>                   </a:t>
            </a:r>
            <a:r>
              <a:rPr lang="ru-RU" altLang="ru-RU" sz="1800" smtClean="0"/>
              <a:t>– ускорение свободного падения,   </a:t>
            </a:r>
          </a:p>
          <a:p>
            <a:pPr eaLnBrk="1" hangingPunct="1"/>
            <a:endParaRPr lang="ru-RU" altLang="ru-RU" sz="2000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581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228600" y="847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ru-RU" sz="1600" b="1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ru-RU" sz="1600" b="1">
                <a:latin typeface="Calibri" pitchFamily="34" charset="0"/>
                <a:cs typeface="Times New Roman" pitchFamily="18" charset="0"/>
              </a:rPr>
            </a:br>
            <a:r>
              <a:rPr lang="en-US" altLang="ru-RU" sz="1600" b="1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ru-RU" sz="1600" b="1">
                <a:latin typeface="Calibri" pitchFamily="34" charset="0"/>
                <a:cs typeface="Times New Roman" pitchFamily="18" charset="0"/>
              </a:rPr>
            </a:br>
            <a:endParaRPr lang="en-US" altLang="ru-RU"/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4657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0" y="4953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b="1">
                <a:cs typeface="Times New Roman" pitchFamily="18" charset="0"/>
              </a:rPr>
              <a:t/>
            </a:r>
            <a:br>
              <a:rPr lang="en-US" altLang="ru-RU" sz="1600" b="1">
                <a:cs typeface="Times New Roman" pitchFamily="18" charset="0"/>
              </a:rPr>
            </a:br>
            <a:r>
              <a:rPr lang="en-US" altLang="ru-RU" sz="1600" b="1">
                <a:cs typeface="Times New Roman" pitchFamily="18" charset="0"/>
              </a:rPr>
              <a:t/>
            </a:r>
            <a:br>
              <a:rPr lang="en-US" altLang="ru-RU" sz="1600" b="1">
                <a:cs typeface="Times New Roman" pitchFamily="18" charset="0"/>
              </a:rPr>
            </a:br>
            <a:endParaRPr lang="en-US" altLang="ru-RU">
              <a:cs typeface="Times New Roman" pitchFamily="18" charset="0"/>
            </a:endParaRP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37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2873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4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4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43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157788"/>
            <a:ext cx="13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45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876925"/>
            <a:ext cx="2514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47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45125"/>
            <a:ext cx="184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Rectangle 30"/>
          <p:cNvSpPr>
            <a:spLocks noChangeArrowheads="1"/>
          </p:cNvSpPr>
          <p:nvPr/>
        </p:nvSpPr>
        <p:spPr bwMode="auto">
          <a:xfrm>
            <a:off x="228600" y="733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Задание 2. Определение плотности - ρs и</a:t>
            </a:r>
            <a: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удельного </a:t>
            </a:r>
            <a: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веса -  γs частиц грунта пикнометрическим методом.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40188" cy="720725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1. Определение массы сухого пикнометра, </a:t>
            </a:r>
            <a:r>
              <a:rPr lang="en-US" altLang="ru-RU" sz="2000" i="1" smtClean="0"/>
              <a:t>m</a:t>
            </a:r>
            <a:r>
              <a:rPr lang="ru-RU" altLang="ru-RU" sz="1500" i="1" smtClean="0"/>
              <a:t>в</a:t>
            </a:r>
          </a:p>
        </p:txBody>
      </p:sp>
      <p:pic>
        <p:nvPicPr>
          <p:cNvPr id="7" name="Содержимое 6" descr="Лаб.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288" y="2708275"/>
            <a:ext cx="3819525" cy="3160713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7653" name="Текст 4"/>
          <p:cNvSpPr>
            <a:spLocks noGrp="1"/>
          </p:cNvSpPr>
          <p:nvPr>
            <p:ph type="body" sz="quarter" idx="3"/>
          </p:nvPr>
        </p:nvSpPr>
        <p:spPr>
          <a:xfrm>
            <a:off x="4427538" y="1412875"/>
            <a:ext cx="4465637" cy="1152525"/>
          </a:xfrm>
        </p:spPr>
        <p:txBody>
          <a:bodyPr/>
          <a:lstStyle/>
          <a:p>
            <a:pPr eaLnBrk="1" hangingPunct="1"/>
            <a:r>
              <a:rPr lang="ru-RU" altLang="ru-RU" sz="1800" b="0" smtClean="0"/>
              <a:t>2. Определение массы пикнометра с грунтом, предварительно высушенным до постоянной массы,  </a:t>
            </a:r>
            <a:r>
              <a:rPr lang="en-US" altLang="ru-RU" sz="2000" i="1" smtClean="0"/>
              <a:t>m</a:t>
            </a:r>
            <a:r>
              <a:rPr lang="ru-RU" altLang="ru-RU" sz="2000" i="1" smtClean="0"/>
              <a:t>г</a:t>
            </a:r>
          </a:p>
        </p:txBody>
      </p:sp>
      <p:pic>
        <p:nvPicPr>
          <p:cNvPr id="8" name="Содержимое 7" descr="Лаб1.1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781300"/>
            <a:ext cx="4041775" cy="3089275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Лаб. раб ¦ 1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Лаб. раб ¦ 1-1</Template>
  <TotalTime>545</TotalTime>
  <Words>1139</Words>
  <Application>Microsoft Office PowerPoint</Application>
  <PresentationFormat>Экран (4:3)</PresentationFormat>
  <Paragraphs>206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1. Лаб. раб ¦ 1-1</vt:lpstr>
      <vt:lpstr>Лабораторная работа № 1</vt:lpstr>
      <vt:lpstr> Физические свойства грунтов. </vt:lpstr>
      <vt:lpstr>Оборудование для выполнения лабораторной работы</vt:lpstr>
      <vt:lpstr>Оборудование для выполнения лабораторной работы</vt:lpstr>
      <vt:lpstr>А) ЭКСПЕРИМЕНТАЛЬНО ОПРЕДЕЛЯЕМЫЕ ХАРАКТЕРИСТИКИ  Задание 1. Определение плотности - ρ  и удельного веса - γ грунта   </vt:lpstr>
      <vt:lpstr>Слайд 6</vt:lpstr>
      <vt:lpstr>5. Определение массы парафинированного образца на электронных весах,  m1. </vt:lpstr>
      <vt:lpstr>Обработка результатов</vt:lpstr>
      <vt:lpstr>Задание 2. Определение плотности - ρs и удельного  веса -  γs частиц грунта пикнометрическим методом.</vt:lpstr>
      <vt:lpstr>  3. Добавление в пикнометр с грунтом воды на 1/3 высоты его широкой части и кипячение на песчаной бане, для удаления воздуха – 1 час.  </vt:lpstr>
      <vt:lpstr>Слайд 11</vt:lpstr>
      <vt:lpstr>Обработка результатов</vt:lpstr>
      <vt:lpstr>Задание 3. Определение природной влажности грунта w.</vt:lpstr>
      <vt:lpstr> Задание 3. Определение природной влажности грунта w. (применяется                         для песчаного и глинистого грунта). </vt:lpstr>
      <vt:lpstr>Задание 4. Определение границы раскатывания Wp.</vt:lpstr>
      <vt:lpstr> Задание 4. Определение границы раскатывания Wp.</vt:lpstr>
      <vt:lpstr>Задание 5. Определение границы текучести WL.</vt:lpstr>
      <vt:lpstr>Слайд 18</vt:lpstr>
      <vt:lpstr> Задание 5. Определение границы текучести WL.</vt:lpstr>
      <vt:lpstr>Б). Характеристики, определяемые расчетом  для пылевато-глинистых и песчаных грунтов</vt:lpstr>
      <vt:lpstr>В). Определение классификационных показателей исследуемого грунта  (по ГОСТ 25100-95).</vt:lpstr>
      <vt:lpstr>Определение расчетного сопротивления R0  для глинистых грунтов</vt:lpstr>
      <vt:lpstr>Слайд 23</vt:lpstr>
      <vt:lpstr>Определение расчетного сопротивления R0  для глинистых грунтов</vt:lpstr>
      <vt:lpstr>Слайд 25</vt:lpstr>
      <vt:lpstr>Определение расчетного сопротивления R0  для глинистых грунтов</vt:lpstr>
      <vt:lpstr>Контрольные вопросы.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СТРОИТЕЛЬНЫЙ УНИВЕРСИТЕТ Кафедра механики грунтов и геотехники Механика грунтов</dc:title>
  <dc:creator>Елена</dc:creator>
  <cp:lastModifiedBy>Елена</cp:lastModifiedBy>
  <cp:revision>5</cp:revision>
  <dcterms:created xsi:type="dcterms:W3CDTF">2014-07-07T11:35:29Z</dcterms:created>
  <dcterms:modified xsi:type="dcterms:W3CDTF">2014-07-09T20:08:26Z</dcterms:modified>
</cp:coreProperties>
</file>